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9" r:id="rId2"/>
    <p:sldId id="341" r:id="rId3"/>
    <p:sldId id="272" r:id="rId4"/>
    <p:sldId id="338" r:id="rId5"/>
    <p:sldId id="293" r:id="rId6"/>
    <p:sldId id="343" r:id="rId7"/>
    <p:sldId id="421" r:id="rId8"/>
    <p:sldId id="295" r:id="rId9"/>
    <p:sldId id="297" r:id="rId10"/>
    <p:sldId id="298" r:id="rId11"/>
    <p:sldId id="301" r:id="rId12"/>
    <p:sldId id="324" r:id="rId13"/>
    <p:sldId id="453" r:id="rId14"/>
    <p:sldId id="454" r:id="rId15"/>
    <p:sldId id="487" r:id="rId16"/>
    <p:sldId id="307" r:id="rId17"/>
    <p:sldId id="308" r:id="rId18"/>
    <p:sldId id="309" r:id="rId19"/>
    <p:sldId id="336" r:id="rId20"/>
    <p:sldId id="315" r:id="rId21"/>
    <p:sldId id="335" r:id="rId22"/>
    <p:sldId id="486" r:id="rId23"/>
    <p:sldId id="371" r:id="rId24"/>
    <p:sldId id="455" r:id="rId25"/>
    <p:sldId id="373" r:id="rId26"/>
    <p:sldId id="374" r:id="rId27"/>
    <p:sldId id="488" r:id="rId28"/>
    <p:sldId id="319" r:id="rId29"/>
    <p:sldId id="320" r:id="rId30"/>
    <p:sldId id="32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Alfstad" initials="CA" lastIdx="5" clrIdx="0">
    <p:extLst/>
  </p:cmAuthor>
  <p:cmAuthor id="2" name="Lance Rogers" initials="LR"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F8A"/>
    <a:srgbClr val="00D3E9"/>
    <a:srgbClr val="00A2B3"/>
    <a:srgbClr val="00B4C6"/>
    <a:srgbClr val="00BCCF"/>
    <a:srgbClr val="007F8A"/>
    <a:srgbClr val="00B7C6"/>
    <a:srgbClr val="F0F0F0"/>
    <a:srgbClr val="FFDF00"/>
    <a:srgbClr val="07A3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autoAdjust="0"/>
    <p:restoredTop sz="94623" autoAdjust="0"/>
  </p:normalViewPr>
  <p:slideViewPr>
    <p:cSldViewPr snapToGrid="0">
      <p:cViewPr>
        <p:scale>
          <a:sx n="81" d="100"/>
          <a:sy n="81" d="100"/>
        </p:scale>
        <p:origin x="-642" y="-510"/>
      </p:cViewPr>
      <p:guideLst>
        <p:guide orient="horz" pos="2160"/>
        <p:guide pos="3840"/>
      </p:guideLst>
    </p:cSldViewPr>
  </p:slideViewPr>
  <p:notesTextViewPr>
    <p:cViewPr>
      <p:scale>
        <a:sx n="3" d="2"/>
        <a:sy n="3" d="2"/>
      </p:scale>
      <p:origin x="0" y="0"/>
    </p:cViewPr>
  </p:notesTextViewPr>
  <p:notesViewPr>
    <p:cSldViewPr snapToGrid="0">
      <p:cViewPr varScale="1">
        <p:scale>
          <a:sx n="117" d="100"/>
          <a:sy n="117" d="100"/>
        </p:scale>
        <p:origin x="511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ruzzi, Raymond" userId="b97d4b02-e951-455a-8a2e-cbfca9c4cbb9" providerId="ADAL" clId="{2EEAFF35-9E74-294D-B2A4-C83A1DAE4C56}"/>
    <pc:docChg chg="custSel modSld">
      <pc:chgData name="Abruzzi, Raymond" userId="b97d4b02-e951-455a-8a2e-cbfca9c4cbb9" providerId="ADAL" clId="{2EEAFF35-9E74-294D-B2A4-C83A1DAE4C56}" dt="2019-01-23T12:15:34.313" v="80" actId="1076"/>
      <pc:docMkLst>
        <pc:docMk/>
      </pc:docMkLst>
      <pc:sldChg chg="modSp">
        <pc:chgData name="Abruzzi, Raymond" userId="b97d4b02-e951-455a-8a2e-cbfca9c4cbb9" providerId="ADAL" clId="{2EEAFF35-9E74-294D-B2A4-C83A1DAE4C56}" dt="2019-01-23T11:37:09.966" v="18" actId="20577"/>
        <pc:sldMkLst>
          <pc:docMk/>
          <pc:sldMk cId="2747199262" sldId="301"/>
        </pc:sldMkLst>
        <pc:spChg chg="mod">
          <ac:chgData name="Abruzzi, Raymond" userId="b97d4b02-e951-455a-8a2e-cbfca9c4cbb9" providerId="ADAL" clId="{2EEAFF35-9E74-294D-B2A4-C83A1DAE4C56}" dt="2019-01-23T11:37:09.966" v="18" actId="20577"/>
          <ac:spMkLst>
            <pc:docMk/>
            <pc:sldMk cId="2747199262" sldId="301"/>
            <ac:spMk id="3" creationId="{C64654BA-C3FF-4723-970C-AA8CEE613498}"/>
          </ac:spMkLst>
        </pc:spChg>
      </pc:sldChg>
      <pc:sldChg chg="modSp">
        <pc:chgData name="Abruzzi, Raymond" userId="b97d4b02-e951-455a-8a2e-cbfca9c4cbb9" providerId="ADAL" clId="{2EEAFF35-9E74-294D-B2A4-C83A1DAE4C56}" dt="2019-01-23T11:37:26.118" v="28" actId="20577"/>
        <pc:sldMkLst>
          <pc:docMk/>
          <pc:sldMk cId="3946742247" sldId="309"/>
        </pc:sldMkLst>
        <pc:spChg chg="mod">
          <ac:chgData name="Abruzzi, Raymond" userId="b97d4b02-e951-455a-8a2e-cbfca9c4cbb9" providerId="ADAL" clId="{2EEAFF35-9E74-294D-B2A4-C83A1DAE4C56}" dt="2019-01-23T11:37:26.118" v="28" actId="20577"/>
          <ac:spMkLst>
            <pc:docMk/>
            <pc:sldMk cId="3946742247" sldId="309"/>
            <ac:spMk id="5" creationId="{54F0442B-F9F7-5041-82B4-87357D1EE1F3}"/>
          </ac:spMkLst>
        </pc:spChg>
      </pc:sldChg>
      <pc:sldChg chg="modSp">
        <pc:chgData name="Abruzzi, Raymond" userId="b97d4b02-e951-455a-8a2e-cbfca9c4cbb9" providerId="ADAL" clId="{2EEAFF35-9E74-294D-B2A4-C83A1DAE4C56}" dt="2019-01-23T11:38:08.582" v="77" actId="20577"/>
        <pc:sldMkLst>
          <pc:docMk/>
          <pc:sldMk cId="743347559" sldId="455"/>
        </pc:sldMkLst>
        <pc:spChg chg="mod">
          <ac:chgData name="Abruzzi, Raymond" userId="b97d4b02-e951-455a-8a2e-cbfca9c4cbb9" providerId="ADAL" clId="{2EEAFF35-9E74-294D-B2A4-C83A1DAE4C56}" dt="2019-01-23T11:38:08.582" v="77" actId="20577"/>
          <ac:spMkLst>
            <pc:docMk/>
            <pc:sldMk cId="743347559" sldId="455"/>
            <ac:spMk id="13" creationId="{00000000-0000-0000-0000-000000000000}"/>
          </ac:spMkLst>
        </pc:spChg>
      </pc:sldChg>
      <pc:sldChg chg="delSp modSp delAnim">
        <pc:chgData name="Abruzzi, Raymond" userId="b97d4b02-e951-455a-8a2e-cbfca9c4cbb9" providerId="ADAL" clId="{2EEAFF35-9E74-294D-B2A4-C83A1DAE4C56}" dt="2019-01-23T12:15:34.313" v="80" actId="1076"/>
        <pc:sldMkLst>
          <pc:docMk/>
          <pc:sldMk cId="3670279574" sldId="488"/>
        </pc:sldMkLst>
        <pc:spChg chg="mod">
          <ac:chgData name="Abruzzi, Raymond" userId="b97d4b02-e951-455a-8a2e-cbfca9c4cbb9" providerId="ADAL" clId="{2EEAFF35-9E74-294D-B2A4-C83A1DAE4C56}" dt="2019-01-23T12:15:34.313" v="80" actId="1076"/>
          <ac:spMkLst>
            <pc:docMk/>
            <pc:sldMk cId="3670279574" sldId="488"/>
            <ac:spMk id="12" creationId="{C01F5237-DE36-AF4E-858F-31E5FED96C1F}"/>
          </ac:spMkLst>
        </pc:spChg>
        <pc:picChg chg="del mod">
          <ac:chgData name="Abruzzi, Raymond" userId="b97d4b02-e951-455a-8a2e-cbfca9c4cbb9" providerId="ADAL" clId="{2EEAFF35-9E74-294D-B2A4-C83A1DAE4C56}" dt="2019-01-23T12:15:32.009" v="79" actId="478"/>
          <ac:picMkLst>
            <pc:docMk/>
            <pc:sldMk cId="3670279574" sldId="488"/>
            <ac:picMk id="6" creationId="{F9BC2C9C-3B11-364E-B7C0-9D2BDDDF7A8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F6CC3A1-084B-4CDC-99A9-CB161E538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836F8BAF-A44F-47C2-B9F2-57CB1F5C1A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B58D43-03BA-4DAE-9DA2-EFA0F1C3A3AC}" type="datetimeFigureOut">
              <a:rPr lang="en-US" smtClean="0"/>
              <a:t>1/25/2019</a:t>
            </a:fld>
            <a:endParaRPr lang="en-US" dirty="0"/>
          </a:p>
        </p:txBody>
      </p:sp>
      <p:sp>
        <p:nvSpPr>
          <p:cNvPr id="4" name="Footer Placeholder 3">
            <a:extLst>
              <a:ext uri="{FF2B5EF4-FFF2-40B4-BE49-F238E27FC236}">
                <a16:creationId xmlns:a16="http://schemas.microsoft.com/office/drawing/2014/main" xmlns="" id="{86523780-FC03-4C22-B598-6EA854FF55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050B73A3-D9AD-4C4E-8F13-7E765AE8B9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DC945-8DAE-45E0-8C69-82F01C36C80E}" type="slidenum">
              <a:rPr lang="en-US" smtClean="0"/>
              <a:t>‹#›</a:t>
            </a:fld>
            <a:endParaRPr lang="en-US" dirty="0"/>
          </a:p>
        </p:txBody>
      </p:sp>
    </p:spTree>
    <p:extLst>
      <p:ext uri="{BB962C8B-B14F-4D97-AF65-F5344CB8AC3E}">
        <p14:creationId xmlns:p14="http://schemas.microsoft.com/office/powerpoint/2010/main" val="2785211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96719-1C67-0C4F-AD76-46B3A6B60536}" type="datetimeFigureOut">
              <a:rPr lang="en-US" smtClean="0"/>
              <a:t>1/25/2019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18648A-8567-7241-8BEE-676A84D0D2B3}" type="slidenum">
              <a:rPr lang="en-US" smtClean="0"/>
              <a:t>‹#›</a:t>
            </a:fld>
            <a:endParaRPr lang="en-US" dirty="0"/>
          </a:p>
        </p:txBody>
      </p:sp>
    </p:spTree>
    <p:extLst>
      <p:ext uri="{BB962C8B-B14F-4D97-AF65-F5344CB8AC3E}">
        <p14:creationId xmlns:p14="http://schemas.microsoft.com/office/powerpoint/2010/main" val="4201988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4F707-D0F9-CC4D-BC24-D90835D71F04}" type="slidenum">
              <a:rPr lang="en-US" smtClean="0"/>
              <a:t>24</a:t>
            </a:fld>
            <a:endParaRPr lang="en-US" dirty="0"/>
          </a:p>
        </p:txBody>
      </p:sp>
    </p:spTree>
    <p:extLst>
      <p:ext uri="{BB962C8B-B14F-4D97-AF65-F5344CB8AC3E}">
        <p14:creationId xmlns:p14="http://schemas.microsoft.com/office/powerpoint/2010/main" val="1530049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1E89C6C-65B2-4004-8EE5-6CEDBA6224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xmlns="" id="{CE9AE0BF-1C75-4C67-9FF0-F2072C2549AF}"/>
              </a:ext>
            </a:extLst>
          </p:cNvPr>
          <p:cNvSpPr/>
          <p:nvPr userDrawn="1"/>
        </p:nvSpPr>
        <p:spPr>
          <a:xfrm>
            <a:off x="0" y="0"/>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xmlns="" id="{B2CD0DC2-862A-4515-B935-F1CA064B4BCB}"/>
              </a:ext>
            </a:extLst>
          </p:cNvPr>
          <p:cNvSpPr>
            <a:spLocks noGrp="1"/>
          </p:cNvSpPr>
          <p:nvPr>
            <p:ph type="subTitle" idx="1" hasCustomPrompt="1"/>
          </p:nvPr>
        </p:nvSpPr>
        <p:spPr>
          <a:xfrm>
            <a:off x="1723627" y="3863178"/>
            <a:ext cx="9144000" cy="434560"/>
          </a:xfrm>
          <a:prstGeom prst="rect">
            <a:avLst/>
          </a:prstGeom>
        </p:spPr>
        <p:txBody>
          <a:bodyPr lIns="0" rIns="0">
            <a:normAutofit/>
          </a:bodyPr>
          <a:lstStyle>
            <a:lvl1pPr marL="0" indent="0" algn="l">
              <a:buNone/>
              <a:defRPr sz="2000" cap="all" baseline="0">
                <a:solidFill>
                  <a:srgbClr val="007F8A"/>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style line 1</a:t>
            </a:r>
          </a:p>
        </p:txBody>
      </p:sp>
      <p:sp>
        <p:nvSpPr>
          <p:cNvPr id="17" name="Freeform 5">
            <a:extLst>
              <a:ext uri="{FF2B5EF4-FFF2-40B4-BE49-F238E27FC236}">
                <a16:creationId xmlns:a16="http://schemas.microsoft.com/office/drawing/2014/main" xmlns="" id="{B94EC938-755B-417C-9A00-A1D1063B3BC0}"/>
              </a:ext>
            </a:extLst>
          </p:cNvPr>
          <p:cNvSpPr>
            <a:spLocks/>
          </p:cNvSpPr>
          <p:nvPr userDrawn="1"/>
        </p:nvSpPr>
        <p:spPr bwMode="auto">
          <a:xfrm rot="13643474" flipH="1">
            <a:off x="-1039218" y="5763184"/>
            <a:ext cx="4144185" cy="4146053"/>
          </a:xfrm>
          <a:custGeom>
            <a:avLst/>
            <a:gdLst>
              <a:gd name="T0" fmla="*/ 742 w 902"/>
              <a:gd name="T1" fmla="*/ 743 h 903"/>
              <a:gd name="T2" fmla="*/ 742 w 902"/>
              <a:gd name="T3" fmla="*/ 161 h 903"/>
              <a:gd name="T4" fmla="*/ 160 w 902"/>
              <a:gd name="T5" fmla="*/ 161 h 903"/>
              <a:gd name="T6" fmla="*/ 160 w 902"/>
              <a:gd name="T7" fmla="*/ 743 h 903"/>
              <a:gd name="T8" fmla="*/ 742 w 902"/>
              <a:gd name="T9" fmla="*/ 743 h 903"/>
            </a:gdLst>
            <a:ahLst/>
            <a:cxnLst>
              <a:cxn ang="0">
                <a:pos x="T0" y="T1"/>
              </a:cxn>
              <a:cxn ang="0">
                <a:pos x="T2" y="T3"/>
              </a:cxn>
              <a:cxn ang="0">
                <a:pos x="T4" y="T5"/>
              </a:cxn>
              <a:cxn ang="0">
                <a:pos x="T6" y="T7"/>
              </a:cxn>
              <a:cxn ang="0">
                <a:pos x="T8" y="T9"/>
              </a:cxn>
            </a:cxnLst>
            <a:rect l="0" t="0" r="r" b="b"/>
            <a:pathLst>
              <a:path w="902" h="903">
                <a:moveTo>
                  <a:pt x="742" y="743"/>
                </a:moveTo>
                <a:cubicBezTo>
                  <a:pt x="902" y="582"/>
                  <a:pt x="902" y="322"/>
                  <a:pt x="742" y="161"/>
                </a:cubicBezTo>
                <a:cubicBezTo>
                  <a:pt x="581" y="0"/>
                  <a:pt x="321" y="0"/>
                  <a:pt x="160" y="161"/>
                </a:cubicBezTo>
                <a:cubicBezTo>
                  <a:pt x="0" y="322"/>
                  <a:pt x="0" y="582"/>
                  <a:pt x="160" y="743"/>
                </a:cubicBezTo>
                <a:cubicBezTo>
                  <a:pt x="321" y="903"/>
                  <a:pt x="581" y="903"/>
                  <a:pt x="742" y="743"/>
                </a:cubicBezTo>
                <a:close/>
              </a:path>
            </a:pathLst>
          </a:custGeom>
          <a:noFill/>
          <a:ln w="219075" cap="flat">
            <a:solidFill>
              <a:srgbClr val="FFDE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20" name="Group 19">
            <a:extLst>
              <a:ext uri="{FF2B5EF4-FFF2-40B4-BE49-F238E27FC236}">
                <a16:creationId xmlns:a16="http://schemas.microsoft.com/office/drawing/2014/main" xmlns="" id="{DAA53EE1-70CB-4E0F-827D-5EA00448C0B8}"/>
              </a:ext>
            </a:extLst>
          </p:cNvPr>
          <p:cNvGrpSpPr/>
          <p:nvPr userDrawn="1"/>
        </p:nvGrpSpPr>
        <p:grpSpPr>
          <a:xfrm rot="1641735">
            <a:off x="1385580" y="5545761"/>
            <a:ext cx="3696253" cy="3906124"/>
            <a:chOff x="-1350383" y="4442432"/>
            <a:chExt cx="4241257" cy="4482074"/>
          </a:xfrm>
        </p:grpSpPr>
        <p:sp>
          <p:nvSpPr>
            <p:cNvPr id="18" name="Freeform 6">
              <a:extLst>
                <a:ext uri="{FF2B5EF4-FFF2-40B4-BE49-F238E27FC236}">
                  <a16:creationId xmlns:a16="http://schemas.microsoft.com/office/drawing/2014/main" xmlns="" id="{9C4FF14B-5104-410B-9606-37A8BBB52D09}"/>
                </a:ext>
              </a:extLst>
            </p:cNvPr>
            <p:cNvSpPr>
              <a:spLocks/>
            </p:cNvSpPr>
            <p:nvPr userDrawn="1"/>
          </p:nvSpPr>
          <p:spPr bwMode="auto">
            <a:xfrm rot="13643474" flipH="1">
              <a:off x="-1352249" y="4681382"/>
              <a:ext cx="4244990" cy="4241257"/>
            </a:xfrm>
            <a:custGeom>
              <a:avLst/>
              <a:gdLst>
                <a:gd name="T0" fmla="*/ 924 w 924"/>
                <a:gd name="T1" fmla="*/ 200 h 924"/>
                <a:gd name="T2" fmla="*/ 200 w 924"/>
                <a:gd name="T3" fmla="*/ 200 h 924"/>
                <a:gd name="T4" fmla="*/ 200 w 924"/>
                <a:gd name="T5" fmla="*/ 924 h 924"/>
              </a:gdLst>
              <a:ahLst/>
              <a:cxnLst>
                <a:cxn ang="0">
                  <a:pos x="T0" y="T1"/>
                </a:cxn>
                <a:cxn ang="0">
                  <a:pos x="T2" y="T3"/>
                </a:cxn>
                <a:cxn ang="0">
                  <a:pos x="T4" y="T5"/>
                </a:cxn>
              </a:cxnLst>
              <a:rect l="0" t="0" r="r" b="b"/>
              <a:pathLst>
                <a:path w="924" h="924">
                  <a:moveTo>
                    <a:pt x="924" y="200"/>
                  </a:moveTo>
                  <a:cubicBezTo>
                    <a:pt x="724" y="0"/>
                    <a:pt x="400" y="0"/>
                    <a:pt x="200" y="200"/>
                  </a:cubicBezTo>
                  <a:cubicBezTo>
                    <a:pt x="0" y="400"/>
                    <a:pt x="0" y="724"/>
                    <a:pt x="200" y="924"/>
                  </a:cubicBezTo>
                </a:path>
              </a:pathLst>
            </a:custGeom>
            <a:noFill/>
            <a:ln w="19050" cap="rnd">
              <a:solidFill>
                <a:srgbClr val="007F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xmlns="" id="{994D50D3-59D7-47E8-8042-45663949A279}"/>
                </a:ext>
              </a:extLst>
            </p:cNvPr>
            <p:cNvSpPr>
              <a:spLocks/>
            </p:cNvSpPr>
            <p:nvPr userDrawn="1"/>
          </p:nvSpPr>
          <p:spPr bwMode="auto">
            <a:xfrm rot="13643474" flipH="1">
              <a:off x="1446527" y="4442432"/>
              <a:ext cx="72804" cy="72804"/>
            </a:xfrm>
            <a:custGeom>
              <a:avLst/>
              <a:gdLst>
                <a:gd name="T0" fmla="*/ 0 w 39"/>
                <a:gd name="T1" fmla="*/ 37 h 39"/>
                <a:gd name="T2" fmla="*/ 39 w 39"/>
                <a:gd name="T3" fmla="*/ 39 h 39"/>
                <a:gd name="T4" fmla="*/ 39 w 39"/>
                <a:gd name="T5" fmla="*/ 0 h 39"/>
              </a:gdLst>
              <a:ahLst/>
              <a:cxnLst>
                <a:cxn ang="0">
                  <a:pos x="T0" y="T1"/>
                </a:cxn>
                <a:cxn ang="0">
                  <a:pos x="T2" y="T3"/>
                </a:cxn>
                <a:cxn ang="0">
                  <a:pos x="T4" y="T5"/>
                </a:cxn>
              </a:cxnLst>
              <a:rect l="0" t="0" r="r" b="b"/>
              <a:pathLst>
                <a:path w="39" h="39">
                  <a:moveTo>
                    <a:pt x="0" y="37"/>
                  </a:moveTo>
                  <a:lnTo>
                    <a:pt x="39" y="39"/>
                  </a:lnTo>
                  <a:lnTo>
                    <a:pt x="39" y="0"/>
                  </a:lnTo>
                </a:path>
              </a:pathLst>
            </a:custGeom>
            <a:noFill/>
            <a:ln w="19050" cap="rnd">
              <a:solidFill>
                <a:srgbClr val="007F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21" name="Picture 20">
            <a:extLst>
              <a:ext uri="{FF2B5EF4-FFF2-40B4-BE49-F238E27FC236}">
                <a16:creationId xmlns:a16="http://schemas.microsoft.com/office/drawing/2014/main" xmlns="" id="{1E4A3D29-F90A-4B62-A4CD-F07F697678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565" y="383998"/>
            <a:ext cx="1355062" cy="284261"/>
          </a:xfrm>
          <a:prstGeom prst="rect">
            <a:avLst/>
          </a:prstGeom>
        </p:spPr>
      </p:pic>
      <p:cxnSp>
        <p:nvCxnSpPr>
          <p:cNvPr id="27" name="Straight Connector 26">
            <a:extLst>
              <a:ext uri="{FF2B5EF4-FFF2-40B4-BE49-F238E27FC236}">
                <a16:creationId xmlns:a16="http://schemas.microsoft.com/office/drawing/2014/main" xmlns="" id="{5504A450-7692-4A89-99F7-B69C74C7521A}"/>
              </a:ext>
            </a:extLst>
          </p:cNvPr>
          <p:cNvCxnSpPr>
            <a:cxnSpLocks/>
          </p:cNvCxnSpPr>
          <p:nvPr userDrawn="1"/>
        </p:nvCxnSpPr>
        <p:spPr>
          <a:xfrm flipH="1">
            <a:off x="1723627" y="3639320"/>
            <a:ext cx="1357186" cy="3977"/>
          </a:xfrm>
          <a:prstGeom prst="line">
            <a:avLst/>
          </a:prstGeom>
          <a:ln w="50800">
            <a:solidFill>
              <a:srgbClr val="FFDE00"/>
            </a:solidFill>
          </a:ln>
        </p:spPr>
        <p:style>
          <a:lnRef idx="1">
            <a:schemeClr val="accent1"/>
          </a:lnRef>
          <a:fillRef idx="0">
            <a:schemeClr val="accent1"/>
          </a:fillRef>
          <a:effectRef idx="0">
            <a:schemeClr val="accent1"/>
          </a:effectRef>
          <a:fontRef idx="minor">
            <a:schemeClr val="tx1"/>
          </a:fontRef>
        </p:style>
      </p:cxnSp>
      <p:pic>
        <p:nvPicPr>
          <p:cNvPr id="15" name="Picture 14" descr="A close up of a logo&#10;&#10;Description generated with very high confidence">
            <a:extLst>
              <a:ext uri="{FF2B5EF4-FFF2-40B4-BE49-F238E27FC236}">
                <a16:creationId xmlns:a16="http://schemas.microsoft.com/office/drawing/2014/main" xmlns="" id="{3F58C57D-CDB4-472C-A689-92C4FF9DEE4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293085" y="6356472"/>
            <a:ext cx="2650650" cy="325820"/>
          </a:xfrm>
          <a:prstGeom prst="rect">
            <a:avLst/>
          </a:prstGeom>
        </p:spPr>
      </p:pic>
      <p:sp>
        <p:nvSpPr>
          <p:cNvPr id="5" name="Title 4"/>
          <p:cNvSpPr>
            <a:spLocks noGrp="1"/>
          </p:cNvSpPr>
          <p:nvPr>
            <p:ph type="title"/>
          </p:nvPr>
        </p:nvSpPr>
        <p:spPr>
          <a:xfrm>
            <a:off x="916711" y="1241738"/>
            <a:ext cx="10515600" cy="1325563"/>
          </a:xfrm>
          <a:prstGeom prst="rect">
            <a:avLst/>
          </a:prstGeom>
        </p:spPr>
        <p:txBody>
          <a:bodyPr/>
          <a:lstStyle>
            <a:lvl1pPr>
              <a:defRPr b="1" i="0" baseline="0"/>
            </a:lvl1pPr>
          </a:lstStyle>
          <a:p>
            <a:r>
              <a:rPr lang="en-US" dirty="0"/>
              <a:t>Click to edit Master title style</a:t>
            </a:r>
          </a:p>
        </p:txBody>
      </p:sp>
    </p:spTree>
    <p:extLst>
      <p:ext uri="{BB962C8B-B14F-4D97-AF65-F5344CB8AC3E}">
        <p14:creationId xmlns:p14="http://schemas.microsoft.com/office/powerpoint/2010/main" val="406866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5" name="Picture 4" descr="A picture containing building, indoor, shelf&#10;&#10;Description generated with high confidence">
            <a:extLst>
              <a:ext uri="{FF2B5EF4-FFF2-40B4-BE49-F238E27FC236}">
                <a16:creationId xmlns:a16="http://schemas.microsoft.com/office/drawing/2014/main" xmlns="" id="{9202EB90-8ED5-46F7-915C-D45B17D5414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14" name="Rectangle 13">
            <a:extLst>
              <a:ext uri="{FF2B5EF4-FFF2-40B4-BE49-F238E27FC236}">
                <a16:creationId xmlns:a16="http://schemas.microsoft.com/office/drawing/2014/main" xmlns="" id="{5D1E195E-5BCC-4EA1-BA24-93B7B5D94821}"/>
              </a:ext>
            </a:extLst>
          </p:cNvPr>
          <p:cNvSpPr/>
          <p:nvPr userDrawn="1"/>
        </p:nvSpPr>
        <p:spPr>
          <a:xfrm>
            <a:off x="0" y="-1"/>
            <a:ext cx="12191994" cy="6857999"/>
          </a:xfrm>
          <a:prstGeom prst="rect">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1" name="Straight Connector 10">
            <a:extLst>
              <a:ext uri="{FF2B5EF4-FFF2-40B4-BE49-F238E27FC236}">
                <a16:creationId xmlns:a16="http://schemas.microsoft.com/office/drawing/2014/main" xmlns="" id="{68AE7463-24F5-436A-8772-782576270D70}"/>
              </a:ext>
            </a:extLst>
          </p:cNvPr>
          <p:cNvCxnSpPr>
            <a:cxnSpLocks/>
          </p:cNvCxnSpPr>
          <p:nvPr userDrawn="1"/>
        </p:nvCxnSpPr>
        <p:spPr>
          <a:xfrm flipH="1">
            <a:off x="838201" y="830746"/>
            <a:ext cx="2514599" cy="0"/>
          </a:xfrm>
          <a:prstGeom prst="line">
            <a:avLst/>
          </a:prstGeom>
          <a:ln w="50800">
            <a:solidFill>
              <a:srgbClr val="FFDE0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xmlns="" id="{29977642-D97E-48C6-A2AD-82B3F0468396}"/>
              </a:ext>
            </a:extLst>
          </p:cNvPr>
          <p:cNvSpPr>
            <a:spLocks noGrp="1"/>
          </p:cNvSpPr>
          <p:nvPr>
            <p:ph idx="1" hasCustomPrompt="1"/>
          </p:nvPr>
        </p:nvSpPr>
        <p:spPr>
          <a:xfrm>
            <a:off x="838200" y="1133375"/>
            <a:ext cx="9736248" cy="4641184"/>
          </a:xfrm>
          <a:prstGeom prst="rect">
            <a:avLst/>
          </a:prstGeom>
        </p:spPr>
        <p:txBody>
          <a:bodyPr lIns="0" tIns="0" rIns="0" bIns="0" anchor="t">
            <a:noAutofit/>
          </a:bodyPr>
          <a:lstStyle>
            <a:lvl1pPr marL="0" indent="0">
              <a:lnSpc>
                <a:spcPct val="150000"/>
              </a:lnSpc>
              <a:buNone/>
              <a:defRPr sz="2800" b="1">
                <a:solidFill>
                  <a:schemeClr val="bg1"/>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Sit </a:t>
            </a:r>
            <a:r>
              <a:rPr lang="en-US" dirty="0" err="1"/>
              <a:t>amet</a:t>
            </a:r>
            <a:r>
              <a:rPr lang="en-US" dirty="0"/>
              <a:t> </a:t>
            </a:r>
            <a:r>
              <a:rPr lang="en-US" dirty="0" err="1"/>
              <a:t>facilisis</a:t>
            </a:r>
            <a:r>
              <a:rPr lang="en-US" dirty="0"/>
              <a:t> magna </a:t>
            </a:r>
            <a:r>
              <a:rPr lang="en-US" dirty="0" err="1"/>
              <a:t>etiam</a:t>
            </a:r>
            <a:r>
              <a:rPr lang="en-US" dirty="0"/>
              <a:t> </a:t>
            </a:r>
            <a:r>
              <a:rPr lang="en-US" dirty="0" err="1"/>
              <a:t>tempor</a:t>
            </a:r>
            <a:r>
              <a:rPr lang="en-US" dirty="0"/>
              <a:t> </a:t>
            </a:r>
            <a:r>
              <a:rPr lang="en-US" dirty="0" err="1"/>
              <a:t>orci</a:t>
            </a:r>
            <a:r>
              <a:rPr lang="en-US" dirty="0"/>
              <a:t> </a:t>
            </a:r>
            <a:r>
              <a:rPr lang="en-US" dirty="0" err="1"/>
              <a:t>eu</a:t>
            </a:r>
            <a:r>
              <a:rPr lang="en-US" dirty="0"/>
              <a:t> </a:t>
            </a:r>
            <a:r>
              <a:rPr lang="en-US" dirty="0" err="1"/>
              <a:t>lobortis</a:t>
            </a:r>
            <a:r>
              <a:rPr lang="en-US" dirty="0"/>
              <a:t> </a:t>
            </a:r>
            <a:r>
              <a:rPr lang="en-US" dirty="0" err="1"/>
              <a:t>elementum</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Elementum</a:t>
            </a:r>
            <a:r>
              <a:rPr lang="en-US" dirty="0"/>
              <a:t> </a:t>
            </a:r>
            <a:r>
              <a:rPr lang="en-US" dirty="0" err="1"/>
              <a:t>eu</a:t>
            </a:r>
            <a:r>
              <a:rPr lang="en-US" dirty="0"/>
              <a:t> </a:t>
            </a:r>
            <a:r>
              <a:rPr lang="en-US" dirty="0" err="1"/>
              <a:t>facilisis</a:t>
            </a:r>
            <a:r>
              <a:rPr lang="en-US" dirty="0"/>
              <a:t> </a:t>
            </a:r>
            <a:r>
              <a:rPr lang="en-US" dirty="0" err="1"/>
              <a:t>sed</a:t>
            </a:r>
            <a:r>
              <a:rPr lang="en-US" dirty="0"/>
              <a:t> </a:t>
            </a:r>
            <a:r>
              <a:rPr lang="en-US" dirty="0" err="1"/>
              <a:t>odio</a:t>
            </a:r>
            <a:r>
              <a:rPr lang="en-US" dirty="0"/>
              <a:t>. </a:t>
            </a:r>
            <a:r>
              <a:rPr lang="en-US" dirty="0" err="1"/>
              <a:t>Sed</a:t>
            </a:r>
            <a:r>
              <a:rPr lang="en-US" dirty="0"/>
              <a:t> id semper </a:t>
            </a:r>
            <a:r>
              <a:rPr lang="en-US" dirty="0" err="1"/>
              <a:t>risus</a:t>
            </a:r>
            <a:r>
              <a:rPr lang="en-US" dirty="0"/>
              <a:t> in </a:t>
            </a:r>
            <a:r>
              <a:rPr lang="en-US" dirty="0" err="1"/>
              <a:t>hendrerit</a:t>
            </a:r>
            <a:r>
              <a:rPr lang="en-US" dirty="0"/>
              <a:t>.</a:t>
            </a:r>
          </a:p>
        </p:txBody>
      </p:sp>
      <p:sp>
        <p:nvSpPr>
          <p:cNvPr id="15" name="Freeform 5">
            <a:extLst>
              <a:ext uri="{FF2B5EF4-FFF2-40B4-BE49-F238E27FC236}">
                <a16:creationId xmlns:a16="http://schemas.microsoft.com/office/drawing/2014/main" xmlns="" id="{55143336-4B01-40C2-8E4E-0C8558300081}"/>
              </a:ext>
            </a:extLst>
          </p:cNvPr>
          <p:cNvSpPr>
            <a:spLocks/>
          </p:cNvSpPr>
          <p:nvPr userDrawn="1"/>
        </p:nvSpPr>
        <p:spPr bwMode="auto">
          <a:xfrm rot="13643474" flipH="1">
            <a:off x="10684504" y="-1407952"/>
            <a:ext cx="3014991" cy="3016350"/>
          </a:xfrm>
          <a:custGeom>
            <a:avLst/>
            <a:gdLst>
              <a:gd name="T0" fmla="*/ 742 w 902"/>
              <a:gd name="T1" fmla="*/ 743 h 903"/>
              <a:gd name="T2" fmla="*/ 742 w 902"/>
              <a:gd name="T3" fmla="*/ 161 h 903"/>
              <a:gd name="T4" fmla="*/ 160 w 902"/>
              <a:gd name="T5" fmla="*/ 161 h 903"/>
              <a:gd name="T6" fmla="*/ 160 w 902"/>
              <a:gd name="T7" fmla="*/ 743 h 903"/>
              <a:gd name="T8" fmla="*/ 742 w 902"/>
              <a:gd name="T9" fmla="*/ 743 h 903"/>
            </a:gdLst>
            <a:ahLst/>
            <a:cxnLst>
              <a:cxn ang="0">
                <a:pos x="T0" y="T1"/>
              </a:cxn>
              <a:cxn ang="0">
                <a:pos x="T2" y="T3"/>
              </a:cxn>
              <a:cxn ang="0">
                <a:pos x="T4" y="T5"/>
              </a:cxn>
              <a:cxn ang="0">
                <a:pos x="T6" y="T7"/>
              </a:cxn>
              <a:cxn ang="0">
                <a:pos x="T8" y="T9"/>
              </a:cxn>
            </a:cxnLst>
            <a:rect l="0" t="0" r="r" b="b"/>
            <a:pathLst>
              <a:path w="902" h="903">
                <a:moveTo>
                  <a:pt x="742" y="743"/>
                </a:moveTo>
                <a:cubicBezTo>
                  <a:pt x="902" y="582"/>
                  <a:pt x="902" y="322"/>
                  <a:pt x="742" y="161"/>
                </a:cubicBezTo>
                <a:cubicBezTo>
                  <a:pt x="581" y="0"/>
                  <a:pt x="321" y="0"/>
                  <a:pt x="160" y="161"/>
                </a:cubicBezTo>
                <a:cubicBezTo>
                  <a:pt x="0" y="322"/>
                  <a:pt x="0" y="582"/>
                  <a:pt x="160" y="743"/>
                </a:cubicBezTo>
                <a:cubicBezTo>
                  <a:pt x="321" y="903"/>
                  <a:pt x="581" y="903"/>
                  <a:pt x="742" y="743"/>
                </a:cubicBezTo>
                <a:close/>
              </a:path>
            </a:pathLst>
          </a:custGeom>
          <a:noFill/>
          <a:ln w="101600" cap="flat">
            <a:solidFill>
              <a:srgbClr val="007F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7" name="Group 16">
            <a:extLst>
              <a:ext uri="{FF2B5EF4-FFF2-40B4-BE49-F238E27FC236}">
                <a16:creationId xmlns:a16="http://schemas.microsoft.com/office/drawing/2014/main" xmlns="" id="{D13CAAFC-511C-4B6A-AAFC-24B5CF39B9CA}"/>
              </a:ext>
            </a:extLst>
          </p:cNvPr>
          <p:cNvGrpSpPr/>
          <p:nvPr userDrawn="1"/>
        </p:nvGrpSpPr>
        <p:grpSpPr>
          <a:xfrm rot="13887937" flipH="1">
            <a:off x="10147252" y="-2023293"/>
            <a:ext cx="3462634" cy="3659241"/>
            <a:chOff x="-1350383" y="4442432"/>
            <a:chExt cx="4241257" cy="4482074"/>
          </a:xfrm>
        </p:grpSpPr>
        <p:sp>
          <p:nvSpPr>
            <p:cNvPr id="18" name="Freeform 6">
              <a:extLst>
                <a:ext uri="{FF2B5EF4-FFF2-40B4-BE49-F238E27FC236}">
                  <a16:creationId xmlns:a16="http://schemas.microsoft.com/office/drawing/2014/main" xmlns="" id="{E49FC015-A1A9-4E66-83CD-E2D03E5E367B}"/>
                </a:ext>
              </a:extLst>
            </p:cNvPr>
            <p:cNvSpPr>
              <a:spLocks/>
            </p:cNvSpPr>
            <p:nvPr userDrawn="1"/>
          </p:nvSpPr>
          <p:spPr bwMode="auto">
            <a:xfrm rot="13643474" flipH="1">
              <a:off x="-1352249" y="4681382"/>
              <a:ext cx="4244990" cy="4241257"/>
            </a:xfrm>
            <a:custGeom>
              <a:avLst/>
              <a:gdLst>
                <a:gd name="T0" fmla="*/ 924 w 924"/>
                <a:gd name="T1" fmla="*/ 200 h 924"/>
                <a:gd name="T2" fmla="*/ 200 w 924"/>
                <a:gd name="T3" fmla="*/ 200 h 924"/>
                <a:gd name="T4" fmla="*/ 200 w 924"/>
                <a:gd name="T5" fmla="*/ 924 h 924"/>
              </a:gdLst>
              <a:ahLst/>
              <a:cxnLst>
                <a:cxn ang="0">
                  <a:pos x="T0" y="T1"/>
                </a:cxn>
                <a:cxn ang="0">
                  <a:pos x="T2" y="T3"/>
                </a:cxn>
                <a:cxn ang="0">
                  <a:pos x="T4" y="T5"/>
                </a:cxn>
              </a:cxnLst>
              <a:rect l="0" t="0" r="r" b="b"/>
              <a:pathLst>
                <a:path w="924" h="924">
                  <a:moveTo>
                    <a:pt x="924" y="200"/>
                  </a:moveTo>
                  <a:cubicBezTo>
                    <a:pt x="724" y="0"/>
                    <a:pt x="400" y="0"/>
                    <a:pt x="200" y="200"/>
                  </a:cubicBezTo>
                  <a:cubicBezTo>
                    <a:pt x="0" y="400"/>
                    <a:pt x="0" y="724"/>
                    <a:pt x="200" y="924"/>
                  </a:cubicBezTo>
                </a:path>
              </a:pathLst>
            </a:custGeom>
            <a:noFill/>
            <a:ln w="15875"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xmlns="" id="{18D5BDAC-1D8E-4E1B-B2A2-DF8483A91851}"/>
                </a:ext>
              </a:extLst>
            </p:cNvPr>
            <p:cNvSpPr>
              <a:spLocks/>
            </p:cNvSpPr>
            <p:nvPr userDrawn="1"/>
          </p:nvSpPr>
          <p:spPr bwMode="auto">
            <a:xfrm rot="13643474" flipH="1">
              <a:off x="1446527" y="4442432"/>
              <a:ext cx="72804" cy="72804"/>
            </a:xfrm>
            <a:custGeom>
              <a:avLst/>
              <a:gdLst>
                <a:gd name="T0" fmla="*/ 0 w 39"/>
                <a:gd name="T1" fmla="*/ 37 h 39"/>
                <a:gd name="T2" fmla="*/ 39 w 39"/>
                <a:gd name="T3" fmla="*/ 39 h 39"/>
                <a:gd name="T4" fmla="*/ 39 w 39"/>
                <a:gd name="T5" fmla="*/ 0 h 39"/>
              </a:gdLst>
              <a:ahLst/>
              <a:cxnLst>
                <a:cxn ang="0">
                  <a:pos x="T0" y="T1"/>
                </a:cxn>
                <a:cxn ang="0">
                  <a:pos x="T2" y="T3"/>
                </a:cxn>
                <a:cxn ang="0">
                  <a:pos x="T4" y="T5"/>
                </a:cxn>
              </a:cxnLst>
              <a:rect l="0" t="0" r="r" b="b"/>
              <a:pathLst>
                <a:path w="39" h="39">
                  <a:moveTo>
                    <a:pt x="0" y="37"/>
                  </a:moveTo>
                  <a:lnTo>
                    <a:pt x="39" y="39"/>
                  </a:lnTo>
                  <a:lnTo>
                    <a:pt x="39" y="0"/>
                  </a:lnTo>
                </a:path>
              </a:pathLst>
            </a:custGeom>
            <a:noFill/>
            <a:ln w="15875"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25" name="Picture 24" descr="A close up of a logo&#10;&#10;Description generated with very high confidence">
            <a:extLst>
              <a:ext uri="{FF2B5EF4-FFF2-40B4-BE49-F238E27FC236}">
                <a16:creationId xmlns:a16="http://schemas.microsoft.com/office/drawing/2014/main" xmlns="" id="{0C41E0CF-A956-4067-9D60-46B1D2E0F20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293086" y="6357349"/>
            <a:ext cx="2650649" cy="343069"/>
          </a:xfrm>
          <a:prstGeom prst="rect">
            <a:avLst/>
          </a:prstGeom>
        </p:spPr>
      </p:pic>
    </p:spTree>
    <p:extLst>
      <p:ext uri="{BB962C8B-B14F-4D97-AF65-F5344CB8AC3E}">
        <p14:creationId xmlns:p14="http://schemas.microsoft.com/office/powerpoint/2010/main" val="2886254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picture and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7124BE95-70F9-4625-B4F5-CBE50D8036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6" name="Rectangle 25">
            <a:extLst>
              <a:ext uri="{FF2B5EF4-FFF2-40B4-BE49-F238E27FC236}">
                <a16:creationId xmlns:a16="http://schemas.microsoft.com/office/drawing/2014/main" xmlns="" id="{0CA15867-49EA-497C-8AE3-088B681DCE91}"/>
              </a:ext>
            </a:extLst>
          </p:cNvPr>
          <p:cNvSpPr/>
          <p:nvPr userDrawn="1"/>
        </p:nvSpPr>
        <p:spPr>
          <a:xfrm>
            <a:off x="0" y="-2"/>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itle 1">
            <a:extLst>
              <a:ext uri="{FF2B5EF4-FFF2-40B4-BE49-F238E27FC236}">
                <a16:creationId xmlns:a16="http://schemas.microsoft.com/office/drawing/2014/main" xmlns="" id="{E06AA1A9-E375-4D00-88A1-4E5D297EAEDF}"/>
              </a:ext>
            </a:extLst>
          </p:cNvPr>
          <p:cNvSpPr>
            <a:spLocks noGrp="1"/>
          </p:cNvSpPr>
          <p:nvPr>
            <p:ph type="title" hasCustomPrompt="1"/>
          </p:nvPr>
        </p:nvSpPr>
        <p:spPr>
          <a:xfrm>
            <a:off x="838200" y="548999"/>
            <a:ext cx="10515600" cy="688422"/>
          </a:xfrm>
          <a:prstGeom prst="rect">
            <a:avLst/>
          </a:prstGeom>
        </p:spPr>
        <p:txBody>
          <a:bodyPr lIns="0" tIns="0" rIns="0" bIns="0" anchor="ctr">
            <a:normAutofit/>
          </a:bodyPr>
          <a:lstStyle>
            <a:lvl1pPr>
              <a:defRPr sz="3600" b="1">
                <a:solidFill>
                  <a:schemeClr val="tx1"/>
                </a:solidFill>
                <a:latin typeface="Source Serif Pro" panose="02040603050405020204" pitchFamily="18" charset="0"/>
              </a:defRPr>
            </a:lvl1pPr>
          </a:lstStyle>
          <a:p>
            <a:r>
              <a:rPr lang="en-US" dirty="0"/>
              <a:t>Section Title</a:t>
            </a:r>
          </a:p>
        </p:txBody>
      </p:sp>
      <p:cxnSp>
        <p:nvCxnSpPr>
          <p:cNvPr id="11" name="Straight Connector 10">
            <a:extLst>
              <a:ext uri="{FF2B5EF4-FFF2-40B4-BE49-F238E27FC236}">
                <a16:creationId xmlns:a16="http://schemas.microsoft.com/office/drawing/2014/main" xmlns="" id="{68AE7463-24F5-436A-8772-782576270D70}"/>
              </a:ext>
            </a:extLst>
          </p:cNvPr>
          <p:cNvCxnSpPr>
            <a:cxnSpLocks/>
          </p:cNvCxnSpPr>
          <p:nvPr userDrawn="1"/>
        </p:nvCxnSpPr>
        <p:spPr>
          <a:xfrm>
            <a:off x="616226" y="365125"/>
            <a:ext cx="0" cy="1056171"/>
          </a:xfrm>
          <a:prstGeom prst="line">
            <a:avLst/>
          </a:prstGeom>
          <a:ln w="50800">
            <a:solidFill>
              <a:srgbClr val="FFDE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B8F4EFE7-FC68-4F97-9EB9-C32A151C61B0}"/>
              </a:ext>
            </a:extLst>
          </p:cNvPr>
          <p:cNvCxnSpPr>
            <a:cxnSpLocks/>
          </p:cNvCxnSpPr>
          <p:nvPr userDrawn="1"/>
        </p:nvCxnSpPr>
        <p:spPr>
          <a:xfrm flipH="1">
            <a:off x="838200" y="3704967"/>
            <a:ext cx="1269724" cy="0"/>
          </a:xfrm>
          <a:prstGeom prst="line">
            <a:avLst/>
          </a:prstGeom>
          <a:ln w="25400">
            <a:solidFill>
              <a:srgbClr val="007F8A"/>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xmlns="" id="{A1C51809-7694-4D8B-BC0C-D8CE8847C660}"/>
              </a:ext>
            </a:extLst>
          </p:cNvPr>
          <p:cNvSpPr>
            <a:spLocks noGrp="1"/>
          </p:cNvSpPr>
          <p:nvPr>
            <p:ph idx="10" hasCustomPrompt="1"/>
          </p:nvPr>
        </p:nvSpPr>
        <p:spPr>
          <a:xfrm>
            <a:off x="838200" y="3960938"/>
            <a:ext cx="2800350" cy="706628"/>
          </a:xfrm>
          <a:prstGeom prst="rect">
            <a:avLst/>
          </a:prstGeom>
        </p:spPr>
        <p:txBody>
          <a:bodyPr lIns="0" tIns="0" rIns="0" bIns="0">
            <a:noAutofit/>
          </a:bodyPr>
          <a:lstStyle>
            <a:lvl1pPr marL="0" indent="0">
              <a:lnSpc>
                <a:spcPct val="100000"/>
              </a:lnSpc>
              <a:buNone/>
              <a:defRPr sz="2000" b="1">
                <a:solidFill>
                  <a:schemeClr val="tx1"/>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Headline with multiple lines</a:t>
            </a:r>
          </a:p>
        </p:txBody>
      </p:sp>
      <p:cxnSp>
        <p:nvCxnSpPr>
          <p:cNvPr id="18" name="Straight Connector 17">
            <a:extLst>
              <a:ext uri="{FF2B5EF4-FFF2-40B4-BE49-F238E27FC236}">
                <a16:creationId xmlns:a16="http://schemas.microsoft.com/office/drawing/2014/main" xmlns="" id="{FF0DC796-C2B4-4505-989E-2D053B63F6FB}"/>
              </a:ext>
            </a:extLst>
          </p:cNvPr>
          <p:cNvCxnSpPr>
            <a:cxnSpLocks/>
          </p:cNvCxnSpPr>
          <p:nvPr userDrawn="1"/>
        </p:nvCxnSpPr>
        <p:spPr>
          <a:xfrm flipH="1">
            <a:off x="7481887" y="3704967"/>
            <a:ext cx="1269724" cy="0"/>
          </a:xfrm>
          <a:prstGeom prst="line">
            <a:avLst/>
          </a:prstGeom>
          <a:ln w="25400">
            <a:solidFill>
              <a:srgbClr val="007F8A"/>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xmlns="" id="{8916AD4D-6515-463D-A0A3-F846002B8018}"/>
              </a:ext>
            </a:extLst>
          </p:cNvPr>
          <p:cNvSpPr>
            <a:spLocks noGrp="1"/>
          </p:cNvSpPr>
          <p:nvPr>
            <p:ph idx="12" hasCustomPrompt="1"/>
          </p:nvPr>
        </p:nvSpPr>
        <p:spPr>
          <a:xfrm>
            <a:off x="7481887" y="3960938"/>
            <a:ext cx="2800350" cy="706628"/>
          </a:xfrm>
          <a:prstGeom prst="rect">
            <a:avLst/>
          </a:prstGeom>
        </p:spPr>
        <p:txBody>
          <a:bodyPr lIns="0" tIns="0" rIns="0" bIns="0">
            <a:noAutofit/>
          </a:bodyPr>
          <a:lstStyle>
            <a:lvl1pPr marL="0" indent="0">
              <a:lnSpc>
                <a:spcPct val="100000"/>
              </a:lnSpc>
              <a:buNone/>
              <a:defRPr sz="2000" b="1">
                <a:solidFill>
                  <a:schemeClr val="tx1"/>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Headline with multiple lines</a:t>
            </a:r>
          </a:p>
        </p:txBody>
      </p:sp>
      <p:sp>
        <p:nvSpPr>
          <p:cNvPr id="3" name="Picture Placeholder 2" title="Icon">
            <a:extLst>
              <a:ext uri="{FF2B5EF4-FFF2-40B4-BE49-F238E27FC236}">
                <a16:creationId xmlns:a16="http://schemas.microsoft.com/office/drawing/2014/main" xmlns="" id="{F9AC1E6E-C79D-4BBE-A1E2-5D1324552CD2}"/>
              </a:ext>
            </a:extLst>
          </p:cNvPr>
          <p:cNvSpPr>
            <a:spLocks noGrp="1"/>
          </p:cNvSpPr>
          <p:nvPr>
            <p:ph type="pic" sz="quarter" idx="15" hasCustomPrompt="1"/>
          </p:nvPr>
        </p:nvSpPr>
        <p:spPr>
          <a:xfrm>
            <a:off x="838200" y="2519106"/>
            <a:ext cx="866775" cy="866775"/>
          </a:xfrm>
          <a:prstGeom prst="rect">
            <a:avLst/>
          </a:prstGeom>
        </p:spPr>
        <p:txBody>
          <a:bodyPr/>
          <a:lstStyle>
            <a:lvl1pPr marL="0" indent="0">
              <a:buFontTx/>
              <a:buNone/>
              <a:defRPr sz="2400">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3" name="Picture Placeholder 2" title="Icon">
            <a:extLst>
              <a:ext uri="{FF2B5EF4-FFF2-40B4-BE49-F238E27FC236}">
                <a16:creationId xmlns:a16="http://schemas.microsoft.com/office/drawing/2014/main" xmlns="" id="{BFEFBD86-78CE-4D0E-A1C0-63E45AEA4B25}"/>
              </a:ext>
            </a:extLst>
          </p:cNvPr>
          <p:cNvSpPr>
            <a:spLocks noGrp="1"/>
          </p:cNvSpPr>
          <p:nvPr>
            <p:ph type="pic" sz="quarter" idx="16" hasCustomPrompt="1"/>
          </p:nvPr>
        </p:nvSpPr>
        <p:spPr>
          <a:xfrm>
            <a:off x="7481887" y="2519106"/>
            <a:ext cx="866775" cy="866775"/>
          </a:xfrm>
          <a:prstGeom prst="rect">
            <a:avLst/>
          </a:prstGeom>
        </p:spPr>
        <p:txBody>
          <a:bodyPr/>
          <a:lstStyle>
            <a:lvl1pPr marL="0" indent="0">
              <a:buFontTx/>
              <a:buNone/>
              <a:defRPr sz="2400">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pic>
        <p:nvPicPr>
          <p:cNvPr id="27" name="Picture 26" descr="A close up of a logo&#10;&#10;Description generated with very high confidence">
            <a:extLst>
              <a:ext uri="{FF2B5EF4-FFF2-40B4-BE49-F238E27FC236}">
                <a16:creationId xmlns:a16="http://schemas.microsoft.com/office/drawing/2014/main" xmlns="" id="{756E64E1-E309-4055-BE2A-5B5F7168FAF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293085" y="6356472"/>
            <a:ext cx="2650650" cy="325820"/>
          </a:xfrm>
          <a:prstGeom prst="rect">
            <a:avLst/>
          </a:prstGeom>
        </p:spPr>
      </p:pic>
      <p:sp>
        <p:nvSpPr>
          <p:cNvPr id="28" name="Oval 27">
            <a:extLst>
              <a:ext uri="{FF2B5EF4-FFF2-40B4-BE49-F238E27FC236}">
                <a16:creationId xmlns:a16="http://schemas.microsoft.com/office/drawing/2014/main" xmlns="" id="{B966D9E8-B9BC-4FA4-9A05-6D27CF9B740E}"/>
              </a:ext>
            </a:extLst>
          </p:cNvPr>
          <p:cNvSpPr/>
          <p:nvPr userDrawn="1"/>
        </p:nvSpPr>
        <p:spPr>
          <a:xfrm>
            <a:off x="-765850" y="6148333"/>
            <a:ext cx="1746926" cy="1746926"/>
          </a:xfrm>
          <a:prstGeom prst="ellipse">
            <a:avLst/>
          </a:prstGeom>
          <a:noFill/>
          <a:ln w="123825">
            <a:solidFill>
              <a:srgbClr val="007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xmlns="" id="{86B231FC-A394-412E-981E-DDBB6413D92E}"/>
              </a:ext>
            </a:extLst>
          </p:cNvPr>
          <p:cNvGrpSpPr/>
          <p:nvPr userDrawn="1"/>
        </p:nvGrpSpPr>
        <p:grpSpPr>
          <a:xfrm rot="3477085" flipH="1">
            <a:off x="-873277" y="6037899"/>
            <a:ext cx="2243086" cy="2370448"/>
            <a:chOff x="-1350383" y="4442432"/>
            <a:chExt cx="4241257" cy="4482074"/>
          </a:xfrm>
        </p:grpSpPr>
        <p:sp>
          <p:nvSpPr>
            <p:cNvPr id="30" name="Freeform 6">
              <a:extLst>
                <a:ext uri="{FF2B5EF4-FFF2-40B4-BE49-F238E27FC236}">
                  <a16:creationId xmlns:a16="http://schemas.microsoft.com/office/drawing/2014/main" xmlns="" id="{6FEB33A2-63CC-4785-8958-F96BF7998489}"/>
                </a:ext>
              </a:extLst>
            </p:cNvPr>
            <p:cNvSpPr>
              <a:spLocks/>
            </p:cNvSpPr>
            <p:nvPr userDrawn="1"/>
          </p:nvSpPr>
          <p:spPr bwMode="auto">
            <a:xfrm rot="13643474" flipH="1">
              <a:off x="-1352249" y="4681382"/>
              <a:ext cx="4244990" cy="4241257"/>
            </a:xfrm>
            <a:custGeom>
              <a:avLst/>
              <a:gdLst>
                <a:gd name="T0" fmla="*/ 924 w 924"/>
                <a:gd name="T1" fmla="*/ 200 h 924"/>
                <a:gd name="T2" fmla="*/ 200 w 924"/>
                <a:gd name="T3" fmla="*/ 200 h 924"/>
                <a:gd name="T4" fmla="*/ 200 w 924"/>
                <a:gd name="T5" fmla="*/ 924 h 924"/>
              </a:gdLst>
              <a:ahLst/>
              <a:cxnLst>
                <a:cxn ang="0">
                  <a:pos x="T0" y="T1"/>
                </a:cxn>
                <a:cxn ang="0">
                  <a:pos x="T2" y="T3"/>
                </a:cxn>
                <a:cxn ang="0">
                  <a:pos x="T4" y="T5"/>
                </a:cxn>
              </a:cxnLst>
              <a:rect l="0" t="0" r="r" b="b"/>
              <a:pathLst>
                <a:path w="924" h="924">
                  <a:moveTo>
                    <a:pt x="924" y="200"/>
                  </a:moveTo>
                  <a:cubicBezTo>
                    <a:pt x="724" y="0"/>
                    <a:pt x="400" y="0"/>
                    <a:pt x="200" y="200"/>
                  </a:cubicBezTo>
                  <a:cubicBezTo>
                    <a:pt x="0" y="400"/>
                    <a:pt x="0" y="724"/>
                    <a:pt x="200" y="924"/>
                  </a:cubicBezTo>
                </a:path>
              </a:pathLst>
            </a:custGeom>
            <a:noFill/>
            <a:ln w="12700" cap="rnd">
              <a:solidFill>
                <a:srgbClr val="152A5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
              <a:extLst>
                <a:ext uri="{FF2B5EF4-FFF2-40B4-BE49-F238E27FC236}">
                  <a16:creationId xmlns:a16="http://schemas.microsoft.com/office/drawing/2014/main" xmlns="" id="{C68C07AD-14C1-4C9B-A25E-2700810246AC}"/>
                </a:ext>
              </a:extLst>
            </p:cNvPr>
            <p:cNvSpPr>
              <a:spLocks/>
            </p:cNvSpPr>
            <p:nvPr userDrawn="1"/>
          </p:nvSpPr>
          <p:spPr bwMode="auto">
            <a:xfrm rot="13643474" flipH="1">
              <a:off x="1446527" y="4442432"/>
              <a:ext cx="72804" cy="72804"/>
            </a:xfrm>
            <a:custGeom>
              <a:avLst/>
              <a:gdLst>
                <a:gd name="T0" fmla="*/ 0 w 39"/>
                <a:gd name="T1" fmla="*/ 37 h 39"/>
                <a:gd name="T2" fmla="*/ 39 w 39"/>
                <a:gd name="T3" fmla="*/ 39 h 39"/>
                <a:gd name="T4" fmla="*/ 39 w 39"/>
                <a:gd name="T5" fmla="*/ 0 h 39"/>
              </a:gdLst>
              <a:ahLst/>
              <a:cxnLst>
                <a:cxn ang="0">
                  <a:pos x="T0" y="T1"/>
                </a:cxn>
                <a:cxn ang="0">
                  <a:pos x="T2" y="T3"/>
                </a:cxn>
                <a:cxn ang="0">
                  <a:pos x="T4" y="T5"/>
                </a:cxn>
              </a:cxnLst>
              <a:rect l="0" t="0" r="r" b="b"/>
              <a:pathLst>
                <a:path w="39" h="39">
                  <a:moveTo>
                    <a:pt x="0" y="37"/>
                  </a:moveTo>
                  <a:lnTo>
                    <a:pt x="39" y="39"/>
                  </a:lnTo>
                  <a:lnTo>
                    <a:pt x="39" y="0"/>
                  </a:lnTo>
                </a:path>
              </a:pathLst>
            </a:custGeom>
            <a:noFill/>
            <a:ln w="12700" cap="rnd">
              <a:solidFill>
                <a:srgbClr val="152A5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08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2 column picture and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7124BE95-70F9-4625-B4F5-CBE50D8036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6" name="Rectangle 25">
            <a:extLst>
              <a:ext uri="{FF2B5EF4-FFF2-40B4-BE49-F238E27FC236}">
                <a16:creationId xmlns:a16="http://schemas.microsoft.com/office/drawing/2014/main" xmlns="" id="{0CA15867-49EA-497C-8AE3-088B681DCE91}"/>
              </a:ext>
            </a:extLst>
          </p:cNvPr>
          <p:cNvSpPr/>
          <p:nvPr userDrawn="1"/>
        </p:nvSpPr>
        <p:spPr>
          <a:xfrm>
            <a:off x="0" y="-2"/>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itle 1">
            <a:extLst>
              <a:ext uri="{FF2B5EF4-FFF2-40B4-BE49-F238E27FC236}">
                <a16:creationId xmlns:a16="http://schemas.microsoft.com/office/drawing/2014/main" xmlns="" id="{E06AA1A9-E375-4D00-88A1-4E5D297EAEDF}"/>
              </a:ext>
            </a:extLst>
          </p:cNvPr>
          <p:cNvSpPr>
            <a:spLocks noGrp="1"/>
          </p:cNvSpPr>
          <p:nvPr>
            <p:ph type="title" hasCustomPrompt="1"/>
          </p:nvPr>
        </p:nvSpPr>
        <p:spPr>
          <a:xfrm>
            <a:off x="838200" y="548999"/>
            <a:ext cx="10515600" cy="688422"/>
          </a:xfrm>
          <a:prstGeom prst="rect">
            <a:avLst/>
          </a:prstGeom>
        </p:spPr>
        <p:txBody>
          <a:bodyPr lIns="0" tIns="0" rIns="0" bIns="0" anchor="ctr">
            <a:normAutofit/>
          </a:bodyPr>
          <a:lstStyle>
            <a:lvl1pPr>
              <a:defRPr sz="3600" b="1">
                <a:solidFill>
                  <a:schemeClr val="tx1"/>
                </a:solidFill>
                <a:latin typeface="Source Serif Pro" panose="02040603050405020204" pitchFamily="18" charset="0"/>
              </a:defRPr>
            </a:lvl1pPr>
          </a:lstStyle>
          <a:p>
            <a:r>
              <a:rPr lang="en-US" dirty="0"/>
              <a:t>Section Title</a:t>
            </a:r>
          </a:p>
        </p:txBody>
      </p:sp>
      <p:cxnSp>
        <p:nvCxnSpPr>
          <p:cNvPr id="11" name="Straight Connector 10">
            <a:extLst>
              <a:ext uri="{FF2B5EF4-FFF2-40B4-BE49-F238E27FC236}">
                <a16:creationId xmlns:a16="http://schemas.microsoft.com/office/drawing/2014/main" xmlns="" id="{68AE7463-24F5-436A-8772-782576270D70}"/>
              </a:ext>
            </a:extLst>
          </p:cNvPr>
          <p:cNvCxnSpPr>
            <a:cxnSpLocks/>
          </p:cNvCxnSpPr>
          <p:nvPr userDrawn="1"/>
        </p:nvCxnSpPr>
        <p:spPr>
          <a:xfrm>
            <a:off x="616226" y="365125"/>
            <a:ext cx="0" cy="1056171"/>
          </a:xfrm>
          <a:prstGeom prst="line">
            <a:avLst/>
          </a:prstGeom>
          <a:ln w="50800">
            <a:solidFill>
              <a:srgbClr val="FFDE00"/>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xmlns="" id="{A1C51809-7694-4D8B-BC0C-D8CE8847C660}"/>
              </a:ext>
            </a:extLst>
          </p:cNvPr>
          <p:cNvSpPr>
            <a:spLocks noGrp="1"/>
          </p:cNvSpPr>
          <p:nvPr>
            <p:ph idx="10" hasCustomPrompt="1"/>
          </p:nvPr>
        </p:nvSpPr>
        <p:spPr>
          <a:xfrm>
            <a:off x="838200" y="3960938"/>
            <a:ext cx="2800350" cy="706628"/>
          </a:xfrm>
          <a:prstGeom prst="rect">
            <a:avLst/>
          </a:prstGeom>
        </p:spPr>
        <p:txBody>
          <a:bodyPr lIns="0" tIns="0" rIns="0" bIns="0">
            <a:noAutofit/>
          </a:bodyPr>
          <a:lstStyle>
            <a:lvl1pPr marL="0" indent="0">
              <a:lnSpc>
                <a:spcPct val="100000"/>
              </a:lnSpc>
              <a:buNone/>
              <a:defRPr sz="2000" b="1">
                <a:solidFill>
                  <a:schemeClr val="tx1"/>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Headline with multiple lines</a:t>
            </a:r>
          </a:p>
        </p:txBody>
      </p:sp>
      <p:sp>
        <p:nvSpPr>
          <p:cNvPr id="19" name="Content Placeholder 2">
            <a:extLst>
              <a:ext uri="{FF2B5EF4-FFF2-40B4-BE49-F238E27FC236}">
                <a16:creationId xmlns:a16="http://schemas.microsoft.com/office/drawing/2014/main" xmlns="" id="{8916AD4D-6515-463D-A0A3-F846002B8018}"/>
              </a:ext>
            </a:extLst>
          </p:cNvPr>
          <p:cNvSpPr>
            <a:spLocks noGrp="1"/>
          </p:cNvSpPr>
          <p:nvPr>
            <p:ph idx="12" hasCustomPrompt="1"/>
          </p:nvPr>
        </p:nvSpPr>
        <p:spPr>
          <a:xfrm>
            <a:off x="7481887" y="3960938"/>
            <a:ext cx="2800350" cy="706628"/>
          </a:xfrm>
          <a:prstGeom prst="rect">
            <a:avLst/>
          </a:prstGeom>
        </p:spPr>
        <p:txBody>
          <a:bodyPr lIns="0" tIns="0" rIns="0" bIns="0">
            <a:noAutofit/>
          </a:bodyPr>
          <a:lstStyle>
            <a:lvl1pPr marL="0" indent="0">
              <a:lnSpc>
                <a:spcPct val="100000"/>
              </a:lnSpc>
              <a:buNone/>
              <a:defRPr sz="2000" b="1">
                <a:solidFill>
                  <a:schemeClr val="tx1"/>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Headline with multiple lines</a:t>
            </a:r>
          </a:p>
        </p:txBody>
      </p:sp>
      <p:sp>
        <p:nvSpPr>
          <p:cNvPr id="3" name="Picture Placeholder 2" title="Icon">
            <a:extLst>
              <a:ext uri="{FF2B5EF4-FFF2-40B4-BE49-F238E27FC236}">
                <a16:creationId xmlns:a16="http://schemas.microsoft.com/office/drawing/2014/main" xmlns="" id="{F9AC1E6E-C79D-4BBE-A1E2-5D1324552CD2}"/>
              </a:ext>
            </a:extLst>
          </p:cNvPr>
          <p:cNvSpPr>
            <a:spLocks noGrp="1"/>
          </p:cNvSpPr>
          <p:nvPr>
            <p:ph type="pic" sz="quarter" idx="15" hasCustomPrompt="1"/>
          </p:nvPr>
        </p:nvSpPr>
        <p:spPr>
          <a:xfrm>
            <a:off x="838200" y="2519106"/>
            <a:ext cx="866775" cy="866775"/>
          </a:xfrm>
          <a:prstGeom prst="rect">
            <a:avLst/>
          </a:prstGeom>
        </p:spPr>
        <p:txBody>
          <a:bodyPr/>
          <a:lstStyle>
            <a:lvl1pPr marL="0" indent="0">
              <a:buFontTx/>
              <a:buNone/>
              <a:defRPr sz="2400">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3" name="Picture Placeholder 2" title="Icon">
            <a:extLst>
              <a:ext uri="{FF2B5EF4-FFF2-40B4-BE49-F238E27FC236}">
                <a16:creationId xmlns:a16="http://schemas.microsoft.com/office/drawing/2014/main" xmlns="" id="{BFEFBD86-78CE-4D0E-A1C0-63E45AEA4B25}"/>
              </a:ext>
            </a:extLst>
          </p:cNvPr>
          <p:cNvSpPr>
            <a:spLocks noGrp="1"/>
          </p:cNvSpPr>
          <p:nvPr>
            <p:ph type="pic" sz="quarter" idx="16" hasCustomPrompt="1"/>
          </p:nvPr>
        </p:nvSpPr>
        <p:spPr>
          <a:xfrm>
            <a:off x="7481887" y="2519106"/>
            <a:ext cx="866775" cy="866775"/>
          </a:xfrm>
          <a:prstGeom prst="rect">
            <a:avLst/>
          </a:prstGeom>
        </p:spPr>
        <p:txBody>
          <a:bodyPr/>
          <a:lstStyle>
            <a:lvl1pPr marL="0" indent="0">
              <a:buFontTx/>
              <a:buNone/>
              <a:defRPr sz="2400">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pic>
        <p:nvPicPr>
          <p:cNvPr id="27" name="Picture 26" descr="A close up of a logo&#10;&#10;Description generated with very high confidence">
            <a:extLst>
              <a:ext uri="{FF2B5EF4-FFF2-40B4-BE49-F238E27FC236}">
                <a16:creationId xmlns:a16="http://schemas.microsoft.com/office/drawing/2014/main" xmlns="" id="{756E64E1-E309-4055-BE2A-5B5F7168FAF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293085" y="6356472"/>
            <a:ext cx="2650650" cy="325820"/>
          </a:xfrm>
          <a:prstGeom prst="rect">
            <a:avLst/>
          </a:prstGeom>
        </p:spPr>
      </p:pic>
      <p:sp>
        <p:nvSpPr>
          <p:cNvPr id="28" name="Oval 27">
            <a:extLst>
              <a:ext uri="{FF2B5EF4-FFF2-40B4-BE49-F238E27FC236}">
                <a16:creationId xmlns:a16="http://schemas.microsoft.com/office/drawing/2014/main" xmlns="" id="{B966D9E8-B9BC-4FA4-9A05-6D27CF9B740E}"/>
              </a:ext>
            </a:extLst>
          </p:cNvPr>
          <p:cNvSpPr/>
          <p:nvPr userDrawn="1"/>
        </p:nvSpPr>
        <p:spPr>
          <a:xfrm>
            <a:off x="-765850" y="6148333"/>
            <a:ext cx="1746926" cy="1746926"/>
          </a:xfrm>
          <a:prstGeom prst="ellipse">
            <a:avLst/>
          </a:prstGeom>
          <a:noFill/>
          <a:ln w="123825">
            <a:solidFill>
              <a:srgbClr val="007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xmlns="" id="{86B231FC-A394-412E-981E-DDBB6413D92E}"/>
              </a:ext>
            </a:extLst>
          </p:cNvPr>
          <p:cNvGrpSpPr/>
          <p:nvPr userDrawn="1"/>
        </p:nvGrpSpPr>
        <p:grpSpPr>
          <a:xfrm rot="3477085" flipH="1">
            <a:off x="-873277" y="6037899"/>
            <a:ext cx="2243086" cy="2370448"/>
            <a:chOff x="-1350383" y="4442432"/>
            <a:chExt cx="4241257" cy="4482074"/>
          </a:xfrm>
        </p:grpSpPr>
        <p:sp>
          <p:nvSpPr>
            <p:cNvPr id="30" name="Freeform 6">
              <a:extLst>
                <a:ext uri="{FF2B5EF4-FFF2-40B4-BE49-F238E27FC236}">
                  <a16:creationId xmlns:a16="http://schemas.microsoft.com/office/drawing/2014/main" xmlns="" id="{6FEB33A2-63CC-4785-8958-F96BF7998489}"/>
                </a:ext>
              </a:extLst>
            </p:cNvPr>
            <p:cNvSpPr>
              <a:spLocks/>
            </p:cNvSpPr>
            <p:nvPr userDrawn="1"/>
          </p:nvSpPr>
          <p:spPr bwMode="auto">
            <a:xfrm rot="13643474" flipH="1">
              <a:off x="-1352249" y="4681382"/>
              <a:ext cx="4244990" cy="4241257"/>
            </a:xfrm>
            <a:custGeom>
              <a:avLst/>
              <a:gdLst>
                <a:gd name="T0" fmla="*/ 924 w 924"/>
                <a:gd name="T1" fmla="*/ 200 h 924"/>
                <a:gd name="T2" fmla="*/ 200 w 924"/>
                <a:gd name="T3" fmla="*/ 200 h 924"/>
                <a:gd name="T4" fmla="*/ 200 w 924"/>
                <a:gd name="T5" fmla="*/ 924 h 924"/>
              </a:gdLst>
              <a:ahLst/>
              <a:cxnLst>
                <a:cxn ang="0">
                  <a:pos x="T0" y="T1"/>
                </a:cxn>
                <a:cxn ang="0">
                  <a:pos x="T2" y="T3"/>
                </a:cxn>
                <a:cxn ang="0">
                  <a:pos x="T4" y="T5"/>
                </a:cxn>
              </a:cxnLst>
              <a:rect l="0" t="0" r="r" b="b"/>
              <a:pathLst>
                <a:path w="924" h="924">
                  <a:moveTo>
                    <a:pt x="924" y="200"/>
                  </a:moveTo>
                  <a:cubicBezTo>
                    <a:pt x="724" y="0"/>
                    <a:pt x="400" y="0"/>
                    <a:pt x="200" y="200"/>
                  </a:cubicBezTo>
                  <a:cubicBezTo>
                    <a:pt x="0" y="400"/>
                    <a:pt x="0" y="724"/>
                    <a:pt x="200" y="924"/>
                  </a:cubicBezTo>
                </a:path>
              </a:pathLst>
            </a:custGeom>
            <a:noFill/>
            <a:ln w="12700" cap="rnd">
              <a:solidFill>
                <a:srgbClr val="152A5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
              <a:extLst>
                <a:ext uri="{FF2B5EF4-FFF2-40B4-BE49-F238E27FC236}">
                  <a16:creationId xmlns:a16="http://schemas.microsoft.com/office/drawing/2014/main" xmlns="" id="{C68C07AD-14C1-4C9B-A25E-2700810246AC}"/>
                </a:ext>
              </a:extLst>
            </p:cNvPr>
            <p:cNvSpPr>
              <a:spLocks/>
            </p:cNvSpPr>
            <p:nvPr userDrawn="1"/>
          </p:nvSpPr>
          <p:spPr bwMode="auto">
            <a:xfrm rot="13643474" flipH="1">
              <a:off x="1446527" y="4442432"/>
              <a:ext cx="72804" cy="72804"/>
            </a:xfrm>
            <a:custGeom>
              <a:avLst/>
              <a:gdLst>
                <a:gd name="T0" fmla="*/ 0 w 39"/>
                <a:gd name="T1" fmla="*/ 37 h 39"/>
                <a:gd name="T2" fmla="*/ 39 w 39"/>
                <a:gd name="T3" fmla="*/ 39 h 39"/>
                <a:gd name="T4" fmla="*/ 39 w 39"/>
                <a:gd name="T5" fmla="*/ 0 h 39"/>
              </a:gdLst>
              <a:ahLst/>
              <a:cxnLst>
                <a:cxn ang="0">
                  <a:pos x="T0" y="T1"/>
                </a:cxn>
                <a:cxn ang="0">
                  <a:pos x="T2" y="T3"/>
                </a:cxn>
                <a:cxn ang="0">
                  <a:pos x="T4" y="T5"/>
                </a:cxn>
              </a:cxnLst>
              <a:rect l="0" t="0" r="r" b="b"/>
              <a:pathLst>
                <a:path w="39" h="39">
                  <a:moveTo>
                    <a:pt x="0" y="37"/>
                  </a:moveTo>
                  <a:lnTo>
                    <a:pt x="39" y="39"/>
                  </a:lnTo>
                  <a:lnTo>
                    <a:pt x="39" y="0"/>
                  </a:lnTo>
                </a:path>
              </a:pathLst>
            </a:custGeom>
            <a:noFill/>
            <a:ln w="12700" cap="rnd">
              <a:solidFill>
                <a:srgbClr val="152A5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29757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6E1260CC-7762-430E-9F38-A0F0C7C9E9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4" name="Rectangle 23">
            <a:extLst>
              <a:ext uri="{FF2B5EF4-FFF2-40B4-BE49-F238E27FC236}">
                <a16:creationId xmlns:a16="http://schemas.microsoft.com/office/drawing/2014/main" xmlns="" id="{CAB925DB-AC5C-4594-AB1B-92D2CAB0DA53}"/>
              </a:ext>
            </a:extLst>
          </p:cNvPr>
          <p:cNvSpPr/>
          <p:nvPr userDrawn="1"/>
        </p:nvSpPr>
        <p:spPr>
          <a:xfrm>
            <a:off x="0" y="-2"/>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0" name="Title 1">
            <a:extLst>
              <a:ext uri="{FF2B5EF4-FFF2-40B4-BE49-F238E27FC236}">
                <a16:creationId xmlns:a16="http://schemas.microsoft.com/office/drawing/2014/main" xmlns="" id="{E06AA1A9-E375-4D00-88A1-4E5D297EAEDF}"/>
              </a:ext>
            </a:extLst>
          </p:cNvPr>
          <p:cNvSpPr>
            <a:spLocks noGrp="1"/>
          </p:cNvSpPr>
          <p:nvPr>
            <p:ph type="title" hasCustomPrompt="1"/>
          </p:nvPr>
        </p:nvSpPr>
        <p:spPr>
          <a:xfrm>
            <a:off x="838200" y="548999"/>
            <a:ext cx="10515600" cy="688422"/>
          </a:xfrm>
          <a:prstGeom prst="rect">
            <a:avLst/>
          </a:prstGeom>
        </p:spPr>
        <p:txBody>
          <a:bodyPr lIns="0" tIns="0" rIns="0" bIns="0" anchor="ctr">
            <a:normAutofit/>
          </a:bodyPr>
          <a:lstStyle>
            <a:lvl1pPr>
              <a:defRPr sz="3600" b="1">
                <a:solidFill>
                  <a:schemeClr val="tx1"/>
                </a:solidFill>
                <a:latin typeface="Source Serif Pro" panose="02040603050405020204" pitchFamily="18" charset="0"/>
              </a:defRPr>
            </a:lvl1pPr>
          </a:lstStyle>
          <a:p>
            <a:r>
              <a:rPr lang="en-US" dirty="0"/>
              <a:t>Section Title</a:t>
            </a:r>
          </a:p>
        </p:txBody>
      </p:sp>
      <p:cxnSp>
        <p:nvCxnSpPr>
          <p:cNvPr id="11" name="Straight Connector 10">
            <a:extLst>
              <a:ext uri="{FF2B5EF4-FFF2-40B4-BE49-F238E27FC236}">
                <a16:creationId xmlns:a16="http://schemas.microsoft.com/office/drawing/2014/main" xmlns="" id="{68AE7463-24F5-436A-8772-782576270D70}"/>
              </a:ext>
            </a:extLst>
          </p:cNvPr>
          <p:cNvCxnSpPr>
            <a:cxnSpLocks/>
          </p:cNvCxnSpPr>
          <p:nvPr userDrawn="1"/>
        </p:nvCxnSpPr>
        <p:spPr>
          <a:xfrm>
            <a:off x="616226" y="365125"/>
            <a:ext cx="0" cy="1056171"/>
          </a:xfrm>
          <a:prstGeom prst="line">
            <a:avLst/>
          </a:prstGeom>
          <a:ln w="50800">
            <a:solidFill>
              <a:srgbClr val="FFDE0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xmlns="" id="{29977642-D97E-48C6-A2AD-82B3F0468396}"/>
              </a:ext>
            </a:extLst>
          </p:cNvPr>
          <p:cNvSpPr>
            <a:spLocks noGrp="1"/>
          </p:cNvSpPr>
          <p:nvPr>
            <p:ph idx="1" hasCustomPrompt="1"/>
          </p:nvPr>
        </p:nvSpPr>
        <p:spPr>
          <a:xfrm>
            <a:off x="838200" y="3217174"/>
            <a:ext cx="2800350" cy="2212975"/>
          </a:xfrm>
          <a:prstGeom prst="rect">
            <a:avLst/>
          </a:prstGeom>
        </p:spPr>
        <p:txBody>
          <a:bodyPr lIns="0" tIns="0" rIns="0" bIns="0">
            <a:normAutofit/>
          </a:bodyPr>
          <a:lstStyle>
            <a:lvl1pPr marL="0" indent="0">
              <a:lnSpc>
                <a:spcPct val="150000"/>
              </a:lnSpc>
              <a:buNone/>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16" name="Oval 15">
            <a:extLst>
              <a:ext uri="{FF2B5EF4-FFF2-40B4-BE49-F238E27FC236}">
                <a16:creationId xmlns:a16="http://schemas.microsoft.com/office/drawing/2014/main" xmlns="" id="{0230B286-089E-450A-8235-2D5728D2ECF8}"/>
              </a:ext>
            </a:extLst>
          </p:cNvPr>
          <p:cNvSpPr/>
          <p:nvPr userDrawn="1"/>
        </p:nvSpPr>
        <p:spPr>
          <a:xfrm>
            <a:off x="-765850" y="6148333"/>
            <a:ext cx="1746926" cy="1746926"/>
          </a:xfrm>
          <a:prstGeom prst="ellipse">
            <a:avLst/>
          </a:prstGeom>
          <a:noFill/>
          <a:ln w="123825">
            <a:solidFill>
              <a:srgbClr val="152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xmlns="" id="{B8F4EFE7-FC68-4F97-9EB9-C32A151C61B0}"/>
              </a:ext>
            </a:extLst>
          </p:cNvPr>
          <p:cNvCxnSpPr>
            <a:cxnSpLocks/>
          </p:cNvCxnSpPr>
          <p:nvPr userDrawn="1"/>
        </p:nvCxnSpPr>
        <p:spPr>
          <a:xfrm flipH="1">
            <a:off x="838200" y="2946194"/>
            <a:ext cx="1269724" cy="0"/>
          </a:xfrm>
          <a:prstGeom prst="line">
            <a:avLst/>
          </a:prstGeom>
          <a:ln w="25400">
            <a:solidFill>
              <a:srgbClr val="007F8A"/>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xmlns="" id="{A1C51809-7694-4D8B-BC0C-D8CE8847C660}"/>
              </a:ext>
            </a:extLst>
          </p:cNvPr>
          <p:cNvSpPr>
            <a:spLocks noGrp="1"/>
          </p:cNvSpPr>
          <p:nvPr>
            <p:ph idx="10" hasCustomPrompt="1"/>
          </p:nvPr>
        </p:nvSpPr>
        <p:spPr>
          <a:xfrm>
            <a:off x="838200" y="1976854"/>
            <a:ext cx="2800350" cy="688418"/>
          </a:xfrm>
          <a:prstGeom prst="rect">
            <a:avLst/>
          </a:prstGeom>
        </p:spPr>
        <p:txBody>
          <a:bodyPr lIns="0" tIns="0" rIns="0" bIns="0">
            <a:noAutofit/>
          </a:bodyPr>
          <a:lstStyle>
            <a:lvl1pPr marL="0" indent="0">
              <a:lnSpc>
                <a:spcPct val="100000"/>
              </a:lnSpc>
              <a:buNone/>
              <a:defRPr sz="2000" b="1">
                <a:solidFill>
                  <a:schemeClr val="tx1"/>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Headline with multiple lines</a:t>
            </a:r>
          </a:p>
        </p:txBody>
      </p:sp>
      <p:sp>
        <p:nvSpPr>
          <p:cNvPr id="17" name="Content Placeholder 2">
            <a:extLst>
              <a:ext uri="{FF2B5EF4-FFF2-40B4-BE49-F238E27FC236}">
                <a16:creationId xmlns:a16="http://schemas.microsoft.com/office/drawing/2014/main" xmlns="" id="{13F85804-7EF1-4AA7-BAB0-CA4C2AEBFA9D}"/>
              </a:ext>
            </a:extLst>
          </p:cNvPr>
          <p:cNvSpPr>
            <a:spLocks noGrp="1"/>
          </p:cNvSpPr>
          <p:nvPr>
            <p:ph idx="11" hasCustomPrompt="1"/>
          </p:nvPr>
        </p:nvSpPr>
        <p:spPr>
          <a:xfrm>
            <a:off x="4781550" y="3217174"/>
            <a:ext cx="2800350" cy="2212975"/>
          </a:xfrm>
          <a:prstGeom prst="rect">
            <a:avLst/>
          </a:prstGeom>
        </p:spPr>
        <p:txBody>
          <a:bodyPr lIns="0" tIns="0" rIns="0" bIns="0">
            <a:normAutofit/>
          </a:bodyPr>
          <a:lstStyle>
            <a:lvl1pPr marL="0" indent="0">
              <a:lnSpc>
                <a:spcPct val="150000"/>
              </a:lnSpc>
              <a:buNone/>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cxnSp>
        <p:nvCxnSpPr>
          <p:cNvPr id="18" name="Straight Connector 17">
            <a:extLst>
              <a:ext uri="{FF2B5EF4-FFF2-40B4-BE49-F238E27FC236}">
                <a16:creationId xmlns:a16="http://schemas.microsoft.com/office/drawing/2014/main" xmlns="" id="{FF0DC796-C2B4-4505-989E-2D053B63F6FB}"/>
              </a:ext>
            </a:extLst>
          </p:cNvPr>
          <p:cNvCxnSpPr>
            <a:cxnSpLocks/>
          </p:cNvCxnSpPr>
          <p:nvPr userDrawn="1"/>
        </p:nvCxnSpPr>
        <p:spPr>
          <a:xfrm flipH="1">
            <a:off x="4781550" y="2946194"/>
            <a:ext cx="1269724" cy="0"/>
          </a:xfrm>
          <a:prstGeom prst="line">
            <a:avLst/>
          </a:prstGeom>
          <a:ln w="25400">
            <a:solidFill>
              <a:srgbClr val="007F8A"/>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xmlns="" id="{8916AD4D-6515-463D-A0A3-F846002B8018}"/>
              </a:ext>
            </a:extLst>
          </p:cNvPr>
          <p:cNvSpPr>
            <a:spLocks noGrp="1"/>
          </p:cNvSpPr>
          <p:nvPr>
            <p:ph idx="12" hasCustomPrompt="1"/>
          </p:nvPr>
        </p:nvSpPr>
        <p:spPr>
          <a:xfrm>
            <a:off x="4781550" y="1976854"/>
            <a:ext cx="2800350" cy="688418"/>
          </a:xfrm>
          <a:prstGeom prst="rect">
            <a:avLst/>
          </a:prstGeom>
        </p:spPr>
        <p:txBody>
          <a:bodyPr lIns="0" tIns="0" rIns="0" bIns="0">
            <a:noAutofit/>
          </a:bodyPr>
          <a:lstStyle>
            <a:lvl1pPr marL="0" indent="0">
              <a:lnSpc>
                <a:spcPct val="100000"/>
              </a:lnSpc>
              <a:buNone/>
              <a:defRPr sz="2000" b="1">
                <a:solidFill>
                  <a:schemeClr val="tx1"/>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Headline with multiple lines</a:t>
            </a:r>
          </a:p>
        </p:txBody>
      </p:sp>
      <p:sp>
        <p:nvSpPr>
          <p:cNvPr id="20" name="Content Placeholder 2">
            <a:extLst>
              <a:ext uri="{FF2B5EF4-FFF2-40B4-BE49-F238E27FC236}">
                <a16:creationId xmlns:a16="http://schemas.microsoft.com/office/drawing/2014/main" xmlns="" id="{3E417DC3-1E04-4C6E-97D3-EC57D6891ADA}"/>
              </a:ext>
            </a:extLst>
          </p:cNvPr>
          <p:cNvSpPr>
            <a:spLocks noGrp="1"/>
          </p:cNvSpPr>
          <p:nvPr>
            <p:ph idx="13" hasCustomPrompt="1"/>
          </p:nvPr>
        </p:nvSpPr>
        <p:spPr>
          <a:xfrm>
            <a:off x="8553450" y="3217174"/>
            <a:ext cx="2800350" cy="2212975"/>
          </a:xfrm>
          <a:prstGeom prst="rect">
            <a:avLst/>
          </a:prstGeom>
        </p:spPr>
        <p:txBody>
          <a:bodyPr lIns="0" tIns="0" rIns="0" bIns="0">
            <a:normAutofit/>
          </a:bodyPr>
          <a:lstStyle>
            <a:lvl1pPr marL="0" indent="0">
              <a:lnSpc>
                <a:spcPct val="150000"/>
              </a:lnSpc>
              <a:buNone/>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cxnSp>
        <p:nvCxnSpPr>
          <p:cNvPr id="21" name="Straight Connector 20">
            <a:extLst>
              <a:ext uri="{FF2B5EF4-FFF2-40B4-BE49-F238E27FC236}">
                <a16:creationId xmlns:a16="http://schemas.microsoft.com/office/drawing/2014/main" xmlns="" id="{2F5EBE6D-B368-493B-9585-AA221D77EA47}"/>
              </a:ext>
            </a:extLst>
          </p:cNvPr>
          <p:cNvCxnSpPr>
            <a:cxnSpLocks/>
          </p:cNvCxnSpPr>
          <p:nvPr userDrawn="1"/>
        </p:nvCxnSpPr>
        <p:spPr>
          <a:xfrm flipH="1">
            <a:off x="8553450" y="2946194"/>
            <a:ext cx="1269724" cy="0"/>
          </a:xfrm>
          <a:prstGeom prst="line">
            <a:avLst/>
          </a:prstGeom>
          <a:ln w="25400">
            <a:solidFill>
              <a:srgbClr val="007F8A"/>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xmlns="" id="{79329D4F-AE53-462F-8891-8929728ADBC0}"/>
              </a:ext>
            </a:extLst>
          </p:cNvPr>
          <p:cNvSpPr>
            <a:spLocks noGrp="1"/>
          </p:cNvSpPr>
          <p:nvPr>
            <p:ph idx="14" hasCustomPrompt="1"/>
          </p:nvPr>
        </p:nvSpPr>
        <p:spPr>
          <a:xfrm>
            <a:off x="8553450" y="1976854"/>
            <a:ext cx="2800350" cy="688418"/>
          </a:xfrm>
          <a:prstGeom prst="rect">
            <a:avLst/>
          </a:prstGeom>
        </p:spPr>
        <p:txBody>
          <a:bodyPr lIns="0" tIns="0" rIns="0" bIns="0">
            <a:noAutofit/>
          </a:bodyPr>
          <a:lstStyle>
            <a:lvl1pPr marL="0" indent="0">
              <a:lnSpc>
                <a:spcPct val="100000"/>
              </a:lnSpc>
              <a:buNone/>
              <a:defRPr sz="2000" b="1">
                <a:solidFill>
                  <a:schemeClr val="tx1"/>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Headline with multiple lines</a:t>
            </a:r>
          </a:p>
        </p:txBody>
      </p:sp>
      <p:pic>
        <p:nvPicPr>
          <p:cNvPr id="25" name="Picture 24" descr="A close up of a logo&#10;&#10;Description generated with very high confidence">
            <a:extLst>
              <a:ext uri="{FF2B5EF4-FFF2-40B4-BE49-F238E27FC236}">
                <a16:creationId xmlns:a16="http://schemas.microsoft.com/office/drawing/2014/main" xmlns="" id="{EA32A809-E597-4D88-BBA1-265E5FE2E35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293085" y="6356472"/>
            <a:ext cx="2650650" cy="325820"/>
          </a:xfrm>
          <a:prstGeom prst="rect">
            <a:avLst/>
          </a:prstGeom>
        </p:spPr>
      </p:pic>
      <p:grpSp>
        <p:nvGrpSpPr>
          <p:cNvPr id="26" name="Group 25">
            <a:extLst>
              <a:ext uri="{FF2B5EF4-FFF2-40B4-BE49-F238E27FC236}">
                <a16:creationId xmlns:a16="http://schemas.microsoft.com/office/drawing/2014/main" xmlns="" id="{A1AC83A6-2186-4E38-8032-71FF256ED6A8}"/>
              </a:ext>
            </a:extLst>
          </p:cNvPr>
          <p:cNvGrpSpPr/>
          <p:nvPr userDrawn="1"/>
        </p:nvGrpSpPr>
        <p:grpSpPr>
          <a:xfrm rot="3477085" flipH="1">
            <a:off x="-873277" y="6037899"/>
            <a:ext cx="2243086" cy="2370448"/>
            <a:chOff x="-1350383" y="4442432"/>
            <a:chExt cx="4241257" cy="4482074"/>
          </a:xfrm>
        </p:grpSpPr>
        <p:sp>
          <p:nvSpPr>
            <p:cNvPr id="27" name="Freeform 6">
              <a:extLst>
                <a:ext uri="{FF2B5EF4-FFF2-40B4-BE49-F238E27FC236}">
                  <a16:creationId xmlns:a16="http://schemas.microsoft.com/office/drawing/2014/main" xmlns="" id="{F2E9AE1A-B060-4C48-8DDF-0AB2B011A553}"/>
                </a:ext>
              </a:extLst>
            </p:cNvPr>
            <p:cNvSpPr>
              <a:spLocks/>
            </p:cNvSpPr>
            <p:nvPr userDrawn="1"/>
          </p:nvSpPr>
          <p:spPr bwMode="auto">
            <a:xfrm rot="13643474" flipH="1">
              <a:off x="-1352249" y="4681382"/>
              <a:ext cx="4244990" cy="4241257"/>
            </a:xfrm>
            <a:custGeom>
              <a:avLst/>
              <a:gdLst>
                <a:gd name="T0" fmla="*/ 924 w 924"/>
                <a:gd name="T1" fmla="*/ 200 h 924"/>
                <a:gd name="T2" fmla="*/ 200 w 924"/>
                <a:gd name="T3" fmla="*/ 200 h 924"/>
                <a:gd name="T4" fmla="*/ 200 w 924"/>
                <a:gd name="T5" fmla="*/ 924 h 924"/>
              </a:gdLst>
              <a:ahLst/>
              <a:cxnLst>
                <a:cxn ang="0">
                  <a:pos x="T0" y="T1"/>
                </a:cxn>
                <a:cxn ang="0">
                  <a:pos x="T2" y="T3"/>
                </a:cxn>
                <a:cxn ang="0">
                  <a:pos x="T4" y="T5"/>
                </a:cxn>
              </a:cxnLst>
              <a:rect l="0" t="0" r="r" b="b"/>
              <a:pathLst>
                <a:path w="924" h="924">
                  <a:moveTo>
                    <a:pt x="924" y="200"/>
                  </a:moveTo>
                  <a:cubicBezTo>
                    <a:pt x="724" y="0"/>
                    <a:pt x="400" y="0"/>
                    <a:pt x="200" y="200"/>
                  </a:cubicBezTo>
                  <a:cubicBezTo>
                    <a:pt x="0" y="400"/>
                    <a:pt x="0" y="724"/>
                    <a:pt x="200" y="924"/>
                  </a:cubicBezTo>
                </a:path>
              </a:pathLst>
            </a:custGeom>
            <a:noFill/>
            <a:ln w="12700" cap="rnd">
              <a:solidFill>
                <a:srgbClr val="007F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
              <a:extLst>
                <a:ext uri="{FF2B5EF4-FFF2-40B4-BE49-F238E27FC236}">
                  <a16:creationId xmlns:a16="http://schemas.microsoft.com/office/drawing/2014/main" xmlns="" id="{C82D8F3C-126E-4B53-B8AE-AC5E28445C4E}"/>
                </a:ext>
              </a:extLst>
            </p:cNvPr>
            <p:cNvSpPr>
              <a:spLocks/>
            </p:cNvSpPr>
            <p:nvPr userDrawn="1"/>
          </p:nvSpPr>
          <p:spPr bwMode="auto">
            <a:xfrm rot="13643474" flipH="1">
              <a:off x="1446527" y="4442432"/>
              <a:ext cx="72804" cy="72804"/>
            </a:xfrm>
            <a:custGeom>
              <a:avLst/>
              <a:gdLst>
                <a:gd name="T0" fmla="*/ 0 w 39"/>
                <a:gd name="T1" fmla="*/ 37 h 39"/>
                <a:gd name="T2" fmla="*/ 39 w 39"/>
                <a:gd name="T3" fmla="*/ 39 h 39"/>
                <a:gd name="T4" fmla="*/ 39 w 39"/>
                <a:gd name="T5" fmla="*/ 0 h 39"/>
              </a:gdLst>
              <a:ahLst/>
              <a:cxnLst>
                <a:cxn ang="0">
                  <a:pos x="T0" y="T1"/>
                </a:cxn>
                <a:cxn ang="0">
                  <a:pos x="T2" y="T3"/>
                </a:cxn>
                <a:cxn ang="0">
                  <a:pos x="T4" y="T5"/>
                </a:cxn>
              </a:cxnLst>
              <a:rect l="0" t="0" r="r" b="b"/>
              <a:pathLst>
                <a:path w="39" h="39">
                  <a:moveTo>
                    <a:pt x="0" y="37"/>
                  </a:moveTo>
                  <a:lnTo>
                    <a:pt x="39" y="39"/>
                  </a:lnTo>
                  <a:lnTo>
                    <a:pt x="39" y="0"/>
                  </a:lnTo>
                </a:path>
              </a:pathLst>
            </a:custGeom>
            <a:noFill/>
            <a:ln w="12700" cap="rnd">
              <a:solidFill>
                <a:srgbClr val="007F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39622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text and icons">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7124BE95-70F9-4625-B4F5-CBE50D8036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6" name="Rectangle 25">
            <a:extLst>
              <a:ext uri="{FF2B5EF4-FFF2-40B4-BE49-F238E27FC236}">
                <a16:creationId xmlns:a16="http://schemas.microsoft.com/office/drawing/2014/main" xmlns="" id="{0CA15867-49EA-497C-8AE3-088B681DCE91}"/>
              </a:ext>
            </a:extLst>
          </p:cNvPr>
          <p:cNvSpPr/>
          <p:nvPr userDrawn="1"/>
        </p:nvSpPr>
        <p:spPr>
          <a:xfrm>
            <a:off x="0" y="-2"/>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itle 1">
            <a:extLst>
              <a:ext uri="{FF2B5EF4-FFF2-40B4-BE49-F238E27FC236}">
                <a16:creationId xmlns:a16="http://schemas.microsoft.com/office/drawing/2014/main" xmlns="" id="{E06AA1A9-E375-4D00-88A1-4E5D297EAEDF}"/>
              </a:ext>
            </a:extLst>
          </p:cNvPr>
          <p:cNvSpPr>
            <a:spLocks noGrp="1"/>
          </p:cNvSpPr>
          <p:nvPr>
            <p:ph type="title" hasCustomPrompt="1"/>
          </p:nvPr>
        </p:nvSpPr>
        <p:spPr>
          <a:xfrm>
            <a:off x="838200" y="548999"/>
            <a:ext cx="10515600" cy="688422"/>
          </a:xfrm>
          <a:prstGeom prst="rect">
            <a:avLst/>
          </a:prstGeom>
        </p:spPr>
        <p:txBody>
          <a:bodyPr lIns="0" tIns="0" rIns="0" bIns="0" anchor="ctr">
            <a:normAutofit/>
          </a:bodyPr>
          <a:lstStyle>
            <a:lvl1pPr>
              <a:defRPr sz="3600" b="1">
                <a:solidFill>
                  <a:schemeClr val="tx1"/>
                </a:solidFill>
                <a:latin typeface="Source Serif Pro" panose="02040603050405020204" pitchFamily="18" charset="0"/>
              </a:defRPr>
            </a:lvl1pPr>
          </a:lstStyle>
          <a:p>
            <a:r>
              <a:rPr lang="en-US" dirty="0"/>
              <a:t>Section Title</a:t>
            </a:r>
          </a:p>
        </p:txBody>
      </p:sp>
      <p:cxnSp>
        <p:nvCxnSpPr>
          <p:cNvPr id="11" name="Straight Connector 10">
            <a:extLst>
              <a:ext uri="{FF2B5EF4-FFF2-40B4-BE49-F238E27FC236}">
                <a16:creationId xmlns:a16="http://schemas.microsoft.com/office/drawing/2014/main" xmlns="" id="{68AE7463-24F5-436A-8772-782576270D70}"/>
              </a:ext>
            </a:extLst>
          </p:cNvPr>
          <p:cNvCxnSpPr>
            <a:cxnSpLocks/>
          </p:cNvCxnSpPr>
          <p:nvPr userDrawn="1"/>
        </p:nvCxnSpPr>
        <p:spPr>
          <a:xfrm>
            <a:off x="616226" y="365125"/>
            <a:ext cx="0" cy="1056171"/>
          </a:xfrm>
          <a:prstGeom prst="line">
            <a:avLst/>
          </a:prstGeom>
          <a:ln w="50800">
            <a:solidFill>
              <a:srgbClr val="FFDE0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xmlns="" id="{29977642-D97E-48C6-A2AD-82B3F0468396}"/>
              </a:ext>
            </a:extLst>
          </p:cNvPr>
          <p:cNvSpPr>
            <a:spLocks noGrp="1"/>
          </p:cNvSpPr>
          <p:nvPr>
            <p:ph idx="1" hasCustomPrompt="1"/>
          </p:nvPr>
        </p:nvSpPr>
        <p:spPr>
          <a:xfrm>
            <a:off x="838200" y="4456681"/>
            <a:ext cx="2800350" cy="1248880"/>
          </a:xfrm>
          <a:prstGeom prst="rect">
            <a:avLst/>
          </a:prstGeom>
        </p:spPr>
        <p:txBody>
          <a:bodyPr lIns="0" tIns="0" rIns="0" bIns="0">
            <a:normAutofit/>
          </a:bodyPr>
          <a:lstStyle>
            <a:lvl1pPr marL="0" indent="0">
              <a:lnSpc>
                <a:spcPct val="150000"/>
              </a:lnSpc>
              <a:buNone/>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cxnSp>
        <p:nvCxnSpPr>
          <p:cNvPr id="14" name="Straight Connector 13">
            <a:extLst>
              <a:ext uri="{FF2B5EF4-FFF2-40B4-BE49-F238E27FC236}">
                <a16:creationId xmlns:a16="http://schemas.microsoft.com/office/drawing/2014/main" xmlns="" id="{B8F4EFE7-FC68-4F97-9EB9-C32A151C61B0}"/>
              </a:ext>
            </a:extLst>
          </p:cNvPr>
          <p:cNvCxnSpPr>
            <a:cxnSpLocks/>
          </p:cNvCxnSpPr>
          <p:nvPr userDrawn="1"/>
        </p:nvCxnSpPr>
        <p:spPr>
          <a:xfrm flipH="1">
            <a:off x="838200" y="4185700"/>
            <a:ext cx="1269724" cy="0"/>
          </a:xfrm>
          <a:prstGeom prst="line">
            <a:avLst/>
          </a:prstGeom>
          <a:ln w="25400">
            <a:solidFill>
              <a:srgbClr val="007F8A"/>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xmlns="" id="{A1C51809-7694-4D8B-BC0C-D8CE8847C660}"/>
              </a:ext>
            </a:extLst>
          </p:cNvPr>
          <p:cNvSpPr>
            <a:spLocks noGrp="1"/>
          </p:cNvSpPr>
          <p:nvPr>
            <p:ph idx="10" hasCustomPrompt="1"/>
          </p:nvPr>
        </p:nvSpPr>
        <p:spPr>
          <a:xfrm>
            <a:off x="838200" y="3216786"/>
            <a:ext cx="2800350" cy="706628"/>
          </a:xfrm>
          <a:prstGeom prst="rect">
            <a:avLst/>
          </a:prstGeom>
        </p:spPr>
        <p:txBody>
          <a:bodyPr lIns="0" tIns="0" rIns="0" bIns="0">
            <a:noAutofit/>
          </a:bodyPr>
          <a:lstStyle>
            <a:lvl1pPr marL="0" indent="0">
              <a:lnSpc>
                <a:spcPct val="100000"/>
              </a:lnSpc>
              <a:buNone/>
              <a:defRPr sz="2000" b="1">
                <a:solidFill>
                  <a:schemeClr val="tx1"/>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Headline with multiple lines</a:t>
            </a:r>
          </a:p>
        </p:txBody>
      </p:sp>
      <p:sp>
        <p:nvSpPr>
          <p:cNvPr id="17" name="Content Placeholder 2">
            <a:extLst>
              <a:ext uri="{FF2B5EF4-FFF2-40B4-BE49-F238E27FC236}">
                <a16:creationId xmlns:a16="http://schemas.microsoft.com/office/drawing/2014/main" xmlns="" id="{13F85804-7EF1-4AA7-BAB0-CA4C2AEBFA9D}"/>
              </a:ext>
            </a:extLst>
          </p:cNvPr>
          <p:cNvSpPr>
            <a:spLocks noGrp="1"/>
          </p:cNvSpPr>
          <p:nvPr>
            <p:ph idx="11" hasCustomPrompt="1"/>
          </p:nvPr>
        </p:nvSpPr>
        <p:spPr>
          <a:xfrm>
            <a:off x="4781550" y="4456681"/>
            <a:ext cx="2800350" cy="1248880"/>
          </a:xfrm>
          <a:prstGeom prst="rect">
            <a:avLst/>
          </a:prstGeom>
        </p:spPr>
        <p:txBody>
          <a:bodyPr lIns="0" tIns="0" rIns="0" bIns="0">
            <a:normAutofit/>
          </a:bodyPr>
          <a:lstStyle>
            <a:lvl1pPr marL="0" indent="0">
              <a:lnSpc>
                <a:spcPct val="150000"/>
              </a:lnSpc>
              <a:buNone/>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cxnSp>
        <p:nvCxnSpPr>
          <p:cNvPr id="18" name="Straight Connector 17">
            <a:extLst>
              <a:ext uri="{FF2B5EF4-FFF2-40B4-BE49-F238E27FC236}">
                <a16:creationId xmlns:a16="http://schemas.microsoft.com/office/drawing/2014/main" xmlns="" id="{FF0DC796-C2B4-4505-989E-2D053B63F6FB}"/>
              </a:ext>
            </a:extLst>
          </p:cNvPr>
          <p:cNvCxnSpPr>
            <a:cxnSpLocks/>
          </p:cNvCxnSpPr>
          <p:nvPr userDrawn="1"/>
        </p:nvCxnSpPr>
        <p:spPr>
          <a:xfrm flipH="1">
            <a:off x="4781550" y="4185700"/>
            <a:ext cx="1269724" cy="0"/>
          </a:xfrm>
          <a:prstGeom prst="line">
            <a:avLst/>
          </a:prstGeom>
          <a:ln w="25400">
            <a:solidFill>
              <a:srgbClr val="007F8A"/>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xmlns="" id="{8916AD4D-6515-463D-A0A3-F846002B8018}"/>
              </a:ext>
            </a:extLst>
          </p:cNvPr>
          <p:cNvSpPr>
            <a:spLocks noGrp="1"/>
          </p:cNvSpPr>
          <p:nvPr>
            <p:ph idx="12" hasCustomPrompt="1"/>
          </p:nvPr>
        </p:nvSpPr>
        <p:spPr>
          <a:xfrm>
            <a:off x="4781550" y="3216786"/>
            <a:ext cx="2800350" cy="706628"/>
          </a:xfrm>
          <a:prstGeom prst="rect">
            <a:avLst/>
          </a:prstGeom>
        </p:spPr>
        <p:txBody>
          <a:bodyPr lIns="0" tIns="0" rIns="0" bIns="0">
            <a:noAutofit/>
          </a:bodyPr>
          <a:lstStyle>
            <a:lvl1pPr marL="0" indent="0">
              <a:lnSpc>
                <a:spcPct val="100000"/>
              </a:lnSpc>
              <a:buNone/>
              <a:defRPr sz="2000" b="1">
                <a:solidFill>
                  <a:schemeClr val="tx1"/>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Headline with multiple lines</a:t>
            </a:r>
          </a:p>
        </p:txBody>
      </p:sp>
      <p:sp>
        <p:nvSpPr>
          <p:cNvPr id="20" name="Content Placeholder 2">
            <a:extLst>
              <a:ext uri="{FF2B5EF4-FFF2-40B4-BE49-F238E27FC236}">
                <a16:creationId xmlns:a16="http://schemas.microsoft.com/office/drawing/2014/main" xmlns="" id="{3E417DC3-1E04-4C6E-97D3-EC57D6891ADA}"/>
              </a:ext>
            </a:extLst>
          </p:cNvPr>
          <p:cNvSpPr>
            <a:spLocks noGrp="1"/>
          </p:cNvSpPr>
          <p:nvPr>
            <p:ph idx="13" hasCustomPrompt="1"/>
          </p:nvPr>
        </p:nvSpPr>
        <p:spPr>
          <a:xfrm>
            <a:off x="8553450" y="4456681"/>
            <a:ext cx="2800350" cy="1248880"/>
          </a:xfrm>
          <a:prstGeom prst="rect">
            <a:avLst/>
          </a:prstGeom>
        </p:spPr>
        <p:txBody>
          <a:bodyPr lIns="0" tIns="0" rIns="0" bIns="0">
            <a:normAutofit/>
          </a:bodyPr>
          <a:lstStyle>
            <a:lvl1pPr marL="0" indent="0">
              <a:lnSpc>
                <a:spcPct val="150000"/>
              </a:lnSpc>
              <a:buNone/>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cxnSp>
        <p:nvCxnSpPr>
          <p:cNvPr id="21" name="Straight Connector 20">
            <a:extLst>
              <a:ext uri="{FF2B5EF4-FFF2-40B4-BE49-F238E27FC236}">
                <a16:creationId xmlns:a16="http://schemas.microsoft.com/office/drawing/2014/main" xmlns="" id="{2F5EBE6D-B368-493B-9585-AA221D77EA47}"/>
              </a:ext>
            </a:extLst>
          </p:cNvPr>
          <p:cNvCxnSpPr>
            <a:cxnSpLocks/>
          </p:cNvCxnSpPr>
          <p:nvPr userDrawn="1"/>
        </p:nvCxnSpPr>
        <p:spPr>
          <a:xfrm flipH="1">
            <a:off x="8553450" y="4185700"/>
            <a:ext cx="1269724" cy="0"/>
          </a:xfrm>
          <a:prstGeom prst="line">
            <a:avLst/>
          </a:prstGeom>
          <a:ln w="25400">
            <a:solidFill>
              <a:srgbClr val="007F8A"/>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xmlns="" id="{79329D4F-AE53-462F-8891-8929728ADBC0}"/>
              </a:ext>
            </a:extLst>
          </p:cNvPr>
          <p:cNvSpPr>
            <a:spLocks noGrp="1"/>
          </p:cNvSpPr>
          <p:nvPr>
            <p:ph idx="14" hasCustomPrompt="1"/>
          </p:nvPr>
        </p:nvSpPr>
        <p:spPr>
          <a:xfrm>
            <a:off x="8553450" y="3216786"/>
            <a:ext cx="2800350" cy="706628"/>
          </a:xfrm>
          <a:prstGeom prst="rect">
            <a:avLst/>
          </a:prstGeom>
        </p:spPr>
        <p:txBody>
          <a:bodyPr lIns="0" tIns="0" rIns="0" bIns="0">
            <a:noAutofit/>
          </a:bodyPr>
          <a:lstStyle>
            <a:lvl1pPr marL="0" indent="0">
              <a:lnSpc>
                <a:spcPct val="100000"/>
              </a:lnSpc>
              <a:buNone/>
              <a:defRPr sz="2000" b="1">
                <a:solidFill>
                  <a:schemeClr val="tx1"/>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Headline with multiple lines</a:t>
            </a:r>
          </a:p>
        </p:txBody>
      </p:sp>
      <p:sp>
        <p:nvSpPr>
          <p:cNvPr id="3" name="Picture Placeholder 2" title="Icon">
            <a:extLst>
              <a:ext uri="{FF2B5EF4-FFF2-40B4-BE49-F238E27FC236}">
                <a16:creationId xmlns:a16="http://schemas.microsoft.com/office/drawing/2014/main" xmlns="" id="{F9AC1E6E-C79D-4BBE-A1E2-5D1324552CD2}"/>
              </a:ext>
            </a:extLst>
          </p:cNvPr>
          <p:cNvSpPr>
            <a:spLocks noGrp="1"/>
          </p:cNvSpPr>
          <p:nvPr>
            <p:ph type="pic" sz="quarter" idx="15" hasCustomPrompt="1"/>
          </p:nvPr>
        </p:nvSpPr>
        <p:spPr>
          <a:xfrm>
            <a:off x="838200" y="2045436"/>
            <a:ext cx="866775" cy="866775"/>
          </a:xfrm>
          <a:prstGeom prst="rect">
            <a:avLst/>
          </a:prstGeom>
        </p:spPr>
        <p:txBody>
          <a:bodyPr/>
          <a:lstStyle>
            <a:lvl1pPr marL="0" indent="0">
              <a:buFontTx/>
              <a:buNone/>
              <a:defRPr sz="2400">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3" name="Picture Placeholder 2" title="Icon">
            <a:extLst>
              <a:ext uri="{FF2B5EF4-FFF2-40B4-BE49-F238E27FC236}">
                <a16:creationId xmlns:a16="http://schemas.microsoft.com/office/drawing/2014/main" xmlns="" id="{BFEFBD86-78CE-4D0E-A1C0-63E45AEA4B25}"/>
              </a:ext>
            </a:extLst>
          </p:cNvPr>
          <p:cNvSpPr>
            <a:spLocks noGrp="1"/>
          </p:cNvSpPr>
          <p:nvPr>
            <p:ph type="pic" sz="quarter" idx="16" hasCustomPrompt="1"/>
          </p:nvPr>
        </p:nvSpPr>
        <p:spPr>
          <a:xfrm>
            <a:off x="4781550" y="2045436"/>
            <a:ext cx="866775" cy="866775"/>
          </a:xfrm>
          <a:prstGeom prst="rect">
            <a:avLst/>
          </a:prstGeom>
        </p:spPr>
        <p:txBody>
          <a:bodyPr/>
          <a:lstStyle>
            <a:lvl1pPr marL="0" indent="0">
              <a:buFontTx/>
              <a:buNone/>
              <a:defRPr sz="2400">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4" name="Picture Placeholder 2" title="Icon">
            <a:extLst>
              <a:ext uri="{FF2B5EF4-FFF2-40B4-BE49-F238E27FC236}">
                <a16:creationId xmlns:a16="http://schemas.microsoft.com/office/drawing/2014/main" xmlns="" id="{6212DC5F-97BD-4382-A222-4266F3628373}"/>
              </a:ext>
            </a:extLst>
          </p:cNvPr>
          <p:cNvSpPr>
            <a:spLocks noGrp="1"/>
          </p:cNvSpPr>
          <p:nvPr>
            <p:ph type="pic" sz="quarter" idx="17" hasCustomPrompt="1"/>
          </p:nvPr>
        </p:nvSpPr>
        <p:spPr>
          <a:xfrm>
            <a:off x="8553450" y="2045436"/>
            <a:ext cx="866775" cy="866775"/>
          </a:xfrm>
          <a:prstGeom prst="rect">
            <a:avLst/>
          </a:prstGeom>
        </p:spPr>
        <p:txBody>
          <a:bodyPr/>
          <a:lstStyle>
            <a:lvl1pPr marL="0" indent="0">
              <a:buFontTx/>
              <a:buNone/>
              <a:defRPr sz="2400">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pic>
        <p:nvPicPr>
          <p:cNvPr id="27" name="Picture 26" descr="A close up of a logo&#10;&#10;Description generated with very high confidence">
            <a:extLst>
              <a:ext uri="{FF2B5EF4-FFF2-40B4-BE49-F238E27FC236}">
                <a16:creationId xmlns:a16="http://schemas.microsoft.com/office/drawing/2014/main" xmlns="" id="{756E64E1-E309-4055-BE2A-5B5F7168FAF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293085" y="6356472"/>
            <a:ext cx="2650650" cy="325820"/>
          </a:xfrm>
          <a:prstGeom prst="rect">
            <a:avLst/>
          </a:prstGeom>
        </p:spPr>
      </p:pic>
      <p:sp>
        <p:nvSpPr>
          <p:cNvPr id="28" name="Oval 27">
            <a:extLst>
              <a:ext uri="{FF2B5EF4-FFF2-40B4-BE49-F238E27FC236}">
                <a16:creationId xmlns:a16="http://schemas.microsoft.com/office/drawing/2014/main" xmlns="" id="{B966D9E8-B9BC-4FA4-9A05-6D27CF9B740E}"/>
              </a:ext>
            </a:extLst>
          </p:cNvPr>
          <p:cNvSpPr/>
          <p:nvPr userDrawn="1"/>
        </p:nvSpPr>
        <p:spPr>
          <a:xfrm>
            <a:off x="-765850" y="6148333"/>
            <a:ext cx="1746926" cy="1746926"/>
          </a:xfrm>
          <a:prstGeom prst="ellipse">
            <a:avLst/>
          </a:prstGeom>
          <a:noFill/>
          <a:ln w="123825">
            <a:solidFill>
              <a:srgbClr val="007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xmlns="" id="{86B231FC-A394-412E-981E-DDBB6413D92E}"/>
              </a:ext>
            </a:extLst>
          </p:cNvPr>
          <p:cNvGrpSpPr/>
          <p:nvPr userDrawn="1"/>
        </p:nvGrpSpPr>
        <p:grpSpPr>
          <a:xfrm rot="3477085" flipH="1">
            <a:off x="-873277" y="6037899"/>
            <a:ext cx="2243086" cy="2370448"/>
            <a:chOff x="-1350383" y="4442432"/>
            <a:chExt cx="4241257" cy="4482074"/>
          </a:xfrm>
        </p:grpSpPr>
        <p:sp>
          <p:nvSpPr>
            <p:cNvPr id="30" name="Freeform 6">
              <a:extLst>
                <a:ext uri="{FF2B5EF4-FFF2-40B4-BE49-F238E27FC236}">
                  <a16:creationId xmlns:a16="http://schemas.microsoft.com/office/drawing/2014/main" xmlns="" id="{6FEB33A2-63CC-4785-8958-F96BF7998489}"/>
                </a:ext>
              </a:extLst>
            </p:cNvPr>
            <p:cNvSpPr>
              <a:spLocks/>
            </p:cNvSpPr>
            <p:nvPr userDrawn="1"/>
          </p:nvSpPr>
          <p:spPr bwMode="auto">
            <a:xfrm rot="13643474" flipH="1">
              <a:off x="-1352249" y="4681382"/>
              <a:ext cx="4244990" cy="4241257"/>
            </a:xfrm>
            <a:custGeom>
              <a:avLst/>
              <a:gdLst>
                <a:gd name="T0" fmla="*/ 924 w 924"/>
                <a:gd name="T1" fmla="*/ 200 h 924"/>
                <a:gd name="T2" fmla="*/ 200 w 924"/>
                <a:gd name="T3" fmla="*/ 200 h 924"/>
                <a:gd name="T4" fmla="*/ 200 w 924"/>
                <a:gd name="T5" fmla="*/ 924 h 924"/>
              </a:gdLst>
              <a:ahLst/>
              <a:cxnLst>
                <a:cxn ang="0">
                  <a:pos x="T0" y="T1"/>
                </a:cxn>
                <a:cxn ang="0">
                  <a:pos x="T2" y="T3"/>
                </a:cxn>
                <a:cxn ang="0">
                  <a:pos x="T4" y="T5"/>
                </a:cxn>
              </a:cxnLst>
              <a:rect l="0" t="0" r="r" b="b"/>
              <a:pathLst>
                <a:path w="924" h="924">
                  <a:moveTo>
                    <a:pt x="924" y="200"/>
                  </a:moveTo>
                  <a:cubicBezTo>
                    <a:pt x="724" y="0"/>
                    <a:pt x="400" y="0"/>
                    <a:pt x="200" y="200"/>
                  </a:cubicBezTo>
                  <a:cubicBezTo>
                    <a:pt x="0" y="400"/>
                    <a:pt x="0" y="724"/>
                    <a:pt x="200" y="924"/>
                  </a:cubicBezTo>
                </a:path>
              </a:pathLst>
            </a:custGeom>
            <a:noFill/>
            <a:ln w="12700" cap="rnd">
              <a:solidFill>
                <a:srgbClr val="152A5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
              <a:extLst>
                <a:ext uri="{FF2B5EF4-FFF2-40B4-BE49-F238E27FC236}">
                  <a16:creationId xmlns:a16="http://schemas.microsoft.com/office/drawing/2014/main" xmlns="" id="{C68C07AD-14C1-4C9B-A25E-2700810246AC}"/>
                </a:ext>
              </a:extLst>
            </p:cNvPr>
            <p:cNvSpPr>
              <a:spLocks/>
            </p:cNvSpPr>
            <p:nvPr userDrawn="1"/>
          </p:nvSpPr>
          <p:spPr bwMode="auto">
            <a:xfrm rot="13643474" flipH="1">
              <a:off x="1446527" y="4442432"/>
              <a:ext cx="72804" cy="72804"/>
            </a:xfrm>
            <a:custGeom>
              <a:avLst/>
              <a:gdLst>
                <a:gd name="T0" fmla="*/ 0 w 39"/>
                <a:gd name="T1" fmla="*/ 37 h 39"/>
                <a:gd name="T2" fmla="*/ 39 w 39"/>
                <a:gd name="T3" fmla="*/ 39 h 39"/>
                <a:gd name="T4" fmla="*/ 39 w 39"/>
                <a:gd name="T5" fmla="*/ 0 h 39"/>
              </a:gdLst>
              <a:ahLst/>
              <a:cxnLst>
                <a:cxn ang="0">
                  <a:pos x="T0" y="T1"/>
                </a:cxn>
                <a:cxn ang="0">
                  <a:pos x="T2" y="T3"/>
                </a:cxn>
                <a:cxn ang="0">
                  <a:pos x="T4" y="T5"/>
                </a:cxn>
              </a:cxnLst>
              <a:rect l="0" t="0" r="r" b="b"/>
              <a:pathLst>
                <a:path w="39" h="39">
                  <a:moveTo>
                    <a:pt x="0" y="37"/>
                  </a:moveTo>
                  <a:lnTo>
                    <a:pt x="39" y="39"/>
                  </a:lnTo>
                  <a:lnTo>
                    <a:pt x="39" y="0"/>
                  </a:lnTo>
                </a:path>
              </a:pathLst>
            </a:custGeom>
            <a:noFill/>
            <a:ln w="12700" cap="rnd">
              <a:solidFill>
                <a:srgbClr val="152A5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91661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 text">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5C696FD3-E15A-41EC-9219-4F7554BDFD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xmlns="" id="{52CF768E-9068-44B4-9347-D072FBB65C53}"/>
              </a:ext>
            </a:extLst>
          </p:cNvPr>
          <p:cNvSpPr/>
          <p:nvPr userDrawn="1"/>
        </p:nvSpPr>
        <p:spPr>
          <a:xfrm>
            <a:off x="0" y="-2"/>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itle 1">
            <a:extLst>
              <a:ext uri="{FF2B5EF4-FFF2-40B4-BE49-F238E27FC236}">
                <a16:creationId xmlns:a16="http://schemas.microsoft.com/office/drawing/2014/main" xmlns="" id="{E06AA1A9-E375-4D00-88A1-4E5D297EAEDF}"/>
              </a:ext>
            </a:extLst>
          </p:cNvPr>
          <p:cNvSpPr>
            <a:spLocks noGrp="1"/>
          </p:cNvSpPr>
          <p:nvPr>
            <p:ph type="title" hasCustomPrompt="1"/>
          </p:nvPr>
        </p:nvSpPr>
        <p:spPr>
          <a:xfrm>
            <a:off x="838200" y="548999"/>
            <a:ext cx="10515600" cy="688422"/>
          </a:xfrm>
          <a:prstGeom prst="rect">
            <a:avLst/>
          </a:prstGeom>
        </p:spPr>
        <p:txBody>
          <a:bodyPr lIns="0" tIns="0" rIns="0" bIns="0" anchor="ctr">
            <a:normAutofit/>
          </a:bodyPr>
          <a:lstStyle>
            <a:lvl1pPr>
              <a:defRPr sz="3600" b="1">
                <a:solidFill>
                  <a:schemeClr val="tx1"/>
                </a:solidFill>
                <a:latin typeface="Source Serif Pro" panose="02040603050405020204" pitchFamily="18" charset="0"/>
              </a:defRPr>
            </a:lvl1pPr>
          </a:lstStyle>
          <a:p>
            <a:r>
              <a:rPr lang="en-US" dirty="0"/>
              <a:t>Section Title</a:t>
            </a:r>
          </a:p>
        </p:txBody>
      </p:sp>
      <p:cxnSp>
        <p:nvCxnSpPr>
          <p:cNvPr id="11" name="Straight Connector 10">
            <a:extLst>
              <a:ext uri="{FF2B5EF4-FFF2-40B4-BE49-F238E27FC236}">
                <a16:creationId xmlns:a16="http://schemas.microsoft.com/office/drawing/2014/main" xmlns="" id="{68AE7463-24F5-436A-8772-782576270D70}"/>
              </a:ext>
            </a:extLst>
          </p:cNvPr>
          <p:cNvCxnSpPr>
            <a:cxnSpLocks/>
          </p:cNvCxnSpPr>
          <p:nvPr userDrawn="1"/>
        </p:nvCxnSpPr>
        <p:spPr>
          <a:xfrm>
            <a:off x="616226" y="365125"/>
            <a:ext cx="0" cy="1056171"/>
          </a:xfrm>
          <a:prstGeom prst="line">
            <a:avLst/>
          </a:prstGeom>
          <a:ln w="50800">
            <a:solidFill>
              <a:srgbClr val="FFDE0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xmlns="" id="{29977642-D97E-48C6-A2AD-82B3F0468396}"/>
              </a:ext>
            </a:extLst>
          </p:cNvPr>
          <p:cNvSpPr>
            <a:spLocks noGrp="1"/>
          </p:cNvSpPr>
          <p:nvPr>
            <p:ph idx="1" hasCustomPrompt="1"/>
          </p:nvPr>
        </p:nvSpPr>
        <p:spPr>
          <a:xfrm>
            <a:off x="838200" y="3212202"/>
            <a:ext cx="2390775" cy="2212975"/>
          </a:xfrm>
          <a:prstGeom prst="rect">
            <a:avLst/>
          </a:prstGeom>
        </p:spPr>
        <p:txBody>
          <a:bodyPr lIns="0" tIns="0" rIns="0" bIns="0">
            <a:normAutofit/>
          </a:bodyPr>
          <a:lstStyle>
            <a:lvl1pPr marL="0" indent="0">
              <a:lnSpc>
                <a:spcPct val="150000"/>
              </a:lnSpc>
              <a:buNone/>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cxnSp>
        <p:nvCxnSpPr>
          <p:cNvPr id="14" name="Straight Connector 13">
            <a:extLst>
              <a:ext uri="{FF2B5EF4-FFF2-40B4-BE49-F238E27FC236}">
                <a16:creationId xmlns:a16="http://schemas.microsoft.com/office/drawing/2014/main" xmlns="" id="{B8F4EFE7-FC68-4F97-9EB9-C32A151C61B0}"/>
              </a:ext>
            </a:extLst>
          </p:cNvPr>
          <p:cNvCxnSpPr>
            <a:cxnSpLocks/>
          </p:cNvCxnSpPr>
          <p:nvPr userDrawn="1"/>
        </p:nvCxnSpPr>
        <p:spPr>
          <a:xfrm flipH="1">
            <a:off x="838200" y="2941222"/>
            <a:ext cx="1269724" cy="0"/>
          </a:xfrm>
          <a:prstGeom prst="line">
            <a:avLst/>
          </a:prstGeom>
          <a:ln w="25400">
            <a:solidFill>
              <a:srgbClr val="007F8A"/>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xmlns="" id="{A1C51809-7694-4D8B-BC0C-D8CE8847C660}"/>
              </a:ext>
            </a:extLst>
          </p:cNvPr>
          <p:cNvSpPr>
            <a:spLocks noGrp="1"/>
          </p:cNvSpPr>
          <p:nvPr>
            <p:ph idx="10" hasCustomPrompt="1"/>
          </p:nvPr>
        </p:nvSpPr>
        <p:spPr>
          <a:xfrm>
            <a:off x="838200" y="1981827"/>
            <a:ext cx="2390775" cy="688416"/>
          </a:xfrm>
          <a:prstGeom prst="rect">
            <a:avLst/>
          </a:prstGeom>
        </p:spPr>
        <p:txBody>
          <a:bodyPr lIns="0" tIns="0" rIns="0" bIns="0">
            <a:noAutofit/>
          </a:bodyPr>
          <a:lstStyle>
            <a:lvl1pPr marL="0" indent="0">
              <a:lnSpc>
                <a:spcPct val="100000"/>
              </a:lnSpc>
              <a:buNone/>
              <a:defRPr sz="2000" b="1">
                <a:solidFill>
                  <a:schemeClr val="tx1"/>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Headline with multiple lines</a:t>
            </a:r>
          </a:p>
        </p:txBody>
      </p:sp>
      <p:sp>
        <p:nvSpPr>
          <p:cNvPr id="24" name="Content Placeholder 2">
            <a:extLst>
              <a:ext uri="{FF2B5EF4-FFF2-40B4-BE49-F238E27FC236}">
                <a16:creationId xmlns:a16="http://schemas.microsoft.com/office/drawing/2014/main" xmlns="" id="{EAC73B45-0F98-4038-AB07-2CE361252C5B}"/>
              </a:ext>
            </a:extLst>
          </p:cNvPr>
          <p:cNvSpPr>
            <a:spLocks noGrp="1"/>
          </p:cNvSpPr>
          <p:nvPr>
            <p:ph idx="11" hasCustomPrompt="1"/>
          </p:nvPr>
        </p:nvSpPr>
        <p:spPr>
          <a:xfrm>
            <a:off x="3563799" y="3212202"/>
            <a:ext cx="2390775" cy="2212975"/>
          </a:xfrm>
          <a:prstGeom prst="rect">
            <a:avLst/>
          </a:prstGeom>
        </p:spPr>
        <p:txBody>
          <a:bodyPr lIns="0" tIns="0" rIns="0" bIns="0">
            <a:normAutofit/>
          </a:bodyPr>
          <a:lstStyle>
            <a:lvl1pPr marL="0" indent="0">
              <a:lnSpc>
                <a:spcPct val="150000"/>
              </a:lnSpc>
              <a:buNone/>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cxnSp>
        <p:nvCxnSpPr>
          <p:cNvPr id="25" name="Straight Connector 24">
            <a:extLst>
              <a:ext uri="{FF2B5EF4-FFF2-40B4-BE49-F238E27FC236}">
                <a16:creationId xmlns:a16="http://schemas.microsoft.com/office/drawing/2014/main" xmlns="" id="{5401A957-F320-43B9-B63C-B273E1F1C7A0}"/>
              </a:ext>
            </a:extLst>
          </p:cNvPr>
          <p:cNvCxnSpPr>
            <a:cxnSpLocks/>
          </p:cNvCxnSpPr>
          <p:nvPr userDrawn="1"/>
        </p:nvCxnSpPr>
        <p:spPr>
          <a:xfrm flipH="1">
            <a:off x="3563799" y="2941222"/>
            <a:ext cx="1269724" cy="0"/>
          </a:xfrm>
          <a:prstGeom prst="line">
            <a:avLst/>
          </a:prstGeom>
          <a:ln w="25400">
            <a:solidFill>
              <a:srgbClr val="007F8A"/>
            </a:solidFill>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xmlns="" id="{00806570-F423-4E49-98CB-A63045290313}"/>
              </a:ext>
            </a:extLst>
          </p:cNvPr>
          <p:cNvSpPr>
            <a:spLocks noGrp="1"/>
          </p:cNvSpPr>
          <p:nvPr>
            <p:ph idx="12" hasCustomPrompt="1"/>
          </p:nvPr>
        </p:nvSpPr>
        <p:spPr>
          <a:xfrm>
            <a:off x="3563799" y="1981827"/>
            <a:ext cx="2390775" cy="688416"/>
          </a:xfrm>
          <a:prstGeom prst="rect">
            <a:avLst/>
          </a:prstGeom>
        </p:spPr>
        <p:txBody>
          <a:bodyPr lIns="0" tIns="0" rIns="0" bIns="0">
            <a:noAutofit/>
          </a:bodyPr>
          <a:lstStyle>
            <a:lvl1pPr marL="0" indent="0">
              <a:lnSpc>
                <a:spcPct val="100000"/>
              </a:lnSpc>
              <a:buNone/>
              <a:defRPr sz="2000" b="1">
                <a:solidFill>
                  <a:schemeClr val="tx1"/>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Headline with multiple lines</a:t>
            </a:r>
          </a:p>
        </p:txBody>
      </p:sp>
      <p:sp>
        <p:nvSpPr>
          <p:cNvPr id="27" name="Content Placeholder 2">
            <a:extLst>
              <a:ext uri="{FF2B5EF4-FFF2-40B4-BE49-F238E27FC236}">
                <a16:creationId xmlns:a16="http://schemas.microsoft.com/office/drawing/2014/main" xmlns="" id="{0FA60FF6-D5E3-4261-A59F-900B4EB890FE}"/>
              </a:ext>
            </a:extLst>
          </p:cNvPr>
          <p:cNvSpPr>
            <a:spLocks noGrp="1"/>
          </p:cNvSpPr>
          <p:nvPr>
            <p:ph idx="13" hasCustomPrompt="1"/>
          </p:nvPr>
        </p:nvSpPr>
        <p:spPr>
          <a:xfrm>
            <a:off x="6289398" y="3212202"/>
            <a:ext cx="2390775" cy="2212975"/>
          </a:xfrm>
          <a:prstGeom prst="rect">
            <a:avLst/>
          </a:prstGeom>
        </p:spPr>
        <p:txBody>
          <a:bodyPr lIns="0" tIns="0" rIns="0" bIns="0">
            <a:normAutofit/>
          </a:bodyPr>
          <a:lstStyle>
            <a:lvl1pPr marL="0" indent="0">
              <a:lnSpc>
                <a:spcPct val="150000"/>
              </a:lnSpc>
              <a:buNone/>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cxnSp>
        <p:nvCxnSpPr>
          <p:cNvPr id="28" name="Straight Connector 27">
            <a:extLst>
              <a:ext uri="{FF2B5EF4-FFF2-40B4-BE49-F238E27FC236}">
                <a16:creationId xmlns:a16="http://schemas.microsoft.com/office/drawing/2014/main" xmlns="" id="{F97AF65B-F8A1-457F-BB1A-58D66BFF8AA5}"/>
              </a:ext>
            </a:extLst>
          </p:cNvPr>
          <p:cNvCxnSpPr>
            <a:cxnSpLocks/>
          </p:cNvCxnSpPr>
          <p:nvPr userDrawn="1"/>
        </p:nvCxnSpPr>
        <p:spPr>
          <a:xfrm flipH="1">
            <a:off x="6289398" y="2941222"/>
            <a:ext cx="1269724" cy="0"/>
          </a:xfrm>
          <a:prstGeom prst="line">
            <a:avLst/>
          </a:prstGeom>
          <a:ln w="25400">
            <a:solidFill>
              <a:srgbClr val="007F8A"/>
            </a:solidFill>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xmlns="" id="{E2EDAAD5-884A-4152-85D1-9340C0E374E8}"/>
              </a:ext>
            </a:extLst>
          </p:cNvPr>
          <p:cNvSpPr>
            <a:spLocks noGrp="1"/>
          </p:cNvSpPr>
          <p:nvPr>
            <p:ph idx="14" hasCustomPrompt="1"/>
          </p:nvPr>
        </p:nvSpPr>
        <p:spPr>
          <a:xfrm>
            <a:off x="6289398" y="1981827"/>
            <a:ext cx="2390775" cy="688416"/>
          </a:xfrm>
          <a:prstGeom prst="rect">
            <a:avLst/>
          </a:prstGeom>
        </p:spPr>
        <p:txBody>
          <a:bodyPr lIns="0" tIns="0" rIns="0" bIns="0">
            <a:noAutofit/>
          </a:bodyPr>
          <a:lstStyle>
            <a:lvl1pPr marL="0" indent="0">
              <a:lnSpc>
                <a:spcPct val="100000"/>
              </a:lnSpc>
              <a:buNone/>
              <a:defRPr sz="2000" b="1">
                <a:solidFill>
                  <a:schemeClr val="tx1"/>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Headline with multiple lines</a:t>
            </a:r>
          </a:p>
        </p:txBody>
      </p:sp>
      <p:sp>
        <p:nvSpPr>
          <p:cNvPr id="30" name="Content Placeholder 2">
            <a:extLst>
              <a:ext uri="{FF2B5EF4-FFF2-40B4-BE49-F238E27FC236}">
                <a16:creationId xmlns:a16="http://schemas.microsoft.com/office/drawing/2014/main" xmlns="" id="{29D38017-54D3-4F56-A0B2-EA557338380B}"/>
              </a:ext>
            </a:extLst>
          </p:cNvPr>
          <p:cNvSpPr>
            <a:spLocks noGrp="1"/>
          </p:cNvSpPr>
          <p:nvPr>
            <p:ph idx="15" hasCustomPrompt="1"/>
          </p:nvPr>
        </p:nvSpPr>
        <p:spPr>
          <a:xfrm>
            <a:off x="9014997" y="3212202"/>
            <a:ext cx="2390775" cy="2212975"/>
          </a:xfrm>
          <a:prstGeom prst="rect">
            <a:avLst/>
          </a:prstGeom>
        </p:spPr>
        <p:txBody>
          <a:bodyPr lIns="0" tIns="0" rIns="0" bIns="0">
            <a:normAutofit/>
          </a:bodyPr>
          <a:lstStyle>
            <a:lvl1pPr marL="0" indent="0">
              <a:lnSpc>
                <a:spcPct val="150000"/>
              </a:lnSpc>
              <a:buNone/>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cxnSp>
        <p:nvCxnSpPr>
          <p:cNvPr id="31" name="Straight Connector 30">
            <a:extLst>
              <a:ext uri="{FF2B5EF4-FFF2-40B4-BE49-F238E27FC236}">
                <a16:creationId xmlns:a16="http://schemas.microsoft.com/office/drawing/2014/main" xmlns="" id="{ECA767F5-867B-47CA-8016-FE138CB81716}"/>
              </a:ext>
            </a:extLst>
          </p:cNvPr>
          <p:cNvCxnSpPr>
            <a:cxnSpLocks/>
          </p:cNvCxnSpPr>
          <p:nvPr userDrawn="1"/>
        </p:nvCxnSpPr>
        <p:spPr>
          <a:xfrm flipH="1">
            <a:off x="9014997" y="2941222"/>
            <a:ext cx="1269724" cy="0"/>
          </a:xfrm>
          <a:prstGeom prst="line">
            <a:avLst/>
          </a:prstGeom>
          <a:ln w="25400">
            <a:solidFill>
              <a:srgbClr val="007F8A"/>
            </a:solidFill>
          </a:ln>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xmlns="" id="{42054A54-9FA2-44FE-BEC0-DAB43977BBFF}"/>
              </a:ext>
            </a:extLst>
          </p:cNvPr>
          <p:cNvSpPr>
            <a:spLocks noGrp="1"/>
          </p:cNvSpPr>
          <p:nvPr>
            <p:ph idx="16" hasCustomPrompt="1"/>
          </p:nvPr>
        </p:nvSpPr>
        <p:spPr>
          <a:xfrm>
            <a:off x="9014997" y="1981827"/>
            <a:ext cx="2390775" cy="688416"/>
          </a:xfrm>
          <a:prstGeom prst="rect">
            <a:avLst/>
          </a:prstGeom>
        </p:spPr>
        <p:txBody>
          <a:bodyPr lIns="0" tIns="0" rIns="0" bIns="0">
            <a:noAutofit/>
          </a:bodyPr>
          <a:lstStyle>
            <a:lvl1pPr marL="0" indent="0">
              <a:lnSpc>
                <a:spcPct val="100000"/>
              </a:lnSpc>
              <a:buNone/>
              <a:defRPr sz="2000" b="1">
                <a:solidFill>
                  <a:schemeClr val="tx1"/>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Headline with multiple lines</a:t>
            </a:r>
          </a:p>
        </p:txBody>
      </p:sp>
      <p:sp>
        <p:nvSpPr>
          <p:cNvPr id="19" name="Oval 18">
            <a:extLst>
              <a:ext uri="{FF2B5EF4-FFF2-40B4-BE49-F238E27FC236}">
                <a16:creationId xmlns:a16="http://schemas.microsoft.com/office/drawing/2014/main" xmlns="" id="{E6A1DA4F-7976-4674-919F-0841397889F8}"/>
              </a:ext>
            </a:extLst>
          </p:cNvPr>
          <p:cNvSpPr/>
          <p:nvPr userDrawn="1"/>
        </p:nvSpPr>
        <p:spPr>
          <a:xfrm>
            <a:off x="-1122551" y="5735450"/>
            <a:ext cx="2245101" cy="2245101"/>
          </a:xfrm>
          <a:prstGeom prst="ellipse">
            <a:avLst/>
          </a:prstGeom>
          <a:noFill/>
          <a:ln w="123825">
            <a:solidFill>
              <a:srgbClr val="FF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A close up of a logo&#10;&#10;Description generated with very high confidence">
            <a:extLst>
              <a:ext uri="{FF2B5EF4-FFF2-40B4-BE49-F238E27FC236}">
                <a16:creationId xmlns:a16="http://schemas.microsoft.com/office/drawing/2014/main" xmlns="" id="{0F2A5B1C-DD9F-4940-A60D-A54F12F1515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293085" y="6356472"/>
            <a:ext cx="2650650" cy="325820"/>
          </a:xfrm>
          <a:prstGeom prst="rect">
            <a:avLst/>
          </a:prstGeom>
        </p:spPr>
      </p:pic>
    </p:spTree>
    <p:extLst>
      <p:ext uri="{BB962C8B-B14F-4D97-AF65-F5344CB8AC3E}">
        <p14:creationId xmlns:p14="http://schemas.microsoft.com/office/powerpoint/2010/main" val="68734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text and icons">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xmlns="" id="{D7D051EA-984B-4118-9CCD-9F87E22BDE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4" name="Rectangle 33">
            <a:extLst>
              <a:ext uri="{FF2B5EF4-FFF2-40B4-BE49-F238E27FC236}">
                <a16:creationId xmlns:a16="http://schemas.microsoft.com/office/drawing/2014/main" xmlns="" id="{364DC716-8ED4-4614-B5B5-3CF15DFF6855}"/>
              </a:ext>
            </a:extLst>
          </p:cNvPr>
          <p:cNvSpPr/>
          <p:nvPr userDrawn="1"/>
        </p:nvSpPr>
        <p:spPr>
          <a:xfrm>
            <a:off x="0" y="-2"/>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itle 1">
            <a:extLst>
              <a:ext uri="{FF2B5EF4-FFF2-40B4-BE49-F238E27FC236}">
                <a16:creationId xmlns:a16="http://schemas.microsoft.com/office/drawing/2014/main" xmlns="" id="{E06AA1A9-E375-4D00-88A1-4E5D297EAEDF}"/>
              </a:ext>
            </a:extLst>
          </p:cNvPr>
          <p:cNvSpPr>
            <a:spLocks noGrp="1"/>
          </p:cNvSpPr>
          <p:nvPr>
            <p:ph type="title" hasCustomPrompt="1"/>
          </p:nvPr>
        </p:nvSpPr>
        <p:spPr>
          <a:xfrm>
            <a:off x="838200" y="548999"/>
            <a:ext cx="10515600" cy="688422"/>
          </a:xfrm>
          <a:prstGeom prst="rect">
            <a:avLst/>
          </a:prstGeom>
        </p:spPr>
        <p:txBody>
          <a:bodyPr lIns="0" tIns="0" rIns="0" bIns="0" anchor="ctr">
            <a:normAutofit/>
          </a:bodyPr>
          <a:lstStyle>
            <a:lvl1pPr>
              <a:defRPr sz="3600" b="1">
                <a:solidFill>
                  <a:schemeClr val="tx1"/>
                </a:solidFill>
                <a:latin typeface="Source Serif Pro" panose="02040603050405020204" pitchFamily="18" charset="0"/>
              </a:defRPr>
            </a:lvl1pPr>
          </a:lstStyle>
          <a:p>
            <a:r>
              <a:rPr lang="en-US" dirty="0"/>
              <a:t>Section Title</a:t>
            </a:r>
          </a:p>
        </p:txBody>
      </p:sp>
      <p:cxnSp>
        <p:nvCxnSpPr>
          <p:cNvPr id="11" name="Straight Connector 10">
            <a:extLst>
              <a:ext uri="{FF2B5EF4-FFF2-40B4-BE49-F238E27FC236}">
                <a16:creationId xmlns:a16="http://schemas.microsoft.com/office/drawing/2014/main" xmlns="" id="{68AE7463-24F5-436A-8772-782576270D70}"/>
              </a:ext>
            </a:extLst>
          </p:cNvPr>
          <p:cNvCxnSpPr>
            <a:cxnSpLocks/>
          </p:cNvCxnSpPr>
          <p:nvPr userDrawn="1"/>
        </p:nvCxnSpPr>
        <p:spPr>
          <a:xfrm>
            <a:off x="616226" y="365125"/>
            <a:ext cx="0" cy="1056171"/>
          </a:xfrm>
          <a:prstGeom prst="line">
            <a:avLst/>
          </a:prstGeom>
          <a:ln w="50800">
            <a:solidFill>
              <a:srgbClr val="FFDE0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xmlns="" id="{29977642-D97E-48C6-A2AD-82B3F0468396}"/>
              </a:ext>
            </a:extLst>
          </p:cNvPr>
          <p:cNvSpPr>
            <a:spLocks noGrp="1"/>
          </p:cNvSpPr>
          <p:nvPr>
            <p:ph idx="1" hasCustomPrompt="1"/>
          </p:nvPr>
        </p:nvSpPr>
        <p:spPr>
          <a:xfrm>
            <a:off x="838200" y="4447162"/>
            <a:ext cx="2390775" cy="1311620"/>
          </a:xfrm>
          <a:prstGeom prst="rect">
            <a:avLst/>
          </a:prstGeom>
        </p:spPr>
        <p:txBody>
          <a:bodyPr lIns="0" tIns="0" rIns="0" bIns="0">
            <a:normAutofit/>
          </a:bodyPr>
          <a:lstStyle>
            <a:lvl1pPr marL="0" indent="0">
              <a:lnSpc>
                <a:spcPct val="150000"/>
              </a:lnSpc>
              <a:buNone/>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cxnSp>
        <p:nvCxnSpPr>
          <p:cNvPr id="14" name="Straight Connector 13">
            <a:extLst>
              <a:ext uri="{FF2B5EF4-FFF2-40B4-BE49-F238E27FC236}">
                <a16:creationId xmlns:a16="http://schemas.microsoft.com/office/drawing/2014/main" xmlns="" id="{B8F4EFE7-FC68-4F97-9EB9-C32A151C61B0}"/>
              </a:ext>
            </a:extLst>
          </p:cNvPr>
          <p:cNvCxnSpPr>
            <a:cxnSpLocks/>
          </p:cNvCxnSpPr>
          <p:nvPr userDrawn="1"/>
        </p:nvCxnSpPr>
        <p:spPr>
          <a:xfrm flipH="1">
            <a:off x="838200" y="4176181"/>
            <a:ext cx="1269724" cy="0"/>
          </a:xfrm>
          <a:prstGeom prst="line">
            <a:avLst/>
          </a:prstGeom>
          <a:ln w="25400">
            <a:solidFill>
              <a:srgbClr val="007F8A"/>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xmlns="" id="{A1C51809-7694-4D8B-BC0C-D8CE8847C660}"/>
              </a:ext>
            </a:extLst>
          </p:cNvPr>
          <p:cNvSpPr>
            <a:spLocks noGrp="1"/>
          </p:cNvSpPr>
          <p:nvPr>
            <p:ph idx="10" hasCustomPrompt="1"/>
          </p:nvPr>
        </p:nvSpPr>
        <p:spPr>
          <a:xfrm>
            <a:off x="838200" y="3216786"/>
            <a:ext cx="2390775" cy="688416"/>
          </a:xfrm>
          <a:prstGeom prst="rect">
            <a:avLst/>
          </a:prstGeom>
        </p:spPr>
        <p:txBody>
          <a:bodyPr lIns="0" tIns="0" rIns="0" bIns="0">
            <a:noAutofit/>
          </a:bodyPr>
          <a:lstStyle>
            <a:lvl1pPr marL="0" indent="0">
              <a:lnSpc>
                <a:spcPct val="100000"/>
              </a:lnSpc>
              <a:buNone/>
              <a:defRPr sz="2000" b="1">
                <a:solidFill>
                  <a:schemeClr val="tx1"/>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Headline with multiple lines</a:t>
            </a:r>
          </a:p>
        </p:txBody>
      </p:sp>
      <p:sp>
        <p:nvSpPr>
          <p:cNvPr id="24" name="Content Placeholder 2">
            <a:extLst>
              <a:ext uri="{FF2B5EF4-FFF2-40B4-BE49-F238E27FC236}">
                <a16:creationId xmlns:a16="http://schemas.microsoft.com/office/drawing/2014/main" xmlns="" id="{EAC73B45-0F98-4038-AB07-2CE361252C5B}"/>
              </a:ext>
            </a:extLst>
          </p:cNvPr>
          <p:cNvSpPr>
            <a:spLocks noGrp="1"/>
          </p:cNvSpPr>
          <p:nvPr>
            <p:ph idx="11" hasCustomPrompt="1"/>
          </p:nvPr>
        </p:nvSpPr>
        <p:spPr>
          <a:xfrm>
            <a:off x="3563799" y="4447162"/>
            <a:ext cx="2390775" cy="1311620"/>
          </a:xfrm>
          <a:prstGeom prst="rect">
            <a:avLst/>
          </a:prstGeom>
        </p:spPr>
        <p:txBody>
          <a:bodyPr lIns="0" tIns="0" rIns="0" bIns="0">
            <a:normAutofit/>
          </a:bodyPr>
          <a:lstStyle>
            <a:lvl1pPr marL="0" indent="0">
              <a:lnSpc>
                <a:spcPct val="150000"/>
              </a:lnSpc>
              <a:buNone/>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cxnSp>
        <p:nvCxnSpPr>
          <p:cNvPr id="25" name="Straight Connector 24">
            <a:extLst>
              <a:ext uri="{FF2B5EF4-FFF2-40B4-BE49-F238E27FC236}">
                <a16:creationId xmlns:a16="http://schemas.microsoft.com/office/drawing/2014/main" xmlns="" id="{5401A957-F320-43B9-B63C-B273E1F1C7A0}"/>
              </a:ext>
            </a:extLst>
          </p:cNvPr>
          <p:cNvCxnSpPr>
            <a:cxnSpLocks/>
          </p:cNvCxnSpPr>
          <p:nvPr userDrawn="1"/>
        </p:nvCxnSpPr>
        <p:spPr>
          <a:xfrm flipH="1">
            <a:off x="3563799" y="4176181"/>
            <a:ext cx="1269724" cy="0"/>
          </a:xfrm>
          <a:prstGeom prst="line">
            <a:avLst/>
          </a:prstGeom>
          <a:ln w="25400">
            <a:solidFill>
              <a:srgbClr val="007F8A"/>
            </a:solidFill>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xmlns="" id="{00806570-F423-4E49-98CB-A63045290313}"/>
              </a:ext>
            </a:extLst>
          </p:cNvPr>
          <p:cNvSpPr>
            <a:spLocks noGrp="1"/>
          </p:cNvSpPr>
          <p:nvPr>
            <p:ph idx="12" hasCustomPrompt="1"/>
          </p:nvPr>
        </p:nvSpPr>
        <p:spPr>
          <a:xfrm>
            <a:off x="3563799" y="3216786"/>
            <a:ext cx="2390775" cy="688416"/>
          </a:xfrm>
          <a:prstGeom prst="rect">
            <a:avLst/>
          </a:prstGeom>
        </p:spPr>
        <p:txBody>
          <a:bodyPr lIns="0" tIns="0" rIns="0" bIns="0">
            <a:noAutofit/>
          </a:bodyPr>
          <a:lstStyle>
            <a:lvl1pPr marL="0" indent="0">
              <a:lnSpc>
                <a:spcPct val="100000"/>
              </a:lnSpc>
              <a:buNone/>
              <a:defRPr sz="2000" b="1">
                <a:solidFill>
                  <a:schemeClr val="tx1"/>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Headline with multiple lines</a:t>
            </a:r>
          </a:p>
        </p:txBody>
      </p:sp>
      <p:sp>
        <p:nvSpPr>
          <p:cNvPr id="27" name="Content Placeholder 2">
            <a:extLst>
              <a:ext uri="{FF2B5EF4-FFF2-40B4-BE49-F238E27FC236}">
                <a16:creationId xmlns:a16="http://schemas.microsoft.com/office/drawing/2014/main" xmlns="" id="{0FA60FF6-D5E3-4261-A59F-900B4EB890FE}"/>
              </a:ext>
            </a:extLst>
          </p:cNvPr>
          <p:cNvSpPr>
            <a:spLocks noGrp="1"/>
          </p:cNvSpPr>
          <p:nvPr>
            <p:ph idx="13" hasCustomPrompt="1"/>
          </p:nvPr>
        </p:nvSpPr>
        <p:spPr>
          <a:xfrm>
            <a:off x="6289398" y="4447162"/>
            <a:ext cx="2390775" cy="1311620"/>
          </a:xfrm>
          <a:prstGeom prst="rect">
            <a:avLst/>
          </a:prstGeom>
        </p:spPr>
        <p:txBody>
          <a:bodyPr lIns="0" tIns="0" rIns="0" bIns="0">
            <a:normAutofit/>
          </a:bodyPr>
          <a:lstStyle>
            <a:lvl1pPr marL="0" indent="0">
              <a:lnSpc>
                <a:spcPct val="150000"/>
              </a:lnSpc>
              <a:buNone/>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cxnSp>
        <p:nvCxnSpPr>
          <p:cNvPr id="28" name="Straight Connector 27">
            <a:extLst>
              <a:ext uri="{FF2B5EF4-FFF2-40B4-BE49-F238E27FC236}">
                <a16:creationId xmlns:a16="http://schemas.microsoft.com/office/drawing/2014/main" xmlns="" id="{F97AF65B-F8A1-457F-BB1A-58D66BFF8AA5}"/>
              </a:ext>
            </a:extLst>
          </p:cNvPr>
          <p:cNvCxnSpPr>
            <a:cxnSpLocks/>
          </p:cNvCxnSpPr>
          <p:nvPr userDrawn="1"/>
        </p:nvCxnSpPr>
        <p:spPr>
          <a:xfrm flipH="1">
            <a:off x="6289398" y="4176181"/>
            <a:ext cx="1269724" cy="0"/>
          </a:xfrm>
          <a:prstGeom prst="line">
            <a:avLst/>
          </a:prstGeom>
          <a:ln w="25400">
            <a:solidFill>
              <a:srgbClr val="007F8A"/>
            </a:solidFill>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xmlns="" id="{E2EDAAD5-884A-4152-85D1-9340C0E374E8}"/>
              </a:ext>
            </a:extLst>
          </p:cNvPr>
          <p:cNvSpPr>
            <a:spLocks noGrp="1"/>
          </p:cNvSpPr>
          <p:nvPr>
            <p:ph idx="14" hasCustomPrompt="1"/>
          </p:nvPr>
        </p:nvSpPr>
        <p:spPr>
          <a:xfrm>
            <a:off x="6289398" y="3216786"/>
            <a:ext cx="2390775" cy="688416"/>
          </a:xfrm>
          <a:prstGeom prst="rect">
            <a:avLst/>
          </a:prstGeom>
        </p:spPr>
        <p:txBody>
          <a:bodyPr lIns="0" tIns="0" rIns="0" bIns="0">
            <a:noAutofit/>
          </a:bodyPr>
          <a:lstStyle>
            <a:lvl1pPr marL="0" indent="0">
              <a:lnSpc>
                <a:spcPct val="100000"/>
              </a:lnSpc>
              <a:buNone/>
              <a:defRPr sz="2000" b="1">
                <a:solidFill>
                  <a:schemeClr val="tx1"/>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Headline with multiple lines</a:t>
            </a:r>
          </a:p>
        </p:txBody>
      </p:sp>
      <p:sp>
        <p:nvSpPr>
          <p:cNvPr id="30" name="Content Placeholder 2">
            <a:extLst>
              <a:ext uri="{FF2B5EF4-FFF2-40B4-BE49-F238E27FC236}">
                <a16:creationId xmlns:a16="http://schemas.microsoft.com/office/drawing/2014/main" xmlns="" id="{29D38017-54D3-4F56-A0B2-EA557338380B}"/>
              </a:ext>
            </a:extLst>
          </p:cNvPr>
          <p:cNvSpPr>
            <a:spLocks noGrp="1"/>
          </p:cNvSpPr>
          <p:nvPr>
            <p:ph idx="15" hasCustomPrompt="1"/>
          </p:nvPr>
        </p:nvSpPr>
        <p:spPr>
          <a:xfrm>
            <a:off x="9014997" y="4447162"/>
            <a:ext cx="2390775" cy="1311620"/>
          </a:xfrm>
          <a:prstGeom prst="rect">
            <a:avLst/>
          </a:prstGeom>
        </p:spPr>
        <p:txBody>
          <a:bodyPr lIns="0" tIns="0" rIns="0" bIns="0">
            <a:normAutofit/>
          </a:bodyPr>
          <a:lstStyle>
            <a:lvl1pPr marL="0" indent="0">
              <a:lnSpc>
                <a:spcPct val="150000"/>
              </a:lnSpc>
              <a:buNone/>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cxnSp>
        <p:nvCxnSpPr>
          <p:cNvPr id="31" name="Straight Connector 30">
            <a:extLst>
              <a:ext uri="{FF2B5EF4-FFF2-40B4-BE49-F238E27FC236}">
                <a16:creationId xmlns:a16="http://schemas.microsoft.com/office/drawing/2014/main" xmlns="" id="{ECA767F5-867B-47CA-8016-FE138CB81716}"/>
              </a:ext>
            </a:extLst>
          </p:cNvPr>
          <p:cNvCxnSpPr>
            <a:cxnSpLocks/>
          </p:cNvCxnSpPr>
          <p:nvPr userDrawn="1"/>
        </p:nvCxnSpPr>
        <p:spPr>
          <a:xfrm flipH="1">
            <a:off x="9014997" y="4176181"/>
            <a:ext cx="1269724" cy="0"/>
          </a:xfrm>
          <a:prstGeom prst="line">
            <a:avLst/>
          </a:prstGeom>
          <a:ln w="25400">
            <a:solidFill>
              <a:srgbClr val="007F8A"/>
            </a:solidFill>
          </a:ln>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xmlns="" id="{42054A54-9FA2-44FE-BEC0-DAB43977BBFF}"/>
              </a:ext>
            </a:extLst>
          </p:cNvPr>
          <p:cNvSpPr>
            <a:spLocks noGrp="1"/>
          </p:cNvSpPr>
          <p:nvPr>
            <p:ph idx="16" hasCustomPrompt="1"/>
          </p:nvPr>
        </p:nvSpPr>
        <p:spPr>
          <a:xfrm>
            <a:off x="9014997" y="3216786"/>
            <a:ext cx="2390775" cy="688416"/>
          </a:xfrm>
          <a:prstGeom prst="rect">
            <a:avLst/>
          </a:prstGeom>
        </p:spPr>
        <p:txBody>
          <a:bodyPr lIns="0" tIns="0" rIns="0" bIns="0">
            <a:noAutofit/>
          </a:bodyPr>
          <a:lstStyle>
            <a:lvl1pPr marL="0" indent="0">
              <a:lnSpc>
                <a:spcPct val="100000"/>
              </a:lnSpc>
              <a:buNone/>
              <a:defRPr sz="2000" b="1">
                <a:solidFill>
                  <a:schemeClr val="tx1"/>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Headline with multiple lines</a:t>
            </a:r>
          </a:p>
        </p:txBody>
      </p:sp>
      <p:sp>
        <p:nvSpPr>
          <p:cNvPr id="20" name="Picture Placeholder 2" title="Icon">
            <a:extLst>
              <a:ext uri="{FF2B5EF4-FFF2-40B4-BE49-F238E27FC236}">
                <a16:creationId xmlns:a16="http://schemas.microsoft.com/office/drawing/2014/main" xmlns="" id="{D85252E0-AFA7-4E7D-8474-AEBE009CD686}"/>
              </a:ext>
            </a:extLst>
          </p:cNvPr>
          <p:cNvSpPr>
            <a:spLocks noGrp="1"/>
          </p:cNvSpPr>
          <p:nvPr>
            <p:ph type="pic" sz="quarter" idx="17" hasCustomPrompt="1"/>
          </p:nvPr>
        </p:nvSpPr>
        <p:spPr>
          <a:xfrm>
            <a:off x="838200" y="2044033"/>
            <a:ext cx="866775" cy="866775"/>
          </a:xfrm>
          <a:prstGeom prst="rect">
            <a:avLst/>
          </a:prstGeom>
        </p:spPr>
        <p:txBody>
          <a:bodyPr/>
          <a:lstStyle>
            <a:lvl1pPr marL="0" indent="0">
              <a:buFontTx/>
              <a:buNone/>
              <a:defRPr sz="2400">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1" name="Picture Placeholder 2" title="Icon">
            <a:extLst>
              <a:ext uri="{FF2B5EF4-FFF2-40B4-BE49-F238E27FC236}">
                <a16:creationId xmlns:a16="http://schemas.microsoft.com/office/drawing/2014/main" xmlns="" id="{D94B835C-0A96-4EC1-A523-C090845E7ED8}"/>
              </a:ext>
            </a:extLst>
          </p:cNvPr>
          <p:cNvSpPr>
            <a:spLocks noGrp="1"/>
          </p:cNvSpPr>
          <p:nvPr>
            <p:ph type="pic" sz="quarter" idx="18" hasCustomPrompt="1"/>
          </p:nvPr>
        </p:nvSpPr>
        <p:spPr>
          <a:xfrm>
            <a:off x="3563799" y="2045434"/>
            <a:ext cx="866775" cy="866775"/>
          </a:xfrm>
          <a:prstGeom prst="rect">
            <a:avLst/>
          </a:prstGeom>
        </p:spPr>
        <p:txBody>
          <a:bodyPr/>
          <a:lstStyle>
            <a:lvl1pPr marL="0" indent="0">
              <a:buFontTx/>
              <a:buNone/>
              <a:defRPr sz="2400">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2" name="Picture Placeholder 2" title="Icon">
            <a:extLst>
              <a:ext uri="{FF2B5EF4-FFF2-40B4-BE49-F238E27FC236}">
                <a16:creationId xmlns:a16="http://schemas.microsoft.com/office/drawing/2014/main" xmlns="" id="{663A266A-56C8-4BFE-B6AD-8B631D1EB7AB}"/>
              </a:ext>
            </a:extLst>
          </p:cNvPr>
          <p:cNvSpPr>
            <a:spLocks noGrp="1"/>
          </p:cNvSpPr>
          <p:nvPr>
            <p:ph type="pic" sz="quarter" idx="19" hasCustomPrompt="1"/>
          </p:nvPr>
        </p:nvSpPr>
        <p:spPr>
          <a:xfrm>
            <a:off x="6289398" y="2044033"/>
            <a:ext cx="866775" cy="866775"/>
          </a:xfrm>
          <a:prstGeom prst="rect">
            <a:avLst/>
          </a:prstGeom>
        </p:spPr>
        <p:txBody>
          <a:bodyPr/>
          <a:lstStyle>
            <a:lvl1pPr marL="0" indent="0">
              <a:buFontTx/>
              <a:buNone/>
              <a:defRPr sz="2400">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3" name="Picture Placeholder 2" title="Icon">
            <a:extLst>
              <a:ext uri="{FF2B5EF4-FFF2-40B4-BE49-F238E27FC236}">
                <a16:creationId xmlns:a16="http://schemas.microsoft.com/office/drawing/2014/main" xmlns="" id="{E151774A-3978-4868-8D96-F2E1EC080698}"/>
              </a:ext>
            </a:extLst>
          </p:cNvPr>
          <p:cNvSpPr>
            <a:spLocks noGrp="1"/>
          </p:cNvSpPr>
          <p:nvPr>
            <p:ph type="pic" sz="quarter" idx="20" hasCustomPrompt="1"/>
          </p:nvPr>
        </p:nvSpPr>
        <p:spPr>
          <a:xfrm>
            <a:off x="9014997" y="2044033"/>
            <a:ext cx="866775" cy="866775"/>
          </a:xfrm>
          <a:prstGeom prst="rect">
            <a:avLst/>
          </a:prstGeom>
        </p:spPr>
        <p:txBody>
          <a:bodyPr/>
          <a:lstStyle>
            <a:lvl1pPr marL="0" indent="0">
              <a:buFontTx/>
              <a:buNone/>
              <a:defRPr sz="2400">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pic>
        <p:nvPicPr>
          <p:cNvPr id="35" name="Picture 34" descr="A close up of a logo&#10;&#10;Description generated with very high confidence">
            <a:extLst>
              <a:ext uri="{FF2B5EF4-FFF2-40B4-BE49-F238E27FC236}">
                <a16:creationId xmlns:a16="http://schemas.microsoft.com/office/drawing/2014/main" xmlns="" id="{23E186CB-2295-41A7-A407-06FCAC9BB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293085" y="6356472"/>
            <a:ext cx="2650650" cy="325820"/>
          </a:xfrm>
          <a:prstGeom prst="rect">
            <a:avLst/>
          </a:prstGeom>
        </p:spPr>
      </p:pic>
      <p:sp>
        <p:nvSpPr>
          <p:cNvPr id="36" name="Oval 35">
            <a:extLst>
              <a:ext uri="{FF2B5EF4-FFF2-40B4-BE49-F238E27FC236}">
                <a16:creationId xmlns:a16="http://schemas.microsoft.com/office/drawing/2014/main" xmlns="" id="{93D54C36-186E-4CA0-B110-727F3FCFE7F1}"/>
              </a:ext>
            </a:extLst>
          </p:cNvPr>
          <p:cNvSpPr/>
          <p:nvPr userDrawn="1"/>
        </p:nvSpPr>
        <p:spPr>
          <a:xfrm>
            <a:off x="11069449" y="-1072935"/>
            <a:ext cx="2245101" cy="2245101"/>
          </a:xfrm>
          <a:prstGeom prst="ellipse">
            <a:avLst/>
          </a:prstGeom>
          <a:noFill/>
          <a:ln w="123825">
            <a:solidFill>
              <a:srgbClr val="FF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5961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lumn text_no header">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5C696FD3-E15A-41EC-9219-4F7554BDFD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xmlns="" id="{52CF768E-9068-44B4-9347-D072FBB65C53}"/>
              </a:ext>
            </a:extLst>
          </p:cNvPr>
          <p:cNvSpPr/>
          <p:nvPr userDrawn="1"/>
        </p:nvSpPr>
        <p:spPr>
          <a:xfrm>
            <a:off x="0" y="-2"/>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itle 1">
            <a:extLst>
              <a:ext uri="{FF2B5EF4-FFF2-40B4-BE49-F238E27FC236}">
                <a16:creationId xmlns:a16="http://schemas.microsoft.com/office/drawing/2014/main" xmlns="" id="{E06AA1A9-E375-4D00-88A1-4E5D297EAEDF}"/>
              </a:ext>
            </a:extLst>
          </p:cNvPr>
          <p:cNvSpPr>
            <a:spLocks noGrp="1"/>
          </p:cNvSpPr>
          <p:nvPr>
            <p:ph type="title" hasCustomPrompt="1"/>
          </p:nvPr>
        </p:nvSpPr>
        <p:spPr>
          <a:xfrm>
            <a:off x="838200" y="548999"/>
            <a:ext cx="10515600" cy="688422"/>
          </a:xfrm>
          <a:prstGeom prst="rect">
            <a:avLst/>
          </a:prstGeom>
        </p:spPr>
        <p:txBody>
          <a:bodyPr lIns="0" tIns="0" rIns="0" bIns="0" anchor="ctr">
            <a:normAutofit/>
          </a:bodyPr>
          <a:lstStyle>
            <a:lvl1pPr>
              <a:defRPr sz="3600" b="1">
                <a:solidFill>
                  <a:schemeClr val="tx1"/>
                </a:solidFill>
                <a:latin typeface="Source Serif Pro" panose="02040603050405020204" pitchFamily="18" charset="0"/>
              </a:defRPr>
            </a:lvl1pPr>
          </a:lstStyle>
          <a:p>
            <a:r>
              <a:rPr lang="en-US" dirty="0"/>
              <a:t>Section Title</a:t>
            </a:r>
          </a:p>
        </p:txBody>
      </p:sp>
      <p:cxnSp>
        <p:nvCxnSpPr>
          <p:cNvPr id="11" name="Straight Connector 10">
            <a:extLst>
              <a:ext uri="{FF2B5EF4-FFF2-40B4-BE49-F238E27FC236}">
                <a16:creationId xmlns:a16="http://schemas.microsoft.com/office/drawing/2014/main" xmlns="" id="{68AE7463-24F5-436A-8772-782576270D70}"/>
              </a:ext>
            </a:extLst>
          </p:cNvPr>
          <p:cNvCxnSpPr>
            <a:cxnSpLocks/>
          </p:cNvCxnSpPr>
          <p:nvPr userDrawn="1"/>
        </p:nvCxnSpPr>
        <p:spPr>
          <a:xfrm>
            <a:off x="616226" y="365125"/>
            <a:ext cx="0" cy="1056171"/>
          </a:xfrm>
          <a:prstGeom prst="line">
            <a:avLst/>
          </a:prstGeom>
          <a:ln w="50800">
            <a:solidFill>
              <a:srgbClr val="FFDE0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xmlns="" id="{29977642-D97E-48C6-A2AD-82B3F0468396}"/>
              </a:ext>
            </a:extLst>
          </p:cNvPr>
          <p:cNvSpPr>
            <a:spLocks noGrp="1"/>
          </p:cNvSpPr>
          <p:nvPr>
            <p:ph idx="1" hasCustomPrompt="1"/>
          </p:nvPr>
        </p:nvSpPr>
        <p:spPr>
          <a:xfrm>
            <a:off x="838200" y="2486024"/>
            <a:ext cx="2390775" cy="2939153"/>
          </a:xfrm>
          <a:prstGeom prst="rect">
            <a:avLst/>
          </a:prstGeom>
        </p:spPr>
        <p:txBody>
          <a:bodyPr lIns="0" tIns="0" rIns="0" bIns="0">
            <a:normAutofit/>
          </a:bodyPr>
          <a:lstStyle>
            <a:lvl1pPr marL="0" indent="0">
              <a:lnSpc>
                <a:spcPct val="150000"/>
              </a:lnSpc>
              <a:buNone/>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24" name="Content Placeholder 2">
            <a:extLst>
              <a:ext uri="{FF2B5EF4-FFF2-40B4-BE49-F238E27FC236}">
                <a16:creationId xmlns:a16="http://schemas.microsoft.com/office/drawing/2014/main" xmlns="" id="{EAC73B45-0F98-4038-AB07-2CE361252C5B}"/>
              </a:ext>
            </a:extLst>
          </p:cNvPr>
          <p:cNvSpPr>
            <a:spLocks noGrp="1"/>
          </p:cNvSpPr>
          <p:nvPr>
            <p:ph idx="11" hasCustomPrompt="1"/>
          </p:nvPr>
        </p:nvSpPr>
        <p:spPr>
          <a:xfrm>
            <a:off x="3563799" y="2486024"/>
            <a:ext cx="2390775" cy="2939153"/>
          </a:xfrm>
          <a:prstGeom prst="rect">
            <a:avLst/>
          </a:prstGeom>
        </p:spPr>
        <p:txBody>
          <a:bodyPr lIns="0" tIns="0" rIns="0" bIns="0">
            <a:normAutofit/>
          </a:bodyPr>
          <a:lstStyle>
            <a:lvl1pPr marL="0" indent="0">
              <a:lnSpc>
                <a:spcPct val="150000"/>
              </a:lnSpc>
              <a:buNone/>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27" name="Content Placeholder 2">
            <a:extLst>
              <a:ext uri="{FF2B5EF4-FFF2-40B4-BE49-F238E27FC236}">
                <a16:creationId xmlns:a16="http://schemas.microsoft.com/office/drawing/2014/main" xmlns="" id="{0FA60FF6-D5E3-4261-A59F-900B4EB890FE}"/>
              </a:ext>
            </a:extLst>
          </p:cNvPr>
          <p:cNvSpPr>
            <a:spLocks noGrp="1"/>
          </p:cNvSpPr>
          <p:nvPr>
            <p:ph idx="13" hasCustomPrompt="1"/>
          </p:nvPr>
        </p:nvSpPr>
        <p:spPr>
          <a:xfrm>
            <a:off x="6289398" y="2486024"/>
            <a:ext cx="2390775" cy="2939153"/>
          </a:xfrm>
          <a:prstGeom prst="rect">
            <a:avLst/>
          </a:prstGeom>
        </p:spPr>
        <p:txBody>
          <a:bodyPr lIns="0" tIns="0" rIns="0" bIns="0">
            <a:normAutofit/>
          </a:bodyPr>
          <a:lstStyle>
            <a:lvl1pPr marL="0" indent="0">
              <a:lnSpc>
                <a:spcPct val="150000"/>
              </a:lnSpc>
              <a:buNone/>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0" name="Content Placeholder 2">
            <a:extLst>
              <a:ext uri="{FF2B5EF4-FFF2-40B4-BE49-F238E27FC236}">
                <a16:creationId xmlns:a16="http://schemas.microsoft.com/office/drawing/2014/main" xmlns="" id="{29D38017-54D3-4F56-A0B2-EA557338380B}"/>
              </a:ext>
            </a:extLst>
          </p:cNvPr>
          <p:cNvSpPr>
            <a:spLocks noGrp="1"/>
          </p:cNvSpPr>
          <p:nvPr>
            <p:ph idx="15" hasCustomPrompt="1"/>
          </p:nvPr>
        </p:nvSpPr>
        <p:spPr>
          <a:xfrm>
            <a:off x="9014997" y="2486024"/>
            <a:ext cx="2390775" cy="2939153"/>
          </a:xfrm>
          <a:prstGeom prst="rect">
            <a:avLst/>
          </a:prstGeom>
        </p:spPr>
        <p:txBody>
          <a:bodyPr lIns="0" tIns="0" rIns="0" bIns="0">
            <a:normAutofit/>
          </a:bodyPr>
          <a:lstStyle>
            <a:lvl1pPr marL="0" indent="0">
              <a:lnSpc>
                <a:spcPct val="150000"/>
              </a:lnSpc>
              <a:buNone/>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19" name="Oval 18">
            <a:extLst>
              <a:ext uri="{FF2B5EF4-FFF2-40B4-BE49-F238E27FC236}">
                <a16:creationId xmlns:a16="http://schemas.microsoft.com/office/drawing/2014/main" xmlns="" id="{E6A1DA4F-7976-4674-919F-0841397889F8}"/>
              </a:ext>
            </a:extLst>
          </p:cNvPr>
          <p:cNvSpPr/>
          <p:nvPr userDrawn="1"/>
        </p:nvSpPr>
        <p:spPr>
          <a:xfrm>
            <a:off x="-1122551" y="5735450"/>
            <a:ext cx="2245101" cy="2245101"/>
          </a:xfrm>
          <a:prstGeom prst="ellipse">
            <a:avLst/>
          </a:prstGeom>
          <a:noFill/>
          <a:ln w="123825">
            <a:solidFill>
              <a:srgbClr val="FF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A close up of a logo&#10;&#10;Description generated with very high confidence">
            <a:extLst>
              <a:ext uri="{FF2B5EF4-FFF2-40B4-BE49-F238E27FC236}">
                <a16:creationId xmlns:a16="http://schemas.microsoft.com/office/drawing/2014/main" xmlns="" id="{0F2A5B1C-DD9F-4940-A60D-A54F12F1515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293085" y="6356472"/>
            <a:ext cx="2650650" cy="325820"/>
          </a:xfrm>
          <a:prstGeom prst="rect">
            <a:avLst/>
          </a:prstGeom>
        </p:spPr>
      </p:pic>
    </p:spTree>
    <p:extLst>
      <p:ext uri="{BB962C8B-B14F-4D97-AF65-F5344CB8AC3E}">
        <p14:creationId xmlns:p14="http://schemas.microsoft.com/office/powerpoint/2010/main" val="1286132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DE3C1E5-9910-47E5-BF8C-8401913A30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xmlns="" id="{A38F17FE-BA9C-4B1E-93E0-72E00C1F8452}"/>
              </a:ext>
            </a:extLst>
          </p:cNvPr>
          <p:cNvSpPr/>
          <p:nvPr userDrawn="1"/>
        </p:nvSpPr>
        <p:spPr>
          <a:xfrm>
            <a:off x="0" y="-2"/>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itle 1">
            <a:extLst>
              <a:ext uri="{FF2B5EF4-FFF2-40B4-BE49-F238E27FC236}">
                <a16:creationId xmlns:a16="http://schemas.microsoft.com/office/drawing/2014/main" xmlns="" id="{E06AA1A9-E375-4D00-88A1-4E5D297EAEDF}"/>
              </a:ext>
            </a:extLst>
          </p:cNvPr>
          <p:cNvSpPr>
            <a:spLocks noGrp="1"/>
          </p:cNvSpPr>
          <p:nvPr>
            <p:ph type="title" hasCustomPrompt="1"/>
          </p:nvPr>
        </p:nvSpPr>
        <p:spPr>
          <a:xfrm>
            <a:off x="838199" y="548999"/>
            <a:ext cx="10948515" cy="688422"/>
          </a:xfrm>
          <a:prstGeom prst="rect">
            <a:avLst/>
          </a:prstGeom>
        </p:spPr>
        <p:txBody>
          <a:bodyPr lIns="0" tIns="0" rIns="0" bIns="0" anchor="ctr">
            <a:normAutofit/>
          </a:bodyPr>
          <a:lstStyle>
            <a:lvl1pPr>
              <a:defRPr sz="3600" b="1">
                <a:solidFill>
                  <a:schemeClr val="tx1"/>
                </a:solidFill>
                <a:latin typeface="Source Serif Pro" panose="02040603050405020204" pitchFamily="18" charset="0"/>
              </a:defRPr>
            </a:lvl1pPr>
          </a:lstStyle>
          <a:p>
            <a:r>
              <a:rPr lang="en-US" dirty="0"/>
              <a:t>Section Title</a:t>
            </a:r>
          </a:p>
        </p:txBody>
      </p:sp>
      <p:cxnSp>
        <p:nvCxnSpPr>
          <p:cNvPr id="11" name="Straight Connector 10">
            <a:extLst>
              <a:ext uri="{FF2B5EF4-FFF2-40B4-BE49-F238E27FC236}">
                <a16:creationId xmlns:a16="http://schemas.microsoft.com/office/drawing/2014/main" xmlns="" id="{68AE7463-24F5-436A-8772-782576270D70}"/>
              </a:ext>
            </a:extLst>
          </p:cNvPr>
          <p:cNvCxnSpPr>
            <a:cxnSpLocks/>
          </p:cNvCxnSpPr>
          <p:nvPr userDrawn="1"/>
        </p:nvCxnSpPr>
        <p:spPr>
          <a:xfrm>
            <a:off x="616226" y="365125"/>
            <a:ext cx="0" cy="1056171"/>
          </a:xfrm>
          <a:prstGeom prst="line">
            <a:avLst/>
          </a:prstGeom>
          <a:ln w="50800">
            <a:solidFill>
              <a:srgbClr val="FFDE0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xmlns="" id="{29977642-D97E-48C6-A2AD-82B3F0468396}"/>
              </a:ext>
            </a:extLst>
          </p:cNvPr>
          <p:cNvSpPr>
            <a:spLocks noGrp="1"/>
          </p:cNvSpPr>
          <p:nvPr>
            <p:ph idx="1" hasCustomPrompt="1"/>
          </p:nvPr>
        </p:nvSpPr>
        <p:spPr>
          <a:xfrm>
            <a:off x="838200" y="1825625"/>
            <a:ext cx="6277456" cy="4297152"/>
          </a:xfrm>
          <a:prstGeom prst="rect">
            <a:avLst/>
          </a:prstGeom>
        </p:spPr>
        <p:txBody>
          <a:bodyPr lIns="0" tIns="0" rIns="0" bIns="0">
            <a:normAutofit/>
          </a:bodyPr>
          <a:lstStyle>
            <a:lvl1pPr marL="0" indent="0">
              <a:lnSpc>
                <a:spcPct val="150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Large space for body copy</a:t>
            </a:r>
          </a:p>
        </p:txBody>
      </p:sp>
      <p:sp>
        <p:nvSpPr>
          <p:cNvPr id="16" name="Oval 15">
            <a:extLst>
              <a:ext uri="{FF2B5EF4-FFF2-40B4-BE49-F238E27FC236}">
                <a16:creationId xmlns:a16="http://schemas.microsoft.com/office/drawing/2014/main" xmlns="" id="{0230B286-089E-450A-8235-2D5728D2ECF8}"/>
              </a:ext>
            </a:extLst>
          </p:cNvPr>
          <p:cNvSpPr/>
          <p:nvPr userDrawn="1"/>
        </p:nvSpPr>
        <p:spPr>
          <a:xfrm>
            <a:off x="11031854" y="-1160146"/>
            <a:ext cx="2320292" cy="2320292"/>
          </a:xfrm>
          <a:prstGeom prst="ellipse">
            <a:avLst/>
          </a:prstGeom>
          <a:noFill/>
          <a:ln w="123825">
            <a:solidFill>
              <a:srgbClr val="007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2">
            <a:extLst>
              <a:ext uri="{FF2B5EF4-FFF2-40B4-BE49-F238E27FC236}">
                <a16:creationId xmlns:a16="http://schemas.microsoft.com/office/drawing/2014/main" xmlns="" id="{B61368E2-2D80-43FB-8265-AC1E994A2303}"/>
              </a:ext>
            </a:extLst>
          </p:cNvPr>
          <p:cNvSpPr>
            <a:spLocks noGrp="1"/>
          </p:cNvSpPr>
          <p:nvPr>
            <p:ph type="pic" idx="10"/>
          </p:nvPr>
        </p:nvSpPr>
        <p:spPr>
          <a:xfrm>
            <a:off x="7520940" y="1825625"/>
            <a:ext cx="4265776" cy="4297152"/>
          </a:xfrm>
          <a:prstGeom prst="rect">
            <a:avLst/>
          </a:prstGeom>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8" name="Picture 17" descr="A close up of a logo&#10;&#10;Description generated with very high confidence">
            <a:extLst>
              <a:ext uri="{FF2B5EF4-FFF2-40B4-BE49-F238E27FC236}">
                <a16:creationId xmlns:a16="http://schemas.microsoft.com/office/drawing/2014/main" xmlns="" id="{3E889838-0D43-47A4-AE24-0C4DA60EE69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293085" y="6356472"/>
            <a:ext cx="2650650" cy="325820"/>
          </a:xfrm>
          <a:prstGeom prst="rect">
            <a:avLst/>
          </a:prstGeom>
        </p:spPr>
      </p:pic>
    </p:spTree>
    <p:extLst>
      <p:ext uri="{BB962C8B-B14F-4D97-AF65-F5344CB8AC3E}">
        <p14:creationId xmlns:p14="http://schemas.microsoft.com/office/powerpoint/2010/main" val="1687560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BF6D50EA-4B51-43BE-992E-344DDCAE1A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xmlns="" id="{D1E5DAEA-E4DF-46BA-9077-D9E6E046219E}"/>
              </a:ext>
            </a:extLst>
          </p:cNvPr>
          <p:cNvSpPr/>
          <p:nvPr userDrawn="1"/>
        </p:nvSpPr>
        <p:spPr>
          <a:xfrm>
            <a:off x="0" y="-2"/>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10" name="Title 1">
            <a:extLst>
              <a:ext uri="{FF2B5EF4-FFF2-40B4-BE49-F238E27FC236}">
                <a16:creationId xmlns:a16="http://schemas.microsoft.com/office/drawing/2014/main" xmlns="" id="{E06AA1A9-E375-4D00-88A1-4E5D297EAEDF}"/>
              </a:ext>
            </a:extLst>
          </p:cNvPr>
          <p:cNvSpPr>
            <a:spLocks noGrp="1"/>
          </p:cNvSpPr>
          <p:nvPr>
            <p:ph type="title" hasCustomPrompt="1"/>
          </p:nvPr>
        </p:nvSpPr>
        <p:spPr>
          <a:xfrm>
            <a:off x="838199" y="548999"/>
            <a:ext cx="10948513" cy="688422"/>
          </a:xfrm>
          <a:prstGeom prst="rect">
            <a:avLst/>
          </a:prstGeom>
        </p:spPr>
        <p:txBody>
          <a:bodyPr lIns="0" tIns="0" rIns="0" bIns="0" anchor="ctr">
            <a:normAutofit/>
          </a:bodyPr>
          <a:lstStyle>
            <a:lvl1pPr>
              <a:defRPr sz="3600" b="1">
                <a:solidFill>
                  <a:schemeClr val="tx1"/>
                </a:solidFill>
                <a:latin typeface="Source Serif Pro" panose="02040603050405020204" pitchFamily="18" charset="0"/>
              </a:defRPr>
            </a:lvl1pPr>
          </a:lstStyle>
          <a:p>
            <a:r>
              <a:rPr lang="en-US" dirty="0"/>
              <a:t>Section Title</a:t>
            </a:r>
          </a:p>
        </p:txBody>
      </p:sp>
      <p:cxnSp>
        <p:nvCxnSpPr>
          <p:cNvPr id="11" name="Straight Connector 10">
            <a:extLst>
              <a:ext uri="{FF2B5EF4-FFF2-40B4-BE49-F238E27FC236}">
                <a16:creationId xmlns:a16="http://schemas.microsoft.com/office/drawing/2014/main" xmlns="" id="{68AE7463-24F5-436A-8772-782576270D70}"/>
              </a:ext>
            </a:extLst>
          </p:cNvPr>
          <p:cNvCxnSpPr>
            <a:cxnSpLocks/>
          </p:cNvCxnSpPr>
          <p:nvPr userDrawn="1"/>
        </p:nvCxnSpPr>
        <p:spPr>
          <a:xfrm>
            <a:off x="616226" y="365125"/>
            <a:ext cx="0" cy="1056171"/>
          </a:xfrm>
          <a:prstGeom prst="line">
            <a:avLst/>
          </a:prstGeom>
          <a:ln w="50800">
            <a:solidFill>
              <a:srgbClr val="FFDE0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xmlns="" id="{29977642-D97E-48C6-A2AD-82B3F0468396}"/>
              </a:ext>
            </a:extLst>
          </p:cNvPr>
          <p:cNvSpPr>
            <a:spLocks noGrp="1"/>
          </p:cNvSpPr>
          <p:nvPr>
            <p:ph idx="1" hasCustomPrompt="1"/>
          </p:nvPr>
        </p:nvSpPr>
        <p:spPr>
          <a:xfrm>
            <a:off x="5509260" y="1825625"/>
            <a:ext cx="6277456" cy="4297152"/>
          </a:xfrm>
          <a:prstGeom prst="rect">
            <a:avLst/>
          </a:prstGeom>
        </p:spPr>
        <p:txBody>
          <a:bodyPr lIns="0" tIns="0" rIns="0" bIns="0">
            <a:normAutofit/>
          </a:bodyPr>
          <a:lstStyle>
            <a:lvl1pPr marL="0" indent="0">
              <a:lnSpc>
                <a:spcPct val="150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Large space for body copy</a:t>
            </a:r>
          </a:p>
        </p:txBody>
      </p:sp>
      <p:sp>
        <p:nvSpPr>
          <p:cNvPr id="16" name="Oval 15">
            <a:extLst>
              <a:ext uri="{FF2B5EF4-FFF2-40B4-BE49-F238E27FC236}">
                <a16:creationId xmlns:a16="http://schemas.microsoft.com/office/drawing/2014/main" xmlns="" id="{0230B286-089E-450A-8235-2D5728D2ECF8}"/>
              </a:ext>
            </a:extLst>
          </p:cNvPr>
          <p:cNvSpPr/>
          <p:nvPr userDrawn="1"/>
        </p:nvSpPr>
        <p:spPr>
          <a:xfrm>
            <a:off x="11031854" y="-1160146"/>
            <a:ext cx="2320292" cy="2320292"/>
          </a:xfrm>
          <a:prstGeom prst="ellipse">
            <a:avLst/>
          </a:prstGeom>
          <a:noFill/>
          <a:ln w="123825">
            <a:solidFill>
              <a:srgbClr val="152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2">
            <a:extLst>
              <a:ext uri="{FF2B5EF4-FFF2-40B4-BE49-F238E27FC236}">
                <a16:creationId xmlns:a16="http://schemas.microsoft.com/office/drawing/2014/main" xmlns="" id="{B61368E2-2D80-43FB-8265-AC1E994A2303}"/>
              </a:ext>
            </a:extLst>
          </p:cNvPr>
          <p:cNvSpPr>
            <a:spLocks noGrp="1"/>
          </p:cNvSpPr>
          <p:nvPr>
            <p:ph type="pic" idx="10"/>
          </p:nvPr>
        </p:nvSpPr>
        <p:spPr>
          <a:xfrm>
            <a:off x="838200" y="1825625"/>
            <a:ext cx="4265776" cy="4297152"/>
          </a:xfrm>
          <a:prstGeom prst="rect">
            <a:avLst/>
          </a:prstGeom>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8" name="Picture 17" descr="A close up of a logo&#10;&#10;Description generated with very high confidence">
            <a:extLst>
              <a:ext uri="{FF2B5EF4-FFF2-40B4-BE49-F238E27FC236}">
                <a16:creationId xmlns:a16="http://schemas.microsoft.com/office/drawing/2014/main" xmlns="" id="{04E65D35-163A-4681-9CCC-0BF7C2A5374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293085" y="6356472"/>
            <a:ext cx="2650650" cy="325820"/>
          </a:xfrm>
          <a:prstGeom prst="rect">
            <a:avLst/>
          </a:prstGeom>
        </p:spPr>
      </p:pic>
    </p:spTree>
    <p:extLst>
      <p:ext uri="{BB962C8B-B14F-4D97-AF65-F5344CB8AC3E}">
        <p14:creationId xmlns:p14="http://schemas.microsoft.com/office/powerpoint/2010/main" val="349747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pic>
        <p:nvPicPr>
          <p:cNvPr id="5" name="Picture 4" descr="A picture containing building, sitting, bench, table&#10;&#10;Description generated with very high confidence">
            <a:extLst>
              <a:ext uri="{FF2B5EF4-FFF2-40B4-BE49-F238E27FC236}">
                <a16:creationId xmlns:a16="http://schemas.microsoft.com/office/drawing/2014/main" xmlns="" id="{F69C2864-F6BA-44D8-8A13-8EEC12BD2E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9"/>
            <a:ext cx="12192000" cy="6856781"/>
          </a:xfrm>
          <a:prstGeom prst="rect">
            <a:avLst/>
          </a:prstGeom>
        </p:spPr>
      </p:pic>
      <p:sp>
        <p:nvSpPr>
          <p:cNvPr id="14" name="Rectangle 13">
            <a:extLst>
              <a:ext uri="{FF2B5EF4-FFF2-40B4-BE49-F238E27FC236}">
                <a16:creationId xmlns:a16="http://schemas.microsoft.com/office/drawing/2014/main" xmlns="" id="{6C8B0F02-62FB-40F8-9846-5182315105E9}"/>
              </a:ext>
            </a:extLst>
          </p:cNvPr>
          <p:cNvSpPr/>
          <p:nvPr userDrawn="1"/>
        </p:nvSpPr>
        <p:spPr>
          <a:xfrm>
            <a:off x="6" y="-1"/>
            <a:ext cx="12191994"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a:extLst>
              <a:ext uri="{FF2B5EF4-FFF2-40B4-BE49-F238E27FC236}">
                <a16:creationId xmlns:a16="http://schemas.microsoft.com/office/drawing/2014/main" xmlns="" id="{E33E4164-5FE0-4482-87D9-C5F50EB70EF6}"/>
              </a:ext>
            </a:extLst>
          </p:cNvPr>
          <p:cNvSpPr>
            <a:spLocks noGrp="1"/>
          </p:cNvSpPr>
          <p:nvPr>
            <p:ph type="ctrTitle" hasCustomPrompt="1"/>
          </p:nvPr>
        </p:nvSpPr>
        <p:spPr>
          <a:xfrm>
            <a:off x="1723621" y="1417319"/>
            <a:ext cx="9144000" cy="2092643"/>
          </a:xfrm>
          <a:prstGeom prst="rect">
            <a:avLst/>
          </a:prstGeom>
        </p:spPr>
        <p:txBody>
          <a:bodyPr lIns="0" rIns="0" anchor="b"/>
          <a:lstStyle>
            <a:lvl1pPr algn="l">
              <a:defRPr sz="6000" b="1">
                <a:solidFill>
                  <a:schemeClr val="bg1"/>
                </a:solidFill>
                <a:latin typeface="Source Serif Pro" panose="02040603050405020204" pitchFamily="18" charset="0"/>
              </a:defRPr>
            </a:lvl1pPr>
          </a:lstStyle>
          <a:p>
            <a:r>
              <a:rPr lang="en-US" dirty="0"/>
              <a:t>Deck Title</a:t>
            </a:r>
          </a:p>
        </p:txBody>
      </p:sp>
      <p:sp>
        <p:nvSpPr>
          <p:cNvPr id="3" name="Subtitle 2">
            <a:extLst>
              <a:ext uri="{FF2B5EF4-FFF2-40B4-BE49-F238E27FC236}">
                <a16:creationId xmlns:a16="http://schemas.microsoft.com/office/drawing/2014/main" xmlns="" id="{B2CD0DC2-862A-4515-B935-F1CA064B4BCB}"/>
              </a:ext>
            </a:extLst>
          </p:cNvPr>
          <p:cNvSpPr>
            <a:spLocks noGrp="1"/>
          </p:cNvSpPr>
          <p:nvPr>
            <p:ph type="subTitle" idx="1" hasCustomPrompt="1"/>
          </p:nvPr>
        </p:nvSpPr>
        <p:spPr>
          <a:xfrm>
            <a:off x="1723621" y="3863178"/>
            <a:ext cx="9144000" cy="434560"/>
          </a:xfrm>
          <a:prstGeom prst="rect">
            <a:avLst/>
          </a:prstGeom>
        </p:spPr>
        <p:txBody>
          <a:bodyPr lIns="0" rIns="0">
            <a:normAutofit/>
          </a:bodyPr>
          <a:lstStyle>
            <a:lvl1pPr marL="0" indent="0" algn="l">
              <a:buNone/>
              <a:defRPr sz="20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style line 1</a:t>
            </a:r>
          </a:p>
        </p:txBody>
      </p:sp>
      <p:sp>
        <p:nvSpPr>
          <p:cNvPr id="17" name="Freeform 5">
            <a:extLst>
              <a:ext uri="{FF2B5EF4-FFF2-40B4-BE49-F238E27FC236}">
                <a16:creationId xmlns:a16="http://schemas.microsoft.com/office/drawing/2014/main" xmlns="" id="{B94EC938-755B-417C-9A00-A1D1063B3BC0}"/>
              </a:ext>
            </a:extLst>
          </p:cNvPr>
          <p:cNvSpPr>
            <a:spLocks/>
          </p:cNvSpPr>
          <p:nvPr userDrawn="1"/>
        </p:nvSpPr>
        <p:spPr bwMode="auto">
          <a:xfrm rot="13643474" flipH="1">
            <a:off x="-1039218" y="5763184"/>
            <a:ext cx="4144185" cy="4146053"/>
          </a:xfrm>
          <a:custGeom>
            <a:avLst/>
            <a:gdLst>
              <a:gd name="T0" fmla="*/ 742 w 902"/>
              <a:gd name="T1" fmla="*/ 743 h 903"/>
              <a:gd name="T2" fmla="*/ 742 w 902"/>
              <a:gd name="T3" fmla="*/ 161 h 903"/>
              <a:gd name="T4" fmla="*/ 160 w 902"/>
              <a:gd name="T5" fmla="*/ 161 h 903"/>
              <a:gd name="T6" fmla="*/ 160 w 902"/>
              <a:gd name="T7" fmla="*/ 743 h 903"/>
              <a:gd name="T8" fmla="*/ 742 w 902"/>
              <a:gd name="T9" fmla="*/ 743 h 903"/>
            </a:gdLst>
            <a:ahLst/>
            <a:cxnLst>
              <a:cxn ang="0">
                <a:pos x="T0" y="T1"/>
              </a:cxn>
              <a:cxn ang="0">
                <a:pos x="T2" y="T3"/>
              </a:cxn>
              <a:cxn ang="0">
                <a:pos x="T4" y="T5"/>
              </a:cxn>
              <a:cxn ang="0">
                <a:pos x="T6" y="T7"/>
              </a:cxn>
              <a:cxn ang="0">
                <a:pos x="T8" y="T9"/>
              </a:cxn>
            </a:cxnLst>
            <a:rect l="0" t="0" r="r" b="b"/>
            <a:pathLst>
              <a:path w="902" h="903">
                <a:moveTo>
                  <a:pt x="742" y="743"/>
                </a:moveTo>
                <a:cubicBezTo>
                  <a:pt x="902" y="582"/>
                  <a:pt x="902" y="322"/>
                  <a:pt x="742" y="161"/>
                </a:cubicBezTo>
                <a:cubicBezTo>
                  <a:pt x="581" y="0"/>
                  <a:pt x="321" y="0"/>
                  <a:pt x="160" y="161"/>
                </a:cubicBezTo>
                <a:cubicBezTo>
                  <a:pt x="0" y="322"/>
                  <a:pt x="0" y="582"/>
                  <a:pt x="160" y="743"/>
                </a:cubicBezTo>
                <a:cubicBezTo>
                  <a:pt x="321" y="903"/>
                  <a:pt x="581" y="903"/>
                  <a:pt x="742" y="743"/>
                </a:cubicBezTo>
                <a:close/>
              </a:path>
            </a:pathLst>
          </a:custGeom>
          <a:noFill/>
          <a:ln w="219075" cap="flat">
            <a:solidFill>
              <a:srgbClr val="FFDE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20" name="Group 19">
            <a:extLst>
              <a:ext uri="{FF2B5EF4-FFF2-40B4-BE49-F238E27FC236}">
                <a16:creationId xmlns:a16="http://schemas.microsoft.com/office/drawing/2014/main" xmlns="" id="{DAA53EE1-70CB-4E0F-827D-5EA00448C0B8}"/>
              </a:ext>
            </a:extLst>
          </p:cNvPr>
          <p:cNvGrpSpPr/>
          <p:nvPr userDrawn="1"/>
        </p:nvGrpSpPr>
        <p:grpSpPr>
          <a:xfrm rot="1641735">
            <a:off x="1385580" y="5545761"/>
            <a:ext cx="3696253" cy="3906124"/>
            <a:chOff x="-1350383" y="4442432"/>
            <a:chExt cx="4241257" cy="4482074"/>
          </a:xfrm>
        </p:grpSpPr>
        <p:sp>
          <p:nvSpPr>
            <p:cNvPr id="18" name="Freeform 6">
              <a:extLst>
                <a:ext uri="{FF2B5EF4-FFF2-40B4-BE49-F238E27FC236}">
                  <a16:creationId xmlns:a16="http://schemas.microsoft.com/office/drawing/2014/main" xmlns="" id="{9C4FF14B-5104-410B-9606-37A8BBB52D09}"/>
                </a:ext>
              </a:extLst>
            </p:cNvPr>
            <p:cNvSpPr>
              <a:spLocks/>
            </p:cNvSpPr>
            <p:nvPr userDrawn="1"/>
          </p:nvSpPr>
          <p:spPr bwMode="auto">
            <a:xfrm rot="13643474" flipH="1">
              <a:off x="-1352249" y="4681382"/>
              <a:ext cx="4244990" cy="4241257"/>
            </a:xfrm>
            <a:custGeom>
              <a:avLst/>
              <a:gdLst>
                <a:gd name="T0" fmla="*/ 924 w 924"/>
                <a:gd name="T1" fmla="*/ 200 h 924"/>
                <a:gd name="T2" fmla="*/ 200 w 924"/>
                <a:gd name="T3" fmla="*/ 200 h 924"/>
                <a:gd name="T4" fmla="*/ 200 w 924"/>
                <a:gd name="T5" fmla="*/ 924 h 924"/>
              </a:gdLst>
              <a:ahLst/>
              <a:cxnLst>
                <a:cxn ang="0">
                  <a:pos x="T0" y="T1"/>
                </a:cxn>
                <a:cxn ang="0">
                  <a:pos x="T2" y="T3"/>
                </a:cxn>
                <a:cxn ang="0">
                  <a:pos x="T4" y="T5"/>
                </a:cxn>
              </a:cxnLst>
              <a:rect l="0" t="0" r="r" b="b"/>
              <a:pathLst>
                <a:path w="924" h="924">
                  <a:moveTo>
                    <a:pt x="924" y="200"/>
                  </a:moveTo>
                  <a:cubicBezTo>
                    <a:pt x="724" y="0"/>
                    <a:pt x="400" y="0"/>
                    <a:pt x="200" y="200"/>
                  </a:cubicBezTo>
                  <a:cubicBezTo>
                    <a:pt x="0" y="400"/>
                    <a:pt x="0" y="724"/>
                    <a:pt x="200" y="924"/>
                  </a:cubicBezTo>
                </a:path>
              </a:pathLst>
            </a:custGeom>
            <a:noFill/>
            <a:ln w="19050" cap="rnd">
              <a:solidFill>
                <a:srgbClr val="007F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xmlns="" id="{994D50D3-59D7-47E8-8042-45663949A279}"/>
                </a:ext>
              </a:extLst>
            </p:cNvPr>
            <p:cNvSpPr>
              <a:spLocks/>
            </p:cNvSpPr>
            <p:nvPr userDrawn="1"/>
          </p:nvSpPr>
          <p:spPr bwMode="auto">
            <a:xfrm rot="13643474" flipH="1">
              <a:off x="1446527" y="4442432"/>
              <a:ext cx="72804" cy="72804"/>
            </a:xfrm>
            <a:custGeom>
              <a:avLst/>
              <a:gdLst>
                <a:gd name="T0" fmla="*/ 0 w 39"/>
                <a:gd name="T1" fmla="*/ 37 h 39"/>
                <a:gd name="T2" fmla="*/ 39 w 39"/>
                <a:gd name="T3" fmla="*/ 39 h 39"/>
                <a:gd name="T4" fmla="*/ 39 w 39"/>
                <a:gd name="T5" fmla="*/ 0 h 39"/>
              </a:gdLst>
              <a:ahLst/>
              <a:cxnLst>
                <a:cxn ang="0">
                  <a:pos x="T0" y="T1"/>
                </a:cxn>
                <a:cxn ang="0">
                  <a:pos x="T2" y="T3"/>
                </a:cxn>
                <a:cxn ang="0">
                  <a:pos x="T4" y="T5"/>
                </a:cxn>
              </a:cxnLst>
              <a:rect l="0" t="0" r="r" b="b"/>
              <a:pathLst>
                <a:path w="39" h="39">
                  <a:moveTo>
                    <a:pt x="0" y="37"/>
                  </a:moveTo>
                  <a:lnTo>
                    <a:pt x="39" y="39"/>
                  </a:lnTo>
                  <a:lnTo>
                    <a:pt x="39" y="0"/>
                  </a:lnTo>
                </a:path>
              </a:pathLst>
            </a:custGeom>
            <a:noFill/>
            <a:ln w="19050" cap="rnd">
              <a:solidFill>
                <a:srgbClr val="007F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21" name="Picture 20">
            <a:extLst>
              <a:ext uri="{FF2B5EF4-FFF2-40B4-BE49-F238E27FC236}">
                <a16:creationId xmlns:a16="http://schemas.microsoft.com/office/drawing/2014/main" xmlns="" id="{1E4A3D29-F90A-4B62-A4CD-F07F697678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565" y="383998"/>
            <a:ext cx="1355062" cy="284261"/>
          </a:xfrm>
          <a:prstGeom prst="rect">
            <a:avLst/>
          </a:prstGeom>
        </p:spPr>
      </p:pic>
      <p:cxnSp>
        <p:nvCxnSpPr>
          <p:cNvPr id="27" name="Straight Connector 26">
            <a:extLst>
              <a:ext uri="{FF2B5EF4-FFF2-40B4-BE49-F238E27FC236}">
                <a16:creationId xmlns:a16="http://schemas.microsoft.com/office/drawing/2014/main" xmlns="" id="{5504A450-7692-4A89-99F7-B69C74C7521A}"/>
              </a:ext>
            </a:extLst>
          </p:cNvPr>
          <p:cNvCxnSpPr>
            <a:cxnSpLocks/>
          </p:cNvCxnSpPr>
          <p:nvPr userDrawn="1"/>
        </p:nvCxnSpPr>
        <p:spPr>
          <a:xfrm flipH="1">
            <a:off x="1723621" y="3639320"/>
            <a:ext cx="1357186" cy="3977"/>
          </a:xfrm>
          <a:prstGeom prst="line">
            <a:avLst/>
          </a:prstGeom>
          <a:ln w="50800">
            <a:solidFill>
              <a:srgbClr val="FFDE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15B30E9A-9934-4FA7-BC4F-305DAC32441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4181" y="393269"/>
            <a:ext cx="1339440" cy="280931"/>
          </a:xfrm>
          <a:prstGeom prst="rect">
            <a:avLst/>
          </a:prstGeom>
        </p:spPr>
      </p:pic>
      <p:pic>
        <p:nvPicPr>
          <p:cNvPr id="30" name="Picture 29" descr="A close up of a logo&#10;&#10;Description generated with very high confidence">
            <a:extLst>
              <a:ext uri="{FF2B5EF4-FFF2-40B4-BE49-F238E27FC236}">
                <a16:creationId xmlns:a16="http://schemas.microsoft.com/office/drawing/2014/main" xmlns="" id="{F47A5851-B4C0-4E3C-ABC2-A73AB7B96B0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293086" y="6357349"/>
            <a:ext cx="2650649" cy="343069"/>
          </a:xfrm>
          <a:prstGeom prst="rect">
            <a:avLst/>
          </a:prstGeom>
        </p:spPr>
      </p:pic>
    </p:spTree>
    <p:extLst>
      <p:ext uri="{BB962C8B-B14F-4D97-AF65-F5344CB8AC3E}">
        <p14:creationId xmlns:p14="http://schemas.microsoft.com/office/powerpoint/2010/main" val="1455319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ing Title Slide">
    <p:spTree>
      <p:nvGrpSpPr>
        <p:cNvPr id="1" name=""/>
        <p:cNvGrpSpPr/>
        <p:nvPr/>
      </p:nvGrpSpPr>
      <p:grpSpPr>
        <a:xfrm>
          <a:off x="0" y="0"/>
          <a:ext cx="0" cy="0"/>
          <a:chOff x="0" y="0"/>
          <a:chExt cx="0" cy="0"/>
        </a:xfrm>
      </p:grpSpPr>
      <p:pic>
        <p:nvPicPr>
          <p:cNvPr id="5" name="Picture 4" descr="A close up of a book shelf&#10;&#10;Description generated with high confidence">
            <a:extLst>
              <a:ext uri="{FF2B5EF4-FFF2-40B4-BE49-F238E27FC236}">
                <a16:creationId xmlns:a16="http://schemas.microsoft.com/office/drawing/2014/main" xmlns="" id="{A258B6C0-EA15-46FD-AB63-DAD9043593E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57999"/>
          </a:xfrm>
          <a:prstGeom prst="rect">
            <a:avLst/>
          </a:prstGeom>
        </p:spPr>
      </p:pic>
      <p:sp>
        <p:nvSpPr>
          <p:cNvPr id="15" name="Rectangle 14">
            <a:extLst>
              <a:ext uri="{FF2B5EF4-FFF2-40B4-BE49-F238E27FC236}">
                <a16:creationId xmlns:a16="http://schemas.microsoft.com/office/drawing/2014/main" xmlns="" id="{D327F127-87F3-4124-B344-A9E1E2450A50}"/>
              </a:ext>
            </a:extLst>
          </p:cNvPr>
          <p:cNvSpPr/>
          <p:nvPr userDrawn="1"/>
        </p:nvSpPr>
        <p:spPr>
          <a:xfrm>
            <a:off x="0" y="-1"/>
            <a:ext cx="12191994" cy="6857999"/>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4C079FB4-4602-4E9D-BE1D-EB072DE3B78E}"/>
              </a:ext>
            </a:extLst>
          </p:cNvPr>
          <p:cNvSpPr>
            <a:spLocks noGrp="1"/>
          </p:cNvSpPr>
          <p:nvPr>
            <p:ph idx="1" hasCustomPrompt="1"/>
          </p:nvPr>
        </p:nvSpPr>
        <p:spPr>
          <a:xfrm>
            <a:off x="616219" y="2446352"/>
            <a:ext cx="9143999" cy="2922679"/>
          </a:xfrm>
          <a:prstGeom prst="rect">
            <a:avLst/>
          </a:prstGeom>
        </p:spPr>
        <p:txBody>
          <a:bodyPr lIns="0" tIns="0" rIns="0" bIns="0">
            <a:normAutofit/>
          </a:bodyPr>
          <a:lstStyle>
            <a:lvl1pPr marL="0" marR="0" indent="0" algn="l" defTabSz="914400" rtl="0" eaLnBrk="1" fontAlgn="auto" latinLnBrk="0" hangingPunct="1">
              <a:lnSpc>
                <a:spcPct val="150000"/>
              </a:lnSpc>
              <a:spcBef>
                <a:spcPts val="1000"/>
              </a:spcBef>
              <a:spcAft>
                <a:spcPts val="0"/>
              </a:spcAft>
              <a:buClr>
                <a:srgbClr val="FFDE00"/>
              </a:buClr>
              <a:buSzTx/>
              <a:buFontTx/>
              <a:buNone/>
              <a:tabLst/>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buClr>
                <a:srgbClr val="FFDE00"/>
              </a:buCl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rgbClr val="FFDE00"/>
              </a:buCl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buClr>
                <a:srgbClr val="FFDE00"/>
              </a:buCl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buClr>
                <a:srgbClr val="FFDE00"/>
              </a:buCl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Large space for body copy</a:t>
            </a:r>
          </a:p>
        </p:txBody>
      </p:sp>
      <p:sp>
        <p:nvSpPr>
          <p:cNvPr id="24" name="Title 1">
            <a:extLst>
              <a:ext uri="{FF2B5EF4-FFF2-40B4-BE49-F238E27FC236}">
                <a16:creationId xmlns:a16="http://schemas.microsoft.com/office/drawing/2014/main" xmlns="" id="{782FE29C-595F-40AC-967F-861E8A302FC4}"/>
              </a:ext>
            </a:extLst>
          </p:cNvPr>
          <p:cNvSpPr>
            <a:spLocks noGrp="1"/>
          </p:cNvSpPr>
          <p:nvPr>
            <p:ph type="ctrTitle" hasCustomPrompt="1"/>
          </p:nvPr>
        </p:nvSpPr>
        <p:spPr>
          <a:xfrm>
            <a:off x="930134" y="479108"/>
            <a:ext cx="6385066" cy="942188"/>
          </a:xfrm>
          <a:prstGeom prst="rect">
            <a:avLst/>
          </a:prstGeom>
        </p:spPr>
        <p:txBody>
          <a:bodyPr lIns="0" tIns="0" rIns="0" bIns="0" anchor="ctr"/>
          <a:lstStyle>
            <a:lvl1pPr algn="l">
              <a:defRPr sz="6000" b="1">
                <a:solidFill>
                  <a:schemeClr val="bg1"/>
                </a:solidFill>
                <a:latin typeface="Source Serif Pro" panose="02040603050405020204" pitchFamily="18" charset="0"/>
              </a:defRPr>
            </a:lvl1pPr>
          </a:lstStyle>
          <a:p>
            <a:r>
              <a:rPr lang="en-US" dirty="0"/>
              <a:t>Thank you!</a:t>
            </a:r>
          </a:p>
        </p:txBody>
      </p:sp>
      <p:grpSp>
        <p:nvGrpSpPr>
          <p:cNvPr id="2" name="Group 1">
            <a:extLst>
              <a:ext uri="{FF2B5EF4-FFF2-40B4-BE49-F238E27FC236}">
                <a16:creationId xmlns:a16="http://schemas.microsoft.com/office/drawing/2014/main" xmlns="" id="{86FAE2FC-98EC-4DF4-A36A-607E350DEF78}"/>
              </a:ext>
            </a:extLst>
          </p:cNvPr>
          <p:cNvGrpSpPr/>
          <p:nvPr userDrawn="1"/>
        </p:nvGrpSpPr>
        <p:grpSpPr>
          <a:xfrm>
            <a:off x="-1558352" y="5369031"/>
            <a:ext cx="3116703" cy="3115299"/>
            <a:chOff x="8406214" y="4751475"/>
            <a:chExt cx="4580956" cy="4578892"/>
          </a:xfrm>
        </p:grpSpPr>
        <p:sp>
          <p:nvSpPr>
            <p:cNvPr id="20" name="Freeform 5">
              <a:extLst>
                <a:ext uri="{FF2B5EF4-FFF2-40B4-BE49-F238E27FC236}">
                  <a16:creationId xmlns:a16="http://schemas.microsoft.com/office/drawing/2014/main" xmlns="" id="{5C8C3DAB-A5A7-4F2D-9459-17CA46D8BCAE}"/>
                </a:ext>
              </a:extLst>
            </p:cNvPr>
            <p:cNvSpPr>
              <a:spLocks/>
            </p:cNvSpPr>
            <p:nvPr userDrawn="1"/>
          </p:nvSpPr>
          <p:spPr bwMode="auto">
            <a:xfrm rot="13643474" flipH="1">
              <a:off x="8778371" y="5125713"/>
              <a:ext cx="3836643" cy="3838372"/>
            </a:xfrm>
            <a:custGeom>
              <a:avLst/>
              <a:gdLst>
                <a:gd name="T0" fmla="*/ 742 w 902"/>
                <a:gd name="T1" fmla="*/ 743 h 903"/>
                <a:gd name="T2" fmla="*/ 742 w 902"/>
                <a:gd name="T3" fmla="*/ 161 h 903"/>
                <a:gd name="T4" fmla="*/ 160 w 902"/>
                <a:gd name="T5" fmla="*/ 161 h 903"/>
                <a:gd name="T6" fmla="*/ 160 w 902"/>
                <a:gd name="T7" fmla="*/ 743 h 903"/>
                <a:gd name="T8" fmla="*/ 742 w 902"/>
                <a:gd name="T9" fmla="*/ 743 h 903"/>
              </a:gdLst>
              <a:ahLst/>
              <a:cxnLst>
                <a:cxn ang="0">
                  <a:pos x="T0" y="T1"/>
                </a:cxn>
                <a:cxn ang="0">
                  <a:pos x="T2" y="T3"/>
                </a:cxn>
                <a:cxn ang="0">
                  <a:pos x="T4" y="T5"/>
                </a:cxn>
                <a:cxn ang="0">
                  <a:pos x="T6" y="T7"/>
                </a:cxn>
                <a:cxn ang="0">
                  <a:pos x="T8" y="T9"/>
                </a:cxn>
              </a:cxnLst>
              <a:rect l="0" t="0" r="r" b="b"/>
              <a:pathLst>
                <a:path w="902" h="903">
                  <a:moveTo>
                    <a:pt x="742" y="743"/>
                  </a:moveTo>
                  <a:cubicBezTo>
                    <a:pt x="902" y="582"/>
                    <a:pt x="902" y="322"/>
                    <a:pt x="742" y="161"/>
                  </a:cubicBezTo>
                  <a:cubicBezTo>
                    <a:pt x="581" y="0"/>
                    <a:pt x="321" y="0"/>
                    <a:pt x="160" y="161"/>
                  </a:cubicBezTo>
                  <a:cubicBezTo>
                    <a:pt x="0" y="322"/>
                    <a:pt x="0" y="582"/>
                    <a:pt x="160" y="743"/>
                  </a:cubicBezTo>
                  <a:cubicBezTo>
                    <a:pt x="321" y="903"/>
                    <a:pt x="581" y="903"/>
                    <a:pt x="742" y="743"/>
                  </a:cubicBezTo>
                  <a:close/>
                </a:path>
              </a:pathLst>
            </a:custGeom>
            <a:noFill/>
            <a:ln w="101600" cap="flat">
              <a:solidFill>
                <a:srgbClr val="FFDE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5">
              <a:extLst>
                <a:ext uri="{FF2B5EF4-FFF2-40B4-BE49-F238E27FC236}">
                  <a16:creationId xmlns:a16="http://schemas.microsoft.com/office/drawing/2014/main" xmlns="" id="{BDBBF374-1135-45B1-8A0D-9FF9E0A9A1F5}"/>
                </a:ext>
              </a:extLst>
            </p:cNvPr>
            <p:cNvSpPr>
              <a:spLocks/>
            </p:cNvSpPr>
            <p:nvPr userDrawn="1"/>
          </p:nvSpPr>
          <p:spPr bwMode="auto">
            <a:xfrm rot="13643474" flipH="1">
              <a:off x="8407246" y="4750443"/>
              <a:ext cx="4578892" cy="4580956"/>
            </a:xfrm>
            <a:custGeom>
              <a:avLst/>
              <a:gdLst>
                <a:gd name="T0" fmla="*/ 742 w 902"/>
                <a:gd name="T1" fmla="*/ 743 h 903"/>
                <a:gd name="T2" fmla="*/ 742 w 902"/>
                <a:gd name="T3" fmla="*/ 161 h 903"/>
                <a:gd name="T4" fmla="*/ 160 w 902"/>
                <a:gd name="T5" fmla="*/ 161 h 903"/>
                <a:gd name="T6" fmla="*/ 160 w 902"/>
                <a:gd name="T7" fmla="*/ 743 h 903"/>
                <a:gd name="T8" fmla="*/ 742 w 902"/>
                <a:gd name="T9" fmla="*/ 743 h 903"/>
              </a:gdLst>
              <a:ahLst/>
              <a:cxnLst>
                <a:cxn ang="0">
                  <a:pos x="T0" y="T1"/>
                </a:cxn>
                <a:cxn ang="0">
                  <a:pos x="T2" y="T3"/>
                </a:cxn>
                <a:cxn ang="0">
                  <a:pos x="T4" y="T5"/>
                </a:cxn>
                <a:cxn ang="0">
                  <a:pos x="T6" y="T7"/>
                </a:cxn>
                <a:cxn ang="0">
                  <a:pos x="T8" y="T9"/>
                </a:cxn>
              </a:cxnLst>
              <a:rect l="0" t="0" r="r" b="b"/>
              <a:pathLst>
                <a:path w="902" h="903">
                  <a:moveTo>
                    <a:pt x="742" y="743"/>
                  </a:moveTo>
                  <a:cubicBezTo>
                    <a:pt x="902" y="582"/>
                    <a:pt x="902" y="322"/>
                    <a:pt x="742" y="161"/>
                  </a:cubicBezTo>
                  <a:cubicBezTo>
                    <a:pt x="581" y="0"/>
                    <a:pt x="321" y="0"/>
                    <a:pt x="160" y="161"/>
                  </a:cubicBezTo>
                  <a:cubicBezTo>
                    <a:pt x="0" y="322"/>
                    <a:pt x="0" y="582"/>
                    <a:pt x="160" y="743"/>
                  </a:cubicBezTo>
                  <a:cubicBezTo>
                    <a:pt x="321" y="903"/>
                    <a:pt x="581" y="903"/>
                    <a:pt x="742" y="743"/>
                  </a:cubicBezTo>
                  <a:close/>
                </a:path>
              </a:pathLst>
            </a:custGeom>
            <a:noFill/>
            <a:ln w="254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14" name="Picture 13" descr="A close up of a logo&#10;&#10;Description generated with very high confidence">
            <a:extLst>
              <a:ext uri="{FF2B5EF4-FFF2-40B4-BE49-F238E27FC236}">
                <a16:creationId xmlns:a16="http://schemas.microsoft.com/office/drawing/2014/main" xmlns="" id="{B486C767-54C6-410E-8890-888EC63A56F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293086" y="6357349"/>
            <a:ext cx="2650649" cy="343069"/>
          </a:xfrm>
          <a:prstGeom prst="rect">
            <a:avLst/>
          </a:prstGeom>
        </p:spPr>
      </p:pic>
      <p:cxnSp>
        <p:nvCxnSpPr>
          <p:cNvPr id="12" name="Straight Connector 11">
            <a:extLst>
              <a:ext uri="{FF2B5EF4-FFF2-40B4-BE49-F238E27FC236}">
                <a16:creationId xmlns:a16="http://schemas.microsoft.com/office/drawing/2014/main" xmlns="" id="{7CF61470-6181-4957-BBC5-641AE5840810}"/>
              </a:ext>
            </a:extLst>
          </p:cNvPr>
          <p:cNvCxnSpPr>
            <a:cxnSpLocks/>
          </p:cNvCxnSpPr>
          <p:nvPr userDrawn="1"/>
        </p:nvCxnSpPr>
        <p:spPr>
          <a:xfrm>
            <a:off x="616226" y="422275"/>
            <a:ext cx="0" cy="1056171"/>
          </a:xfrm>
          <a:prstGeom prst="line">
            <a:avLst/>
          </a:prstGeom>
          <a:ln w="50800">
            <a:solidFill>
              <a:srgbClr val="FFDE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45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_2">
    <p:spTree>
      <p:nvGrpSpPr>
        <p:cNvPr id="1" name=""/>
        <p:cNvGrpSpPr/>
        <p:nvPr/>
      </p:nvGrpSpPr>
      <p:grpSpPr>
        <a:xfrm>
          <a:off x="0" y="0"/>
          <a:ext cx="0" cy="0"/>
          <a:chOff x="0" y="0"/>
          <a:chExt cx="0" cy="0"/>
        </a:xfrm>
      </p:grpSpPr>
      <p:pic>
        <p:nvPicPr>
          <p:cNvPr id="13" name="Picture 12" descr="A close up of a book shelf&#10;&#10;Description generated with high confidence">
            <a:extLst>
              <a:ext uri="{FF2B5EF4-FFF2-40B4-BE49-F238E27FC236}">
                <a16:creationId xmlns:a16="http://schemas.microsoft.com/office/drawing/2014/main" xmlns="" id="{81380BEA-B8D5-460D-B229-3D71EEE35CF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57999"/>
          </a:xfrm>
          <a:prstGeom prst="rect">
            <a:avLst/>
          </a:prstGeom>
        </p:spPr>
      </p:pic>
      <p:sp>
        <p:nvSpPr>
          <p:cNvPr id="22" name="Rectangle 21">
            <a:extLst>
              <a:ext uri="{FF2B5EF4-FFF2-40B4-BE49-F238E27FC236}">
                <a16:creationId xmlns:a16="http://schemas.microsoft.com/office/drawing/2014/main" xmlns="" id="{800F2888-85A1-4EA7-A2A4-D3644CF009E7}"/>
              </a:ext>
            </a:extLst>
          </p:cNvPr>
          <p:cNvSpPr/>
          <p:nvPr userDrawn="1"/>
        </p:nvSpPr>
        <p:spPr>
          <a:xfrm>
            <a:off x="0" y="-1"/>
            <a:ext cx="12191994" cy="6857999"/>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 name="Title 1">
            <a:extLst>
              <a:ext uri="{FF2B5EF4-FFF2-40B4-BE49-F238E27FC236}">
                <a16:creationId xmlns:a16="http://schemas.microsoft.com/office/drawing/2014/main" xmlns="" id="{E33E4164-5FE0-4482-87D9-C5F50EB70EF6}"/>
              </a:ext>
            </a:extLst>
          </p:cNvPr>
          <p:cNvSpPr>
            <a:spLocks noGrp="1"/>
          </p:cNvSpPr>
          <p:nvPr>
            <p:ph type="ctrTitle" hasCustomPrompt="1"/>
          </p:nvPr>
        </p:nvSpPr>
        <p:spPr>
          <a:xfrm>
            <a:off x="1723621" y="2132291"/>
            <a:ext cx="9144000" cy="2092643"/>
          </a:xfrm>
          <a:prstGeom prst="rect">
            <a:avLst/>
          </a:prstGeom>
        </p:spPr>
        <p:txBody>
          <a:bodyPr lIns="0" rIns="0" anchor="b"/>
          <a:lstStyle>
            <a:lvl1pPr algn="l">
              <a:defRPr sz="6000" b="1">
                <a:solidFill>
                  <a:schemeClr val="bg1"/>
                </a:solidFill>
                <a:latin typeface="Source Serif Pro" panose="02040603050405020204" pitchFamily="18" charset="0"/>
              </a:defRPr>
            </a:lvl1pPr>
          </a:lstStyle>
          <a:p>
            <a:r>
              <a:rPr lang="en-US" dirty="0"/>
              <a:t>Deck Title</a:t>
            </a:r>
          </a:p>
        </p:txBody>
      </p:sp>
      <p:sp>
        <p:nvSpPr>
          <p:cNvPr id="3" name="Subtitle 2">
            <a:extLst>
              <a:ext uri="{FF2B5EF4-FFF2-40B4-BE49-F238E27FC236}">
                <a16:creationId xmlns:a16="http://schemas.microsoft.com/office/drawing/2014/main" xmlns="" id="{B2CD0DC2-862A-4515-B935-F1CA064B4BCB}"/>
              </a:ext>
            </a:extLst>
          </p:cNvPr>
          <p:cNvSpPr>
            <a:spLocks noGrp="1"/>
          </p:cNvSpPr>
          <p:nvPr>
            <p:ph type="subTitle" idx="1" hasCustomPrompt="1"/>
          </p:nvPr>
        </p:nvSpPr>
        <p:spPr>
          <a:xfrm>
            <a:off x="1723621" y="4578150"/>
            <a:ext cx="9144000" cy="434560"/>
          </a:xfrm>
          <a:prstGeom prst="rect">
            <a:avLst/>
          </a:prstGeom>
        </p:spPr>
        <p:txBody>
          <a:bodyPr lIns="0" rIns="0">
            <a:normAutofit/>
          </a:bodyPr>
          <a:lstStyle>
            <a:lvl1pPr marL="0" indent="0" algn="l">
              <a:buNone/>
              <a:defRPr sz="20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style line 1</a:t>
            </a:r>
          </a:p>
        </p:txBody>
      </p:sp>
      <p:sp>
        <p:nvSpPr>
          <p:cNvPr id="17" name="Freeform 5">
            <a:extLst>
              <a:ext uri="{FF2B5EF4-FFF2-40B4-BE49-F238E27FC236}">
                <a16:creationId xmlns:a16="http://schemas.microsoft.com/office/drawing/2014/main" xmlns="" id="{B94EC938-755B-417C-9A00-A1D1063B3BC0}"/>
              </a:ext>
            </a:extLst>
          </p:cNvPr>
          <p:cNvSpPr>
            <a:spLocks/>
          </p:cNvSpPr>
          <p:nvPr userDrawn="1"/>
        </p:nvSpPr>
        <p:spPr bwMode="auto">
          <a:xfrm rot="13643474" flipH="1">
            <a:off x="-1039218" y="5763184"/>
            <a:ext cx="4144185" cy="4146053"/>
          </a:xfrm>
          <a:custGeom>
            <a:avLst/>
            <a:gdLst>
              <a:gd name="T0" fmla="*/ 742 w 902"/>
              <a:gd name="T1" fmla="*/ 743 h 903"/>
              <a:gd name="T2" fmla="*/ 742 w 902"/>
              <a:gd name="T3" fmla="*/ 161 h 903"/>
              <a:gd name="T4" fmla="*/ 160 w 902"/>
              <a:gd name="T5" fmla="*/ 161 h 903"/>
              <a:gd name="T6" fmla="*/ 160 w 902"/>
              <a:gd name="T7" fmla="*/ 743 h 903"/>
              <a:gd name="T8" fmla="*/ 742 w 902"/>
              <a:gd name="T9" fmla="*/ 743 h 903"/>
            </a:gdLst>
            <a:ahLst/>
            <a:cxnLst>
              <a:cxn ang="0">
                <a:pos x="T0" y="T1"/>
              </a:cxn>
              <a:cxn ang="0">
                <a:pos x="T2" y="T3"/>
              </a:cxn>
              <a:cxn ang="0">
                <a:pos x="T4" y="T5"/>
              </a:cxn>
              <a:cxn ang="0">
                <a:pos x="T6" y="T7"/>
              </a:cxn>
              <a:cxn ang="0">
                <a:pos x="T8" y="T9"/>
              </a:cxn>
            </a:cxnLst>
            <a:rect l="0" t="0" r="r" b="b"/>
            <a:pathLst>
              <a:path w="902" h="903">
                <a:moveTo>
                  <a:pt x="742" y="743"/>
                </a:moveTo>
                <a:cubicBezTo>
                  <a:pt x="902" y="582"/>
                  <a:pt x="902" y="322"/>
                  <a:pt x="742" y="161"/>
                </a:cubicBezTo>
                <a:cubicBezTo>
                  <a:pt x="581" y="0"/>
                  <a:pt x="321" y="0"/>
                  <a:pt x="160" y="161"/>
                </a:cubicBezTo>
                <a:cubicBezTo>
                  <a:pt x="0" y="322"/>
                  <a:pt x="0" y="582"/>
                  <a:pt x="160" y="743"/>
                </a:cubicBezTo>
                <a:cubicBezTo>
                  <a:pt x="321" y="903"/>
                  <a:pt x="581" y="903"/>
                  <a:pt x="742" y="743"/>
                </a:cubicBezTo>
                <a:close/>
              </a:path>
            </a:pathLst>
          </a:custGeom>
          <a:noFill/>
          <a:ln w="219075" cap="flat">
            <a:solidFill>
              <a:srgbClr val="FFDE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20" name="Group 19">
            <a:extLst>
              <a:ext uri="{FF2B5EF4-FFF2-40B4-BE49-F238E27FC236}">
                <a16:creationId xmlns:a16="http://schemas.microsoft.com/office/drawing/2014/main" xmlns="" id="{DAA53EE1-70CB-4E0F-827D-5EA00448C0B8}"/>
              </a:ext>
            </a:extLst>
          </p:cNvPr>
          <p:cNvGrpSpPr/>
          <p:nvPr userDrawn="1"/>
        </p:nvGrpSpPr>
        <p:grpSpPr>
          <a:xfrm rot="1641735">
            <a:off x="1385580" y="5545761"/>
            <a:ext cx="3696253" cy="3906124"/>
            <a:chOff x="-1350383" y="4442432"/>
            <a:chExt cx="4241257" cy="4482074"/>
          </a:xfrm>
        </p:grpSpPr>
        <p:sp>
          <p:nvSpPr>
            <p:cNvPr id="18" name="Freeform 6">
              <a:extLst>
                <a:ext uri="{FF2B5EF4-FFF2-40B4-BE49-F238E27FC236}">
                  <a16:creationId xmlns:a16="http://schemas.microsoft.com/office/drawing/2014/main" xmlns="" id="{9C4FF14B-5104-410B-9606-37A8BBB52D09}"/>
                </a:ext>
              </a:extLst>
            </p:cNvPr>
            <p:cNvSpPr>
              <a:spLocks/>
            </p:cNvSpPr>
            <p:nvPr userDrawn="1"/>
          </p:nvSpPr>
          <p:spPr bwMode="auto">
            <a:xfrm rot="13643474" flipH="1">
              <a:off x="-1352249" y="4681382"/>
              <a:ext cx="4244990" cy="4241257"/>
            </a:xfrm>
            <a:custGeom>
              <a:avLst/>
              <a:gdLst>
                <a:gd name="T0" fmla="*/ 924 w 924"/>
                <a:gd name="T1" fmla="*/ 200 h 924"/>
                <a:gd name="T2" fmla="*/ 200 w 924"/>
                <a:gd name="T3" fmla="*/ 200 h 924"/>
                <a:gd name="T4" fmla="*/ 200 w 924"/>
                <a:gd name="T5" fmla="*/ 924 h 924"/>
              </a:gdLst>
              <a:ahLst/>
              <a:cxnLst>
                <a:cxn ang="0">
                  <a:pos x="T0" y="T1"/>
                </a:cxn>
                <a:cxn ang="0">
                  <a:pos x="T2" y="T3"/>
                </a:cxn>
                <a:cxn ang="0">
                  <a:pos x="T4" y="T5"/>
                </a:cxn>
              </a:cxnLst>
              <a:rect l="0" t="0" r="r" b="b"/>
              <a:pathLst>
                <a:path w="924" h="924">
                  <a:moveTo>
                    <a:pt x="924" y="200"/>
                  </a:moveTo>
                  <a:cubicBezTo>
                    <a:pt x="724" y="0"/>
                    <a:pt x="400" y="0"/>
                    <a:pt x="200" y="200"/>
                  </a:cubicBezTo>
                  <a:cubicBezTo>
                    <a:pt x="0" y="400"/>
                    <a:pt x="0" y="724"/>
                    <a:pt x="200" y="924"/>
                  </a:cubicBezTo>
                </a:path>
              </a:pathLst>
            </a:custGeom>
            <a:noFill/>
            <a:ln w="19050" cap="rnd">
              <a:solidFill>
                <a:srgbClr val="007F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xmlns="" id="{994D50D3-59D7-47E8-8042-45663949A279}"/>
                </a:ext>
              </a:extLst>
            </p:cNvPr>
            <p:cNvSpPr>
              <a:spLocks/>
            </p:cNvSpPr>
            <p:nvPr userDrawn="1"/>
          </p:nvSpPr>
          <p:spPr bwMode="auto">
            <a:xfrm rot="13643474" flipH="1">
              <a:off x="1446527" y="4442432"/>
              <a:ext cx="72804" cy="72804"/>
            </a:xfrm>
            <a:custGeom>
              <a:avLst/>
              <a:gdLst>
                <a:gd name="T0" fmla="*/ 0 w 39"/>
                <a:gd name="T1" fmla="*/ 37 h 39"/>
                <a:gd name="T2" fmla="*/ 39 w 39"/>
                <a:gd name="T3" fmla="*/ 39 h 39"/>
                <a:gd name="T4" fmla="*/ 39 w 39"/>
                <a:gd name="T5" fmla="*/ 0 h 39"/>
              </a:gdLst>
              <a:ahLst/>
              <a:cxnLst>
                <a:cxn ang="0">
                  <a:pos x="T0" y="T1"/>
                </a:cxn>
                <a:cxn ang="0">
                  <a:pos x="T2" y="T3"/>
                </a:cxn>
                <a:cxn ang="0">
                  <a:pos x="T4" y="T5"/>
                </a:cxn>
              </a:cxnLst>
              <a:rect l="0" t="0" r="r" b="b"/>
              <a:pathLst>
                <a:path w="39" h="39">
                  <a:moveTo>
                    <a:pt x="0" y="37"/>
                  </a:moveTo>
                  <a:lnTo>
                    <a:pt x="39" y="39"/>
                  </a:lnTo>
                  <a:lnTo>
                    <a:pt x="39" y="0"/>
                  </a:lnTo>
                </a:path>
              </a:pathLst>
            </a:custGeom>
            <a:noFill/>
            <a:ln w="19050" cap="rnd">
              <a:solidFill>
                <a:srgbClr val="007F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27" name="Straight Connector 26">
            <a:extLst>
              <a:ext uri="{FF2B5EF4-FFF2-40B4-BE49-F238E27FC236}">
                <a16:creationId xmlns:a16="http://schemas.microsoft.com/office/drawing/2014/main" xmlns="" id="{5504A450-7692-4A89-99F7-B69C74C7521A}"/>
              </a:ext>
            </a:extLst>
          </p:cNvPr>
          <p:cNvCxnSpPr>
            <a:cxnSpLocks/>
          </p:cNvCxnSpPr>
          <p:nvPr userDrawn="1"/>
        </p:nvCxnSpPr>
        <p:spPr>
          <a:xfrm flipH="1">
            <a:off x="1723621" y="4354292"/>
            <a:ext cx="1357186" cy="3977"/>
          </a:xfrm>
          <a:prstGeom prst="line">
            <a:avLst/>
          </a:prstGeom>
          <a:ln w="50800">
            <a:solidFill>
              <a:srgbClr val="FFDE00"/>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xmlns="" id="{84B63A7F-016A-4D30-9360-EB243479118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181" y="393269"/>
            <a:ext cx="1339440" cy="280931"/>
          </a:xfrm>
          <a:prstGeom prst="rect">
            <a:avLst/>
          </a:prstGeom>
        </p:spPr>
      </p:pic>
      <p:pic>
        <p:nvPicPr>
          <p:cNvPr id="25" name="Picture 24" descr="A close up of a logo&#10;&#10;Description generated with very high confidence">
            <a:extLst>
              <a:ext uri="{FF2B5EF4-FFF2-40B4-BE49-F238E27FC236}">
                <a16:creationId xmlns:a16="http://schemas.microsoft.com/office/drawing/2014/main" xmlns="" id="{68AC2032-8DEF-4906-BBAF-472EE170372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293086" y="6357349"/>
            <a:ext cx="2650649" cy="343069"/>
          </a:xfrm>
          <a:prstGeom prst="rect">
            <a:avLst/>
          </a:prstGeom>
        </p:spPr>
      </p:pic>
    </p:spTree>
    <p:extLst>
      <p:ext uri="{BB962C8B-B14F-4D97-AF65-F5344CB8AC3E}">
        <p14:creationId xmlns:p14="http://schemas.microsoft.com/office/powerpoint/2010/main" val="105943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Divider">
    <p:spTree>
      <p:nvGrpSpPr>
        <p:cNvPr id="1" name=""/>
        <p:cNvGrpSpPr/>
        <p:nvPr/>
      </p:nvGrpSpPr>
      <p:grpSpPr>
        <a:xfrm>
          <a:off x="0" y="0"/>
          <a:ext cx="0" cy="0"/>
          <a:chOff x="0" y="0"/>
          <a:chExt cx="0" cy="0"/>
        </a:xfrm>
      </p:grpSpPr>
      <p:pic>
        <p:nvPicPr>
          <p:cNvPr id="12" name="Picture 11" descr="A picture containing building, sitting, bench, table&#10;&#10;Description generated with very high confidence">
            <a:extLst>
              <a:ext uri="{FF2B5EF4-FFF2-40B4-BE49-F238E27FC236}">
                <a16:creationId xmlns:a16="http://schemas.microsoft.com/office/drawing/2014/main" xmlns="" id="{7800DC1D-6A39-41DD-8E34-EFB0795AC7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9"/>
            <a:ext cx="12192000" cy="6856781"/>
          </a:xfrm>
          <a:prstGeom prst="rect">
            <a:avLst/>
          </a:prstGeom>
        </p:spPr>
      </p:pic>
      <p:sp>
        <p:nvSpPr>
          <p:cNvPr id="18" name="Rectangle 17">
            <a:extLst>
              <a:ext uri="{FF2B5EF4-FFF2-40B4-BE49-F238E27FC236}">
                <a16:creationId xmlns:a16="http://schemas.microsoft.com/office/drawing/2014/main" xmlns="" id="{570F299E-9E4A-43F4-884C-0FA2EEB67A8F}"/>
              </a:ext>
            </a:extLst>
          </p:cNvPr>
          <p:cNvSpPr/>
          <p:nvPr userDrawn="1"/>
        </p:nvSpPr>
        <p:spPr>
          <a:xfrm>
            <a:off x="6" y="-1"/>
            <a:ext cx="12191994"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a:extLst>
              <a:ext uri="{FF2B5EF4-FFF2-40B4-BE49-F238E27FC236}">
                <a16:creationId xmlns:a16="http://schemas.microsoft.com/office/drawing/2014/main" xmlns="" id="{08856755-2DDD-4EB2-9BBF-12B878CEB34C}"/>
              </a:ext>
            </a:extLst>
          </p:cNvPr>
          <p:cNvSpPr>
            <a:spLocks noGrp="1"/>
          </p:cNvSpPr>
          <p:nvPr>
            <p:ph type="title" hasCustomPrompt="1"/>
          </p:nvPr>
        </p:nvSpPr>
        <p:spPr>
          <a:xfrm>
            <a:off x="838200" y="548999"/>
            <a:ext cx="10515600" cy="688422"/>
          </a:xfrm>
          <a:prstGeom prst="rect">
            <a:avLst/>
          </a:prstGeom>
        </p:spPr>
        <p:txBody>
          <a:bodyPr lIns="0" rIns="0" anchor="ctr">
            <a:normAutofit/>
          </a:bodyPr>
          <a:lstStyle>
            <a:lvl1pPr>
              <a:defRPr sz="3600" b="1">
                <a:solidFill>
                  <a:schemeClr val="bg1"/>
                </a:solidFill>
                <a:latin typeface="Source Serif Pro" panose="02040603050405020204" pitchFamily="18" charset="0"/>
              </a:defRPr>
            </a:lvl1pPr>
          </a:lstStyle>
          <a:p>
            <a:r>
              <a:rPr lang="en-US" dirty="0"/>
              <a:t>Section Title</a:t>
            </a:r>
          </a:p>
        </p:txBody>
      </p:sp>
      <p:sp>
        <p:nvSpPr>
          <p:cNvPr id="3" name="Content Placeholder 2">
            <a:extLst>
              <a:ext uri="{FF2B5EF4-FFF2-40B4-BE49-F238E27FC236}">
                <a16:creationId xmlns:a16="http://schemas.microsoft.com/office/drawing/2014/main" xmlns="" id="{4C079FB4-4602-4E9D-BE1D-EB072DE3B78E}"/>
              </a:ext>
            </a:extLst>
          </p:cNvPr>
          <p:cNvSpPr>
            <a:spLocks noGrp="1"/>
          </p:cNvSpPr>
          <p:nvPr>
            <p:ph idx="1"/>
          </p:nvPr>
        </p:nvSpPr>
        <p:spPr>
          <a:xfrm>
            <a:off x="838200" y="1825625"/>
            <a:ext cx="10515600" cy="3543407"/>
          </a:xfrm>
          <a:prstGeom prst="rect">
            <a:avLst/>
          </a:prstGeom>
        </p:spPr>
        <p:txBody>
          <a:bodyPr lIns="0" rIns="0">
            <a:normAutofit/>
          </a:bodyPr>
          <a:lstStyle>
            <a:lvl1pPr marL="342900" marR="0" indent="-342900" algn="l" defTabSz="914400" rtl="0" eaLnBrk="1" fontAlgn="auto" latinLnBrk="0" hangingPunct="1">
              <a:lnSpc>
                <a:spcPct val="150000"/>
              </a:lnSpc>
              <a:spcBef>
                <a:spcPts val="1000"/>
              </a:spcBef>
              <a:spcAft>
                <a:spcPts val="0"/>
              </a:spcAft>
              <a:buClr>
                <a:srgbClr val="FFDE00"/>
              </a:buClr>
              <a:buSzTx/>
              <a:buFont typeface="Arial" panose="020B0604020202020204" pitchFamily="34" charset="0"/>
              <a:buChar char="•"/>
              <a:tabLst/>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nSpc>
                <a:spcPct val="150000"/>
              </a:lnSpc>
              <a:buClr>
                <a:srgbClr val="FFDE00"/>
              </a:buCl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lnSpc>
                <a:spcPct val="150000"/>
              </a:lnSpc>
              <a:buClr>
                <a:srgbClr val="FFDE00"/>
              </a:buCl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lnSpc>
                <a:spcPct val="150000"/>
              </a:lnSpc>
              <a:buClr>
                <a:srgbClr val="FFDE00"/>
              </a:buCl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lnSpc>
                <a:spcPct val="150000"/>
              </a:lnSpc>
              <a:buClr>
                <a:srgbClr val="FFDE00"/>
              </a:buCl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xmlns="" id="{8396DD2E-8EAA-439C-8F6D-DF3C7206784E}"/>
              </a:ext>
            </a:extLst>
          </p:cNvPr>
          <p:cNvCxnSpPr>
            <a:cxnSpLocks/>
          </p:cNvCxnSpPr>
          <p:nvPr userDrawn="1"/>
        </p:nvCxnSpPr>
        <p:spPr>
          <a:xfrm>
            <a:off x="616226" y="365125"/>
            <a:ext cx="0" cy="1056171"/>
          </a:xfrm>
          <a:prstGeom prst="line">
            <a:avLst/>
          </a:prstGeom>
          <a:ln w="50800">
            <a:solidFill>
              <a:srgbClr val="FFDE00"/>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generated with very high confidence">
            <a:extLst>
              <a:ext uri="{FF2B5EF4-FFF2-40B4-BE49-F238E27FC236}">
                <a16:creationId xmlns:a16="http://schemas.microsoft.com/office/drawing/2014/main" xmlns="" id="{8EEF560E-9D0E-4C1E-B817-363807D563E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293086" y="6357349"/>
            <a:ext cx="2650649" cy="343069"/>
          </a:xfrm>
          <a:prstGeom prst="rect">
            <a:avLst/>
          </a:prstGeom>
        </p:spPr>
      </p:pic>
      <p:sp>
        <p:nvSpPr>
          <p:cNvPr id="25" name="Freeform 5">
            <a:extLst>
              <a:ext uri="{FF2B5EF4-FFF2-40B4-BE49-F238E27FC236}">
                <a16:creationId xmlns:a16="http://schemas.microsoft.com/office/drawing/2014/main" xmlns="" id="{F73F72DE-8466-41A1-8D68-496FCBA830A1}"/>
              </a:ext>
            </a:extLst>
          </p:cNvPr>
          <p:cNvSpPr>
            <a:spLocks/>
          </p:cNvSpPr>
          <p:nvPr userDrawn="1"/>
        </p:nvSpPr>
        <p:spPr bwMode="auto">
          <a:xfrm rot="7956526">
            <a:off x="-965884" y="5714949"/>
            <a:ext cx="3014991" cy="3016350"/>
          </a:xfrm>
          <a:custGeom>
            <a:avLst/>
            <a:gdLst>
              <a:gd name="T0" fmla="*/ 742 w 902"/>
              <a:gd name="T1" fmla="*/ 743 h 903"/>
              <a:gd name="T2" fmla="*/ 742 w 902"/>
              <a:gd name="T3" fmla="*/ 161 h 903"/>
              <a:gd name="T4" fmla="*/ 160 w 902"/>
              <a:gd name="T5" fmla="*/ 161 h 903"/>
              <a:gd name="T6" fmla="*/ 160 w 902"/>
              <a:gd name="T7" fmla="*/ 743 h 903"/>
              <a:gd name="T8" fmla="*/ 742 w 902"/>
              <a:gd name="T9" fmla="*/ 743 h 903"/>
            </a:gdLst>
            <a:ahLst/>
            <a:cxnLst>
              <a:cxn ang="0">
                <a:pos x="T0" y="T1"/>
              </a:cxn>
              <a:cxn ang="0">
                <a:pos x="T2" y="T3"/>
              </a:cxn>
              <a:cxn ang="0">
                <a:pos x="T4" y="T5"/>
              </a:cxn>
              <a:cxn ang="0">
                <a:pos x="T6" y="T7"/>
              </a:cxn>
              <a:cxn ang="0">
                <a:pos x="T8" y="T9"/>
              </a:cxn>
            </a:cxnLst>
            <a:rect l="0" t="0" r="r" b="b"/>
            <a:pathLst>
              <a:path w="902" h="903">
                <a:moveTo>
                  <a:pt x="742" y="743"/>
                </a:moveTo>
                <a:cubicBezTo>
                  <a:pt x="902" y="582"/>
                  <a:pt x="902" y="322"/>
                  <a:pt x="742" y="161"/>
                </a:cubicBezTo>
                <a:cubicBezTo>
                  <a:pt x="581" y="0"/>
                  <a:pt x="321" y="0"/>
                  <a:pt x="160" y="161"/>
                </a:cubicBezTo>
                <a:cubicBezTo>
                  <a:pt x="0" y="322"/>
                  <a:pt x="0" y="582"/>
                  <a:pt x="160" y="743"/>
                </a:cubicBezTo>
                <a:cubicBezTo>
                  <a:pt x="321" y="903"/>
                  <a:pt x="581" y="903"/>
                  <a:pt x="742" y="743"/>
                </a:cubicBezTo>
                <a:close/>
              </a:path>
            </a:pathLst>
          </a:custGeom>
          <a:noFill/>
          <a:ln w="101600" cap="flat">
            <a:solidFill>
              <a:srgbClr val="007F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26" name="Group 25">
            <a:extLst>
              <a:ext uri="{FF2B5EF4-FFF2-40B4-BE49-F238E27FC236}">
                <a16:creationId xmlns:a16="http://schemas.microsoft.com/office/drawing/2014/main" xmlns="" id="{A3A120B8-6E8B-4B6E-A7A6-86DF2AE72ECF}"/>
              </a:ext>
            </a:extLst>
          </p:cNvPr>
          <p:cNvGrpSpPr/>
          <p:nvPr userDrawn="1"/>
        </p:nvGrpSpPr>
        <p:grpSpPr>
          <a:xfrm rot="2367857">
            <a:off x="-1528023" y="5195055"/>
            <a:ext cx="3462634" cy="3659241"/>
            <a:chOff x="-1350383" y="4442432"/>
            <a:chExt cx="4241257" cy="4482074"/>
          </a:xfrm>
        </p:grpSpPr>
        <p:sp>
          <p:nvSpPr>
            <p:cNvPr id="27" name="Freeform 6">
              <a:extLst>
                <a:ext uri="{FF2B5EF4-FFF2-40B4-BE49-F238E27FC236}">
                  <a16:creationId xmlns:a16="http://schemas.microsoft.com/office/drawing/2014/main" xmlns="" id="{DF976678-FDCA-4E61-B810-B9A6B9040757}"/>
                </a:ext>
              </a:extLst>
            </p:cNvPr>
            <p:cNvSpPr>
              <a:spLocks/>
            </p:cNvSpPr>
            <p:nvPr userDrawn="1"/>
          </p:nvSpPr>
          <p:spPr bwMode="auto">
            <a:xfrm rot="13643474" flipH="1">
              <a:off x="-1352249" y="4681382"/>
              <a:ext cx="4244990" cy="4241257"/>
            </a:xfrm>
            <a:custGeom>
              <a:avLst/>
              <a:gdLst>
                <a:gd name="T0" fmla="*/ 924 w 924"/>
                <a:gd name="T1" fmla="*/ 200 h 924"/>
                <a:gd name="T2" fmla="*/ 200 w 924"/>
                <a:gd name="T3" fmla="*/ 200 h 924"/>
                <a:gd name="T4" fmla="*/ 200 w 924"/>
                <a:gd name="T5" fmla="*/ 924 h 924"/>
              </a:gdLst>
              <a:ahLst/>
              <a:cxnLst>
                <a:cxn ang="0">
                  <a:pos x="T0" y="T1"/>
                </a:cxn>
                <a:cxn ang="0">
                  <a:pos x="T2" y="T3"/>
                </a:cxn>
                <a:cxn ang="0">
                  <a:pos x="T4" y="T5"/>
                </a:cxn>
              </a:cxnLst>
              <a:rect l="0" t="0" r="r" b="b"/>
              <a:pathLst>
                <a:path w="924" h="924">
                  <a:moveTo>
                    <a:pt x="924" y="200"/>
                  </a:moveTo>
                  <a:cubicBezTo>
                    <a:pt x="724" y="0"/>
                    <a:pt x="400" y="0"/>
                    <a:pt x="200" y="200"/>
                  </a:cubicBezTo>
                  <a:cubicBezTo>
                    <a:pt x="0" y="400"/>
                    <a:pt x="0" y="724"/>
                    <a:pt x="200" y="924"/>
                  </a:cubicBezTo>
                </a:path>
              </a:pathLst>
            </a:custGeom>
            <a:noFill/>
            <a:ln w="15875"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
              <a:extLst>
                <a:ext uri="{FF2B5EF4-FFF2-40B4-BE49-F238E27FC236}">
                  <a16:creationId xmlns:a16="http://schemas.microsoft.com/office/drawing/2014/main" xmlns="" id="{7E582E96-CB1E-43F0-8F86-7FBF7639E045}"/>
                </a:ext>
              </a:extLst>
            </p:cNvPr>
            <p:cNvSpPr>
              <a:spLocks/>
            </p:cNvSpPr>
            <p:nvPr userDrawn="1"/>
          </p:nvSpPr>
          <p:spPr bwMode="auto">
            <a:xfrm rot="13643474" flipH="1">
              <a:off x="1446527" y="4442432"/>
              <a:ext cx="72804" cy="72804"/>
            </a:xfrm>
            <a:custGeom>
              <a:avLst/>
              <a:gdLst>
                <a:gd name="T0" fmla="*/ 0 w 39"/>
                <a:gd name="T1" fmla="*/ 37 h 39"/>
                <a:gd name="T2" fmla="*/ 39 w 39"/>
                <a:gd name="T3" fmla="*/ 39 h 39"/>
                <a:gd name="T4" fmla="*/ 39 w 39"/>
                <a:gd name="T5" fmla="*/ 0 h 39"/>
              </a:gdLst>
              <a:ahLst/>
              <a:cxnLst>
                <a:cxn ang="0">
                  <a:pos x="T0" y="T1"/>
                </a:cxn>
                <a:cxn ang="0">
                  <a:pos x="T2" y="T3"/>
                </a:cxn>
                <a:cxn ang="0">
                  <a:pos x="T4" y="T5"/>
                </a:cxn>
              </a:cxnLst>
              <a:rect l="0" t="0" r="r" b="b"/>
              <a:pathLst>
                <a:path w="39" h="39">
                  <a:moveTo>
                    <a:pt x="0" y="37"/>
                  </a:moveTo>
                  <a:lnTo>
                    <a:pt x="39" y="39"/>
                  </a:lnTo>
                  <a:lnTo>
                    <a:pt x="39" y="0"/>
                  </a:lnTo>
                </a:path>
              </a:pathLst>
            </a:custGeom>
            <a:noFill/>
            <a:ln w="15875"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3579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2E149940-888C-44BD-98F2-76C7810CEF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xmlns="" id="{9AB1F932-13E3-44B0-AB7C-58EF7059DE55}"/>
              </a:ext>
            </a:extLst>
          </p:cNvPr>
          <p:cNvSpPr/>
          <p:nvPr userDrawn="1"/>
        </p:nvSpPr>
        <p:spPr>
          <a:xfrm>
            <a:off x="0" y="-2"/>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itle 1">
            <a:extLst>
              <a:ext uri="{FF2B5EF4-FFF2-40B4-BE49-F238E27FC236}">
                <a16:creationId xmlns:a16="http://schemas.microsoft.com/office/drawing/2014/main" xmlns="" id="{E06AA1A9-E375-4D00-88A1-4E5D297EAEDF}"/>
              </a:ext>
            </a:extLst>
          </p:cNvPr>
          <p:cNvSpPr>
            <a:spLocks noGrp="1"/>
          </p:cNvSpPr>
          <p:nvPr>
            <p:ph type="title" hasCustomPrompt="1"/>
          </p:nvPr>
        </p:nvSpPr>
        <p:spPr>
          <a:xfrm>
            <a:off x="838200" y="548999"/>
            <a:ext cx="10515600" cy="688422"/>
          </a:xfrm>
          <a:prstGeom prst="rect">
            <a:avLst/>
          </a:prstGeom>
        </p:spPr>
        <p:txBody>
          <a:bodyPr lIns="0" rIns="0" anchor="ctr">
            <a:normAutofit/>
          </a:bodyPr>
          <a:lstStyle>
            <a:lvl1pPr>
              <a:defRPr sz="3600" b="1">
                <a:solidFill>
                  <a:schemeClr val="tx1"/>
                </a:solidFill>
                <a:latin typeface="Source Serif Pro" panose="02040603050405020204" pitchFamily="18" charset="0"/>
              </a:defRPr>
            </a:lvl1pPr>
          </a:lstStyle>
          <a:p>
            <a:r>
              <a:rPr lang="en-US" dirty="0"/>
              <a:t>Section Title</a:t>
            </a:r>
          </a:p>
        </p:txBody>
      </p:sp>
      <p:cxnSp>
        <p:nvCxnSpPr>
          <p:cNvPr id="11" name="Straight Connector 10">
            <a:extLst>
              <a:ext uri="{FF2B5EF4-FFF2-40B4-BE49-F238E27FC236}">
                <a16:creationId xmlns:a16="http://schemas.microsoft.com/office/drawing/2014/main" xmlns="" id="{68AE7463-24F5-436A-8772-782576270D70}"/>
              </a:ext>
            </a:extLst>
          </p:cNvPr>
          <p:cNvCxnSpPr>
            <a:cxnSpLocks/>
          </p:cNvCxnSpPr>
          <p:nvPr userDrawn="1"/>
        </p:nvCxnSpPr>
        <p:spPr>
          <a:xfrm>
            <a:off x="616226" y="365125"/>
            <a:ext cx="0" cy="1056171"/>
          </a:xfrm>
          <a:prstGeom prst="line">
            <a:avLst/>
          </a:prstGeom>
          <a:ln w="50800">
            <a:solidFill>
              <a:srgbClr val="FFDE0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xmlns="" id="{29977642-D97E-48C6-A2AD-82B3F0468396}"/>
              </a:ext>
            </a:extLst>
          </p:cNvPr>
          <p:cNvSpPr>
            <a:spLocks noGrp="1"/>
          </p:cNvSpPr>
          <p:nvPr>
            <p:ph idx="1" hasCustomPrompt="1"/>
          </p:nvPr>
        </p:nvSpPr>
        <p:spPr>
          <a:xfrm>
            <a:off x="838200" y="1825625"/>
            <a:ext cx="10515600" cy="3650727"/>
          </a:xfrm>
          <a:prstGeom prst="rect">
            <a:avLst/>
          </a:prstGeom>
        </p:spPr>
        <p:txBody>
          <a:bodyPr lIns="0" rIns="0">
            <a:normAutofit/>
          </a:bodyPr>
          <a:lstStyle>
            <a:lvl1pPr marL="0" indent="0">
              <a:lnSpc>
                <a:spcPct val="150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Large space for body copy</a:t>
            </a:r>
          </a:p>
        </p:txBody>
      </p:sp>
      <p:sp>
        <p:nvSpPr>
          <p:cNvPr id="16" name="Oval 15">
            <a:extLst>
              <a:ext uri="{FF2B5EF4-FFF2-40B4-BE49-F238E27FC236}">
                <a16:creationId xmlns:a16="http://schemas.microsoft.com/office/drawing/2014/main" xmlns="" id="{0230B286-089E-450A-8235-2D5728D2ECF8}"/>
              </a:ext>
            </a:extLst>
          </p:cNvPr>
          <p:cNvSpPr/>
          <p:nvPr userDrawn="1"/>
        </p:nvSpPr>
        <p:spPr>
          <a:xfrm>
            <a:off x="11216600" y="-975402"/>
            <a:ext cx="1950800" cy="1950800"/>
          </a:xfrm>
          <a:prstGeom prst="ellipse">
            <a:avLst/>
          </a:prstGeom>
          <a:noFill/>
          <a:ln w="123825">
            <a:solidFill>
              <a:srgbClr val="FF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close up of a logo&#10;&#10;Description generated with very high confidence">
            <a:extLst>
              <a:ext uri="{FF2B5EF4-FFF2-40B4-BE49-F238E27FC236}">
                <a16:creationId xmlns:a16="http://schemas.microsoft.com/office/drawing/2014/main" xmlns="" id="{15CB1F93-04F0-4F43-9644-DADD415CA95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293085" y="6356472"/>
            <a:ext cx="2650650" cy="325820"/>
          </a:xfrm>
          <a:prstGeom prst="rect">
            <a:avLst/>
          </a:prstGeom>
        </p:spPr>
      </p:pic>
    </p:spTree>
    <p:extLst>
      <p:ext uri="{BB962C8B-B14F-4D97-AF65-F5344CB8AC3E}">
        <p14:creationId xmlns:p14="http://schemas.microsoft.com/office/powerpoint/2010/main" val="2137412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2E149940-888C-44BD-98F2-76C7810CEF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xmlns="" id="{9AB1F932-13E3-44B0-AB7C-58EF7059DE55}"/>
              </a:ext>
            </a:extLst>
          </p:cNvPr>
          <p:cNvSpPr/>
          <p:nvPr userDrawn="1"/>
        </p:nvSpPr>
        <p:spPr>
          <a:xfrm>
            <a:off x="0" y="-2"/>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itle 1">
            <a:extLst>
              <a:ext uri="{FF2B5EF4-FFF2-40B4-BE49-F238E27FC236}">
                <a16:creationId xmlns:a16="http://schemas.microsoft.com/office/drawing/2014/main" xmlns="" id="{E06AA1A9-E375-4D00-88A1-4E5D297EAEDF}"/>
              </a:ext>
            </a:extLst>
          </p:cNvPr>
          <p:cNvSpPr>
            <a:spLocks noGrp="1"/>
          </p:cNvSpPr>
          <p:nvPr>
            <p:ph type="title" hasCustomPrompt="1"/>
          </p:nvPr>
        </p:nvSpPr>
        <p:spPr>
          <a:xfrm>
            <a:off x="838200" y="548999"/>
            <a:ext cx="10515600" cy="688422"/>
          </a:xfrm>
          <a:prstGeom prst="rect">
            <a:avLst/>
          </a:prstGeom>
        </p:spPr>
        <p:txBody>
          <a:bodyPr lIns="0" rIns="0" anchor="ctr">
            <a:normAutofit/>
          </a:bodyPr>
          <a:lstStyle>
            <a:lvl1pPr>
              <a:defRPr sz="3600" b="1">
                <a:solidFill>
                  <a:schemeClr val="tx1"/>
                </a:solidFill>
                <a:latin typeface="Source Serif Pro" panose="02040603050405020204" pitchFamily="18" charset="0"/>
              </a:defRPr>
            </a:lvl1pPr>
          </a:lstStyle>
          <a:p>
            <a:r>
              <a:rPr lang="en-US" dirty="0"/>
              <a:t>Section Title</a:t>
            </a:r>
          </a:p>
        </p:txBody>
      </p:sp>
      <p:cxnSp>
        <p:nvCxnSpPr>
          <p:cNvPr id="11" name="Straight Connector 10">
            <a:extLst>
              <a:ext uri="{FF2B5EF4-FFF2-40B4-BE49-F238E27FC236}">
                <a16:creationId xmlns:a16="http://schemas.microsoft.com/office/drawing/2014/main" xmlns="" id="{68AE7463-24F5-436A-8772-782576270D70}"/>
              </a:ext>
            </a:extLst>
          </p:cNvPr>
          <p:cNvCxnSpPr>
            <a:cxnSpLocks/>
          </p:cNvCxnSpPr>
          <p:nvPr userDrawn="1"/>
        </p:nvCxnSpPr>
        <p:spPr>
          <a:xfrm>
            <a:off x="616226" y="365125"/>
            <a:ext cx="0" cy="1056171"/>
          </a:xfrm>
          <a:prstGeom prst="line">
            <a:avLst/>
          </a:prstGeom>
          <a:ln w="50800">
            <a:solidFill>
              <a:srgbClr val="FFDE0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xmlns="" id="{29977642-D97E-48C6-A2AD-82B3F0468396}"/>
              </a:ext>
            </a:extLst>
          </p:cNvPr>
          <p:cNvSpPr>
            <a:spLocks noGrp="1"/>
          </p:cNvSpPr>
          <p:nvPr>
            <p:ph idx="1" hasCustomPrompt="1"/>
          </p:nvPr>
        </p:nvSpPr>
        <p:spPr>
          <a:xfrm>
            <a:off x="838200" y="1825625"/>
            <a:ext cx="10515600" cy="3650727"/>
          </a:xfrm>
          <a:prstGeom prst="rect">
            <a:avLst/>
          </a:prstGeom>
        </p:spPr>
        <p:txBody>
          <a:bodyPr lIns="0" rIns="0">
            <a:normAutofit/>
          </a:bodyPr>
          <a:lstStyle>
            <a:lvl1pPr marL="0" indent="0">
              <a:lnSpc>
                <a:spcPct val="150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Large space for body copy</a:t>
            </a:r>
          </a:p>
        </p:txBody>
      </p:sp>
      <p:sp>
        <p:nvSpPr>
          <p:cNvPr id="16" name="Oval 15">
            <a:extLst>
              <a:ext uri="{FF2B5EF4-FFF2-40B4-BE49-F238E27FC236}">
                <a16:creationId xmlns:a16="http://schemas.microsoft.com/office/drawing/2014/main" xmlns="" id="{0230B286-089E-450A-8235-2D5728D2ECF8}"/>
              </a:ext>
            </a:extLst>
          </p:cNvPr>
          <p:cNvSpPr/>
          <p:nvPr userDrawn="1"/>
        </p:nvSpPr>
        <p:spPr>
          <a:xfrm>
            <a:off x="-975400" y="5706892"/>
            <a:ext cx="1950800" cy="1950800"/>
          </a:xfrm>
          <a:prstGeom prst="ellipse">
            <a:avLst/>
          </a:prstGeom>
          <a:noFill/>
          <a:ln w="123825">
            <a:solidFill>
              <a:srgbClr val="007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close up of a logo&#10;&#10;Description generated with very high confidence">
            <a:extLst>
              <a:ext uri="{FF2B5EF4-FFF2-40B4-BE49-F238E27FC236}">
                <a16:creationId xmlns:a16="http://schemas.microsoft.com/office/drawing/2014/main" xmlns="" id="{15CB1F93-04F0-4F43-9644-DADD415CA95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293085" y="6356472"/>
            <a:ext cx="2650650" cy="325820"/>
          </a:xfrm>
          <a:prstGeom prst="rect">
            <a:avLst/>
          </a:prstGeom>
        </p:spPr>
      </p:pic>
    </p:spTree>
    <p:extLst>
      <p:ext uri="{BB962C8B-B14F-4D97-AF65-F5344CB8AC3E}">
        <p14:creationId xmlns:p14="http://schemas.microsoft.com/office/powerpoint/2010/main" val="3247709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Stat_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AA17E719-B2AB-498C-9D4F-F03085765C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xmlns="" id="{6075599A-1AFE-419C-A335-35847458AF29}"/>
              </a:ext>
            </a:extLst>
          </p:cNvPr>
          <p:cNvSpPr/>
          <p:nvPr userDrawn="1"/>
        </p:nvSpPr>
        <p:spPr>
          <a:xfrm>
            <a:off x="0" y="-2"/>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itle 1">
            <a:extLst>
              <a:ext uri="{FF2B5EF4-FFF2-40B4-BE49-F238E27FC236}">
                <a16:creationId xmlns:a16="http://schemas.microsoft.com/office/drawing/2014/main" xmlns="" id="{E06AA1A9-E375-4D00-88A1-4E5D297EAEDF}"/>
              </a:ext>
            </a:extLst>
          </p:cNvPr>
          <p:cNvSpPr>
            <a:spLocks noGrp="1"/>
          </p:cNvSpPr>
          <p:nvPr>
            <p:ph type="title" hasCustomPrompt="1"/>
          </p:nvPr>
        </p:nvSpPr>
        <p:spPr>
          <a:xfrm>
            <a:off x="838200" y="548999"/>
            <a:ext cx="10515600" cy="688422"/>
          </a:xfrm>
          <a:prstGeom prst="rect">
            <a:avLst/>
          </a:prstGeom>
        </p:spPr>
        <p:txBody>
          <a:bodyPr lIns="0" rIns="0" anchor="ctr">
            <a:normAutofit/>
          </a:bodyPr>
          <a:lstStyle>
            <a:lvl1pPr>
              <a:defRPr sz="3600" b="1">
                <a:solidFill>
                  <a:schemeClr val="tx1"/>
                </a:solidFill>
                <a:latin typeface="Source Serif Pro" panose="02040603050405020204" pitchFamily="18" charset="0"/>
              </a:defRPr>
            </a:lvl1pPr>
          </a:lstStyle>
          <a:p>
            <a:r>
              <a:rPr lang="en-US" dirty="0"/>
              <a:t>Section Title</a:t>
            </a:r>
          </a:p>
        </p:txBody>
      </p:sp>
      <p:cxnSp>
        <p:nvCxnSpPr>
          <p:cNvPr id="11" name="Straight Connector 10">
            <a:extLst>
              <a:ext uri="{FF2B5EF4-FFF2-40B4-BE49-F238E27FC236}">
                <a16:creationId xmlns:a16="http://schemas.microsoft.com/office/drawing/2014/main" xmlns="" id="{68AE7463-24F5-436A-8772-782576270D70}"/>
              </a:ext>
            </a:extLst>
          </p:cNvPr>
          <p:cNvCxnSpPr>
            <a:cxnSpLocks/>
          </p:cNvCxnSpPr>
          <p:nvPr userDrawn="1"/>
        </p:nvCxnSpPr>
        <p:spPr>
          <a:xfrm>
            <a:off x="616226" y="365125"/>
            <a:ext cx="0" cy="1056171"/>
          </a:xfrm>
          <a:prstGeom prst="line">
            <a:avLst/>
          </a:prstGeom>
          <a:ln w="50800">
            <a:solidFill>
              <a:srgbClr val="FFDE0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xmlns="" id="{29977642-D97E-48C6-A2AD-82B3F0468396}"/>
              </a:ext>
            </a:extLst>
          </p:cNvPr>
          <p:cNvSpPr>
            <a:spLocks noGrp="1"/>
          </p:cNvSpPr>
          <p:nvPr>
            <p:ph idx="1" hasCustomPrompt="1"/>
          </p:nvPr>
        </p:nvSpPr>
        <p:spPr>
          <a:xfrm>
            <a:off x="838200" y="1823899"/>
            <a:ext cx="2390775" cy="877115"/>
          </a:xfrm>
          <a:prstGeom prst="rect">
            <a:avLst/>
          </a:prstGeom>
        </p:spPr>
        <p:txBody>
          <a:bodyPr lIns="0" rIns="0">
            <a:noAutofit/>
          </a:bodyPr>
          <a:lstStyle>
            <a:lvl1pPr marL="0" indent="0">
              <a:buNone/>
              <a:defRPr sz="8800" b="1">
                <a:solidFill>
                  <a:srgbClr val="007F8A"/>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99%</a:t>
            </a:r>
          </a:p>
        </p:txBody>
      </p:sp>
      <p:sp>
        <p:nvSpPr>
          <p:cNvPr id="18" name="Content Placeholder 2">
            <a:extLst>
              <a:ext uri="{FF2B5EF4-FFF2-40B4-BE49-F238E27FC236}">
                <a16:creationId xmlns:a16="http://schemas.microsoft.com/office/drawing/2014/main" xmlns="" id="{1F9D68F0-EDEC-4ABC-A108-3FA9F6913250}"/>
              </a:ext>
            </a:extLst>
          </p:cNvPr>
          <p:cNvSpPr>
            <a:spLocks noGrp="1"/>
          </p:cNvSpPr>
          <p:nvPr>
            <p:ph idx="10" hasCustomPrompt="1"/>
          </p:nvPr>
        </p:nvSpPr>
        <p:spPr>
          <a:xfrm>
            <a:off x="838200" y="2896949"/>
            <a:ext cx="6392070" cy="1941443"/>
          </a:xfrm>
          <a:prstGeom prst="rect">
            <a:avLst/>
          </a:prstGeom>
        </p:spPr>
        <p:txBody>
          <a:bodyPr lIns="0" rIns="0">
            <a:noAutofit/>
          </a:bodyPr>
          <a:lstStyle>
            <a:lvl1pPr marL="0" indent="0">
              <a:lnSpc>
                <a:spcPct val="150000"/>
              </a:lnSpc>
              <a:buNone/>
              <a:defRPr sz="2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grpSp>
        <p:nvGrpSpPr>
          <p:cNvPr id="14" name="Group 13">
            <a:extLst>
              <a:ext uri="{FF2B5EF4-FFF2-40B4-BE49-F238E27FC236}">
                <a16:creationId xmlns:a16="http://schemas.microsoft.com/office/drawing/2014/main" xmlns="" id="{C1FEAEA8-DB35-48EF-9E44-18B110AEEE62}"/>
              </a:ext>
            </a:extLst>
          </p:cNvPr>
          <p:cNvGrpSpPr/>
          <p:nvPr userDrawn="1"/>
        </p:nvGrpSpPr>
        <p:grpSpPr>
          <a:xfrm rot="17506440" flipH="1">
            <a:off x="8697462" y="-1385197"/>
            <a:ext cx="4820308" cy="5094004"/>
            <a:chOff x="-1350383" y="4442432"/>
            <a:chExt cx="4241257" cy="4482074"/>
          </a:xfrm>
        </p:grpSpPr>
        <p:sp>
          <p:nvSpPr>
            <p:cNvPr id="15" name="Freeform 6">
              <a:extLst>
                <a:ext uri="{FF2B5EF4-FFF2-40B4-BE49-F238E27FC236}">
                  <a16:creationId xmlns:a16="http://schemas.microsoft.com/office/drawing/2014/main" xmlns="" id="{FDFDE588-0035-4F4C-9B2D-45AA94342D29}"/>
                </a:ext>
              </a:extLst>
            </p:cNvPr>
            <p:cNvSpPr>
              <a:spLocks/>
            </p:cNvSpPr>
            <p:nvPr userDrawn="1"/>
          </p:nvSpPr>
          <p:spPr bwMode="auto">
            <a:xfrm rot="13643474" flipH="1">
              <a:off x="-1352249" y="4681382"/>
              <a:ext cx="4244990" cy="4241257"/>
            </a:xfrm>
            <a:custGeom>
              <a:avLst/>
              <a:gdLst>
                <a:gd name="T0" fmla="*/ 924 w 924"/>
                <a:gd name="T1" fmla="*/ 200 h 924"/>
                <a:gd name="T2" fmla="*/ 200 w 924"/>
                <a:gd name="T3" fmla="*/ 200 h 924"/>
                <a:gd name="T4" fmla="*/ 200 w 924"/>
                <a:gd name="T5" fmla="*/ 924 h 924"/>
              </a:gdLst>
              <a:ahLst/>
              <a:cxnLst>
                <a:cxn ang="0">
                  <a:pos x="T0" y="T1"/>
                </a:cxn>
                <a:cxn ang="0">
                  <a:pos x="T2" y="T3"/>
                </a:cxn>
                <a:cxn ang="0">
                  <a:pos x="T4" y="T5"/>
                </a:cxn>
              </a:cxnLst>
              <a:rect l="0" t="0" r="r" b="b"/>
              <a:pathLst>
                <a:path w="924" h="924">
                  <a:moveTo>
                    <a:pt x="924" y="200"/>
                  </a:moveTo>
                  <a:cubicBezTo>
                    <a:pt x="724" y="0"/>
                    <a:pt x="400" y="0"/>
                    <a:pt x="200" y="200"/>
                  </a:cubicBezTo>
                  <a:cubicBezTo>
                    <a:pt x="0" y="400"/>
                    <a:pt x="0" y="724"/>
                    <a:pt x="200" y="924"/>
                  </a:cubicBezTo>
                </a:path>
              </a:pathLst>
            </a:custGeom>
            <a:noFill/>
            <a:ln w="25400" cap="rnd">
              <a:solidFill>
                <a:srgbClr val="007F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p>
          </p:txBody>
        </p:sp>
        <p:sp>
          <p:nvSpPr>
            <p:cNvPr id="17" name="Freeform 7">
              <a:extLst>
                <a:ext uri="{FF2B5EF4-FFF2-40B4-BE49-F238E27FC236}">
                  <a16:creationId xmlns:a16="http://schemas.microsoft.com/office/drawing/2014/main" xmlns="" id="{E50C8541-FAF9-4B7F-B84B-27B0E33D1FD5}"/>
                </a:ext>
              </a:extLst>
            </p:cNvPr>
            <p:cNvSpPr>
              <a:spLocks/>
            </p:cNvSpPr>
            <p:nvPr userDrawn="1"/>
          </p:nvSpPr>
          <p:spPr bwMode="auto">
            <a:xfrm rot="13643474" flipH="1">
              <a:off x="1446527" y="4442432"/>
              <a:ext cx="72804" cy="72804"/>
            </a:xfrm>
            <a:custGeom>
              <a:avLst/>
              <a:gdLst>
                <a:gd name="T0" fmla="*/ 0 w 39"/>
                <a:gd name="T1" fmla="*/ 37 h 39"/>
                <a:gd name="T2" fmla="*/ 39 w 39"/>
                <a:gd name="T3" fmla="*/ 39 h 39"/>
                <a:gd name="T4" fmla="*/ 39 w 39"/>
                <a:gd name="T5" fmla="*/ 0 h 39"/>
              </a:gdLst>
              <a:ahLst/>
              <a:cxnLst>
                <a:cxn ang="0">
                  <a:pos x="T0" y="T1"/>
                </a:cxn>
                <a:cxn ang="0">
                  <a:pos x="T2" y="T3"/>
                </a:cxn>
                <a:cxn ang="0">
                  <a:pos x="T4" y="T5"/>
                </a:cxn>
              </a:cxnLst>
              <a:rect l="0" t="0" r="r" b="b"/>
              <a:pathLst>
                <a:path w="39" h="39">
                  <a:moveTo>
                    <a:pt x="0" y="37"/>
                  </a:moveTo>
                  <a:lnTo>
                    <a:pt x="39" y="39"/>
                  </a:lnTo>
                  <a:lnTo>
                    <a:pt x="39" y="0"/>
                  </a:lnTo>
                </a:path>
              </a:pathLst>
            </a:custGeom>
            <a:noFill/>
            <a:ln w="25400" cap="rnd">
              <a:solidFill>
                <a:srgbClr val="007F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25000" dirty="0"/>
            </a:p>
          </p:txBody>
        </p:sp>
      </p:grpSp>
      <p:pic>
        <p:nvPicPr>
          <p:cNvPr id="3" name="Picture 2" descr="A person standing in front of a mirror posing for the camera&#10;&#10;Description generated with very high confidence">
            <a:extLst>
              <a:ext uri="{FF2B5EF4-FFF2-40B4-BE49-F238E27FC236}">
                <a16:creationId xmlns:a16="http://schemas.microsoft.com/office/drawing/2014/main" xmlns="" id="{D4476F6A-D247-40DA-8881-62BD2706115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8733662" y="-359712"/>
            <a:ext cx="4450652" cy="4450652"/>
          </a:xfrm>
          <a:prstGeom prst="rect">
            <a:avLst/>
          </a:prstGeom>
        </p:spPr>
      </p:pic>
      <p:sp>
        <p:nvSpPr>
          <p:cNvPr id="16" name="Oval 15">
            <a:extLst>
              <a:ext uri="{FF2B5EF4-FFF2-40B4-BE49-F238E27FC236}">
                <a16:creationId xmlns:a16="http://schemas.microsoft.com/office/drawing/2014/main" xmlns="" id="{0230B286-089E-450A-8235-2D5728D2ECF8}"/>
              </a:ext>
            </a:extLst>
          </p:cNvPr>
          <p:cNvSpPr/>
          <p:nvPr userDrawn="1"/>
        </p:nvSpPr>
        <p:spPr>
          <a:xfrm>
            <a:off x="8783918" y="-309456"/>
            <a:ext cx="4350140" cy="4350140"/>
          </a:xfrm>
          <a:prstGeom prst="ellipse">
            <a:avLst/>
          </a:prstGeom>
          <a:noFill/>
          <a:ln w="123825">
            <a:solidFill>
              <a:srgbClr val="FF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close up of a logo&#10;&#10;Description generated with very high confidence">
            <a:extLst>
              <a:ext uri="{FF2B5EF4-FFF2-40B4-BE49-F238E27FC236}">
                <a16:creationId xmlns:a16="http://schemas.microsoft.com/office/drawing/2014/main" xmlns="" id="{1CE57AFB-53B8-41EF-8E5E-C9BEC79BE07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293085" y="6356472"/>
            <a:ext cx="2650650" cy="325820"/>
          </a:xfrm>
          <a:prstGeom prst="rect">
            <a:avLst/>
          </a:prstGeom>
        </p:spPr>
      </p:pic>
    </p:spTree>
    <p:extLst>
      <p:ext uri="{BB962C8B-B14F-4D97-AF65-F5344CB8AC3E}">
        <p14:creationId xmlns:p14="http://schemas.microsoft.com/office/powerpoint/2010/main" val="367022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Stat_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01753C06-DF66-44D2-A86E-08A941EBFF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xmlns="" id="{49DD1491-99BD-45EC-BF63-C1C0972575CC}"/>
              </a:ext>
            </a:extLst>
          </p:cNvPr>
          <p:cNvSpPr/>
          <p:nvPr userDrawn="1"/>
        </p:nvSpPr>
        <p:spPr>
          <a:xfrm>
            <a:off x="0" y="-2"/>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itle 1">
            <a:extLst>
              <a:ext uri="{FF2B5EF4-FFF2-40B4-BE49-F238E27FC236}">
                <a16:creationId xmlns:a16="http://schemas.microsoft.com/office/drawing/2014/main" xmlns="" id="{E06AA1A9-E375-4D00-88A1-4E5D297EAEDF}"/>
              </a:ext>
            </a:extLst>
          </p:cNvPr>
          <p:cNvSpPr>
            <a:spLocks noGrp="1"/>
          </p:cNvSpPr>
          <p:nvPr>
            <p:ph type="title" hasCustomPrompt="1"/>
          </p:nvPr>
        </p:nvSpPr>
        <p:spPr>
          <a:xfrm>
            <a:off x="838200" y="548999"/>
            <a:ext cx="10515600" cy="688422"/>
          </a:xfrm>
          <a:prstGeom prst="rect">
            <a:avLst/>
          </a:prstGeom>
        </p:spPr>
        <p:txBody>
          <a:bodyPr lIns="0" rIns="0" anchor="ctr">
            <a:normAutofit/>
          </a:bodyPr>
          <a:lstStyle>
            <a:lvl1pPr>
              <a:defRPr sz="3600" b="1">
                <a:solidFill>
                  <a:schemeClr val="tx1"/>
                </a:solidFill>
                <a:latin typeface="Source Serif Pro" panose="02040603050405020204" pitchFamily="18" charset="0"/>
              </a:defRPr>
            </a:lvl1pPr>
          </a:lstStyle>
          <a:p>
            <a:r>
              <a:rPr lang="en-US" dirty="0"/>
              <a:t>Section Title</a:t>
            </a:r>
          </a:p>
        </p:txBody>
      </p:sp>
      <p:cxnSp>
        <p:nvCxnSpPr>
          <p:cNvPr id="11" name="Straight Connector 10">
            <a:extLst>
              <a:ext uri="{FF2B5EF4-FFF2-40B4-BE49-F238E27FC236}">
                <a16:creationId xmlns:a16="http://schemas.microsoft.com/office/drawing/2014/main" xmlns="" id="{68AE7463-24F5-436A-8772-782576270D70}"/>
              </a:ext>
            </a:extLst>
          </p:cNvPr>
          <p:cNvCxnSpPr>
            <a:cxnSpLocks/>
          </p:cNvCxnSpPr>
          <p:nvPr userDrawn="1"/>
        </p:nvCxnSpPr>
        <p:spPr>
          <a:xfrm>
            <a:off x="616226" y="365125"/>
            <a:ext cx="0" cy="1056171"/>
          </a:xfrm>
          <a:prstGeom prst="line">
            <a:avLst/>
          </a:prstGeom>
          <a:ln w="50800">
            <a:solidFill>
              <a:srgbClr val="FFDE00"/>
            </a:solidFill>
          </a:ln>
        </p:spPr>
        <p:style>
          <a:lnRef idx="1">
            <a:schemeClr val="accent1"/>
          </a:lnRef>
          <a:fillRef idx="0">
            <a:schemeClr val="accent1"/>
          </a:fillRef>
          <a:effectRef idx="0">
            <a:schemeClr val="accent1"/>
          </a:effectRef>
          <a:fontRef idx="minor">
            <a:schemeClr val="tx1"/>
          </a:fontRef>
        </p:style>
      </p:cxnSp>
      <p:sp>
        <p:nvSpPr>
          <p:cNvPr id="13" name="Freeform 5">
            <a:extLst>
              <a:ext uri="{FF2B5EF4-FFF2-40B4-BE49-F238E27FC236}">
                <a16:creationId xmlns:a16="http://schemas.microsoft.com/office/drawing/2014/main" xmlns="" id="{4C9070F3-35CE-4235-B40B-B96DD7712856}"/>
              </a:ext>
            </a:extLst>
          </p:cNvPr>
          <p:cNvSpPr>
            <a:spLocks/>
          </p:cNvSpPr>
          <p:nvPr userDrawn="1"/>
        </p:nvSpPr>
        <p:spPr bwMode="auto">
          <a:xfrm rot="7956526">
            <a:off x="-1697550" y="5714948"/>
            <a:ext cx="3014991" cy="3016350"/>
          </a:xfrm>
          <a:custGeom>
            <a:avLst/>
            <a:gdLst>
              <a:gd name="T0" fmla="*/ 742 w 902"/>
              <a:gd name="T1" fmla="*/ 743 h 903"/>
              <a:gd name="T2" fmla="*/ 742 w 902"/>
              <a:gd name="T3" fmla="*/ 161 h 903"/>
              <a:gd name="T4" fmla="*/ 160 w 902"/>
              <a:gd name="T5" fmla="*/ 161 h 903"/>
              <a:gd name="T6" fmla="*/ 160 w 902"/>
              <a:gd name="T7" fmla="*/ 743 h 903"/>
              <a:gd name="T8" fmla="*/ 742 w 902"/>
              <a:gd name="T9" fmla="*/ 743 h 903"/>
            </a:gdLst>
            <a:ahLst/>
            <a:cxnLst>
              <a:cxn ang="0">
                <a:pos x="T0" y="T1"/>
              </a:cxn>
              <a:cxn ang="0">
                <a:pos x="T2" y="T3"/>
              </a:cxn>
              <a:cxn ang="0">
                <a:pos x="T4" y="T5"/>
              </a:cxn>
              <a:cxn ang="0">
                <a:pos x="T6" y="T7"/>
              </a:cxn>
              <a:cxn ang="0">
                <a:pos x="T8" y="T9"/>
              </a:cxn>
            </a:cxnLst>
            <a:rect l="0" t="0" r="r" b="b"/>
            <a:pathLst>
              <a:path w="902" h="903">
                <a:moveTo>
                  <a:pt x="742" y="743"/>
                </a:moveTo>
                <a:cubicBezTo>
                  <a:pt x="902" y="582"/>
                  <a:pt x="902" y="322"/>
                  <a:pt x="742" y="161"/>
                </a:cubicBezTo>
                <a:cubicBezTo>
                  <a:pt x="581" y="0"/>
                  <a:pt x="321" y="0"/>
                  <a:pt x="160" y="161"/>
                </a:cubicBezTo>
                <a:cubicBezTo>
                  <a:pt x="0" y="322"/>
                  <a:pt x="0" y="582"/>
                  <a:pt x="160" y="743"/>
                </a:cubicBezTo>
                <a:cubicBezTo>
                  <a:pt x="321" y="903"/>
                  <a:pt x="581" y="903"/>
                  <a:pt x="742" y="743"/>
                </a:cubicBezTo>
                <a:close/>
              </a:path>
            </a:pathLst>
          </a:custGeom>
          <a:noFill/>
          <a:ln w="101600" cap="flat">
            <a:solidFill>
              <a:srgbClr val="007F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9" name="Group 18">
            <a:extLst>
              <a:ext uri="{FF2B5EF4-FFF2-40B4-BE49-F238E27FC236}">
                <a16:creationId xmlns:a16="http://schemas.microsoft.com/office/drawing/2014/main" xmlns="" id="{47130078-C031-4093-A832-1EB4E6D28215}"/>
              </a:ext>
            </a:extLst>
          </p:cNvPr>
          <p:cNvGrpSpPr/>
          <p:nvPr userDrawn="1"/>
        </p:nvGrpSpPr>
        <p:grpSpPr>
          <a:xfrm rot="858926">
            <a:off x="-124011" y="5408917"/>
            <a:ext cx="4129042" cy="4363487"/>
            <a:chOff x="-1350383" y="4442432"/>
            <a:chExt cx="4241257" cy="4482074"/>
          </a:xfrm>
        </p:grpSpPr>
        <p:sp>
          <p:nvSpPr>
            <p:cNvPr id="20" name="Freeform 6">
              <a:extLst>
                <a:ext uri="{FF2B5EF4-FFF2-40B4-BE49-F238E27FC236}">
                  <a16:creationId xmlns:a16="http://schemas.microsoft.com/office/drawing/2014/main" xmlns="" id="{9BB503D7-629A-4459-9E59-6F858F064F8C}"/>
                </a:ext>
              </a:extLst>
            </p:cNvPr>
            <p:cNvSpPr>
              <a:spLocks/>
            </p:cNvSpPr>
            <p:nvPr userDrawn="1"/>
          </p:nvSpPr>
          <p:spPr bwMode="auto">
            <a:xfrm rot="13643474" flipH="1">
              <a:off x="-1352249" y="4681382"/>
              <a:ext cx="4244990" cy="4241257"/>
            </a:xfrm>
            <a:custGeom>
              <a:avLst/>
              <a:gdLst>
                <a:gd name="T0" fmla="*/ 924 w 924"/>
                <a:gd name="T1" fmla="*/ 200 h 924"/>
                <a:gd name="T2" fmla="*/ 200 w 924"/>
                <a:gd name="T3" fmla="*/ 200 h 924"/>
                <a:gd name="T4" fmla="*/ 200 w 924"/>
                <a:gd name="T5" fmla="*/ 924 h 924"/>
              </a:gdLst>
              <a:ahLst/>
              <a:cxnLst>
                <a:cxn ang="0">
                  <a:pos x="T0" y="T1"/>
                </a:cxn>
                <a:cxn ang="0">
                  <a:pos x="T2" y="T3"/>
                </a:cxn>
                <a:cxn ang="0">
                  <a:pos x="T4" y="T5"/>
                </a:cxn>
              </a:cxnLst>
              <a:rect l="0" t="0" r="r" b="b"/>
              <a:pathLst>
                <a:path w="924" h="924">
                  <a:moveTo>
                    <a:pt x="924" y="200"/>
                  </a:moveTo>
                  <a:cubicBezTo>
                    <a:pt x="724" y="0"/>
                    <a:pt x="400" y="0"/>
                    <a:pt x="200" y="200"/>
                  </a:cubicBezTo>
                  <a:cubicBezTo>
                    <a:pt x="0" y="400"/>
                    <a:pt x="0" y="724"/>
                    <a:pt x="200" y="924"/>
                  </a:cubicBezTo>
                </a:path>
              </a:pathLst>
            </a:custGeom>
            <a:noFill/>
            <a:ln w="15875" cap="rnd">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7">
              <a:extLst>
                <a:ext uri="{FF2B5EF4-FFF2-40B4-BE49-F238E27FC236}">
                  <a16:creationId xmlns:a16="http://schemas.microsoft.com/office/drawing/2014/main" xmlns="" id="{54939150-36A1-4496-8484-5371EABF1228}"/>
                </a:ext>
              </a:extLst>
            </p:cNvPr>
            <p:cNvSpPr>
              <a:spLocks/>
            </p:cNvSpPr>
            <p:nvPr userDrawn="1"/>
          </p:nvSpPr>
          <p:spPr bwMode="auto">
            <a:xfrm rot="13643474" flipH="1">
              <a:off x="1446527" y="4442432"/>
              <a:ext cx="72804" cy="72804"/>
            </a:xfrm>
            <a:custGeom>
              <a:avLst/>
              <a:gdLst>
                <a:gd name="T0" fmla="*/ 0 w 39"/>
                <a:gd name="T1" fmla="*/ 37 h 39"/>
                <a:gd name="T2" fmla="*/ 39 w 39"/>
                <a:gd name="T3" fmla="*/ 39 h 39"/>
                <a:gd name="T4" fmla="*/ 39 w 39"/>
                <a:gd name="T5" fmla="*/ 0 h 39"/>
              </a:gdLst>
              <a:ahLst/>
              <a:cxnLst>
                <a:cxn ang="0">
                  <a:pos x="T0" y="T1"/>
                </a:cxn>
                <a:cxn ang="0">
                  <a:pos x="T2" y="T3"/>
                </a:cxn>
                <a:cxn ang="0">
                  <a:pos x="T4" y="T5"/>
                </a:cxn>
              </a:cxnLst>
              <a:rect l="0" t="0" r="r" b="b"/>
              <a:pathLst>
                <a:path w="39" h="39">
                  <a:moveTo>
                    <a:pt x="0" y="37"/>
                  </a:moveTo>
                  <a:lnTo>
                    <a:pt x="39" y="39"/>
                  </a:lnTo>
                  <a:lnTo>
                    <a:pt x="39" y="0"/>
                  </a:lnTo>
                </a:path>
              </a:pathLst>
            </a:custGeom>
            <a:noFill/>
            <a:ln w="15875" cap="rnd">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22" name="Graphic 21">
            <a:extLst>
              <a:ext uri="{FF2B5EF4-FFF2-40B4-BE49-F238E27FC236}">
                <a16:creationId xmlns:a16="http://schemas.microsoft.com/office/drawing/2014/main" xmlns="" id="{55EF2E8A-9B02-45D8-95CD-F347D96D8B78}"/>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l="17547" t="38438" r="17545" b="43594"/>
          <a:stretch/>
        </p:blipFill>
        <p:spPr>
          <a:xfrm>
            <a:off x="0" y="1992040"/>
            <a:ext cx="10096496" cy="2379935"/>
          </a:xfrm>
          <a:prstGeom prst="rect">
            <a:avLst/>
          </a:prstGeom>
        </p:spPr>
      </p:pic>
      <p:sp>
        <p:nvSpPr>
          <p:cNvPr id="12" name="Content Placeholder 2">
            <a:extLst>
              <a:ext uri="{FF2B5EF4-FFF2-40B4-BE49-F238E27FC236}">
                <a16:creationId xmlns:a16="http://schemas.microsoft.com/office/drawing/2014/main" xmlns="" id="{29977642-D97E-48C6-A2AD-82B3F0468396}"/>
              </a:ext>
            </a:extLst>
          </p:cNvPr>
          <p:cNvSpPr>
            <a:spLocks noGrp="1"/>
          </p:cNvSpPr>
          <p:nvPr>
            <p:ph idx="1" hasCustomPrompt="1"/>
          </p:nvPr>
        </p:nvSpPr>
        <p:spPr>
          <a:xfrm>
            <a:off x="616226" y="2335694"/>
            <a:ext cx="2479260" cy="1169506"/>
          </a:xfrm>
          <a:prstGeom prst="rect">
            <a:avLst/>
          </a:prstGeom>
        </p:spPr>
        <p:txBody>
          <a:bodyPr lIns="0" rIns="0">
            <a:noAutofit/>
          </a:bodyPr>
          <a:lstStyle>
            <a:lvl1pPr marL="0" indent="0">
              <a:buNone/>
              <a:defRPr sz="9600" b="1">
                <a:solidFill>
                  <a:schemeClr val="bg1"/>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99%</a:t>
            </a:r>
          </a:p>
        </p:txBody>
      </p:sp>
      <p:sp>
        <p:nvSpPr>
          <p:cNvPr id="18" name="Content Placeholder 2">
            <a:extLst>
              <a:ext uri="{FF2B5EF4-FFF2-40B4-BE49-F238E27FC236}">
                <a16:creationId xmlns:a16="http://schemas.microsoft.com/office/drawing/2014/main" xmlns="" id="{1F9D68F0-EDEC-4ABC-A108-3FA9F6913250}"/>
              </a:ext>
            </a:extLst>
          </p:cNvPr>
          <p:cNvSpPr>
            <a:spLocks noGrp="1"/>
          </p:cNvSpPr>
          <p:nvPr>
            <p:ph idx="10" hasCustomPrompt="1"/>
          </p:nvPr>
        </p:nvSpPr>
        <p:spPr>
          <a:xfrm>
            <a:off x="3276202" y="2332883"/>
            <a:ext cx="6392070" cy="1648568"/>
          </a:xfrm>
          <a:prstGeom prst="rect">
            <a:avLst/>
          </a:prstGeom>
        </p:spPr>
        <p:txBody>
          <a:bodyPr lIns="0" rIns="0">
            <a:noAutofit/>
          </a:bodyPr>
          <a:lstStyle>
            <a:lvl1pPr marL="0" indent="0">
              <a:lnSpc>
                <a:spcPct val="150000"/>
              </a:lnSpc>
              <a:buNone/>
              <a:defRPr sz="2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pic>
        <p:nvPicPr>
          <p:cNvPr id="16" name="Picture 15" descr="A close up of a logo&#10;&#10;Description generated with very high confidence">
            <a:extLst>
              <a:ext uri="{FF2B5EF4-FFF2-40B4-BE49-F238E27FC236}">
                <a16:creationId xmlns:a16="http://schemas.microsoft.com/office/drawing/2014/main" xmlns="" id="{BC5E74D8-5A0B-4F22-80F3-32BB5FBD5587}"/>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293085" y="6356472"/>
            <a:ext cx="2650650" cy="325820"/>
          </a:xfrm>
          <a:prstGeom prst="rect">
            <a:avLst/>
          </a:prstGeom>
        </p:spPr>
      </p:pic>
    </p:spTree>
    <p:extLst>
      <p:ext uri="{BB962C8B-B14F-4D97-AF65-F5344CB8AC3E}">
        <p14:creationId xmlns:p14="http://schemas.microsoft.com/office/powerpoint/2010/main" val="125260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Stat_3">
    <p:spTree>
      <p:nvGrpSpPr>
        <p:cNvPr id="1" name=""/>
        <p:cNvGrpSpPr/>
        <p:nvPr/>
      </p:nvGrpSpPr>
      <p:grpSpPr>
        <a:xfrm>
          <a:off x="0" y="0"/>
          <a:ext cx="0" cy="0"/>
          <a:chOff x="0" y="0"/>
          <a:chExt cx="0" cy="0"/>
        </a:xfrm>
      </p:grpSpPr>
      <p:pic>
        <p:nvPicPr>
          <p:cNvPr id="7" name="Picture 6" descr="A person standing in a kitchen&#10;&#10;Description generated with high confidence">
            <a:extLst>
              <a:ext uri="{FF2B5EF4-FFF2-40B4-BE49-F238E27FC236}">
                <a16:creationId xmlns:a16="http://schemas.microsoft.com/office/drawing/2014/main" xmlns="" id="{9BCE0F81-2CBF-4897-9E33-9BA964A464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0"/>
            <a:ext cx="12192000" cy="6858000"/>
          </a:xfrm>
          <a:prstGeom prst="rect">
            <a:avLst/>
          </a:prstGeom>
        </p:spPr>
      </p:pic>
      <p:sp>
        <p:nvSpPr>
          <p:cNvPr id="21" name="Rectangle 20">
            <a:extLst>
              <a:ext uri="{FF2B5EF4-FFF2-40B4-BE49-F238E27FC236}">
                <a16:creationId xmlns:a16="http://schemas.microsoft.com/office/drawing/2014/main" xmlns="" id="{BD305734-F47E-4422-B78C-0E2B5652C914}"/>
              </a:ext>
            </a:extLst>
          </p:cNvPr>
          <p:cNvSpPr/>
          <p:nvPr userDrawn="1"/>
        </p:nvSpPr>
        <p:spPr>
          <a:xfrm>
            <a:off x="0" y="-1"/>
            <a:ext cx="12191994" cy="6857999"/>
          </a:xfrm>
          <a:prstGeom prst="rect">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Oval 3">
            <a:extLst>
              <a:ext uri="{FF2B5EF4-FFF2-40B4-BE49-F238E27FC236}">
                <a16:creationId xmlns:a16="http://schemas.microsoft.com/office/drawing/2014/main" xmlns="" id="{02DD4063-82B7-4E2C-9BC9-42FCF4A6646D}"/>
              </a:ext>
            </a:extLst>
          </p:cNvPr>
          <p:cNvSpPr/>
          <p:nvPr userDrawn="1"/>
        </p:nvSpPr>
        <p:spPr>
          <a:xfrm>
            <a:off x="-1520107" y="-1456255"/>
            <a:ext cx="9770509" cy="9770509"/>
          </a:xfrm>
          <a:prstGeom prst="ellipse">
            <a:avLst/>
          </a:prstGeom>
          <a:solidFill>
            <a:srgbClr val="007F8A">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itle 1">
            <a:extLst>
              <a:ext uri="{FF2B5EF4-FFF2-40B4-BE49-F238E27FC236}">
                <a16:creationId xmlns:a16="http://schemas.microsoft.com/office/drawing/2014/main" xmlns="" id="{E06AA1A9-E375-4D00-88A1-4E5D297EAEDF}"/>
              </a:ext>
            </a:extLst>
          </p:cNvPr>
          <p:cNvSpPr>
            <a:spLocks noGrp="1"/>
          </p:cNvSpPr>
          <p:nvPr>
            <p:ph type="title" hasCustomPrompt="1"/>
          </p:nvPr>
        </p:nvSpPr>
        <p:spPr>
          <a:xfrm>
            <a:off x="838200" y="548999"/>
            <a:ext cx="10515600" cy="688422"/>
          </a:xfrm>
          <a:prstGeom prst="rect">
            <a:avLst/>
          </a:prstGeom>
        </p:spPr>
        <p:txBody>
          <a:bodyPr lIns="0" rIns="0" anchor="ctr">
            <a:normAutofit/>
          </a:bodyPr>
          <a:lstStyle>
            <a:lvl1pPr>
              <a:defRPr sz="3600" b="1">
                <a:solidFill>
                  <a:schemeClr val="bg1"/>
                </a:solidFill>
                <a:latin typeface="Source Serif Pro" panose="02040603050405020204" pitchFamily="18" charset="0"/>
              </a:defRPr>
            </a:lvl1pPr>
          </a:lstStyle>
          <a:p>
            <a:r>
              <a:rPr lang="en-US" dirty="0"/>
              <a:t>Section Title</a:t>
            </a:r>
          </a:p>
        </p:txBody>
      </p:sp>
      <p:cxnSp>
        <p:nvCxnSpPr>
          <p:cNvPr id="11" name="Straight Connector 10">
            <a:extLst>
              <a:ext uri="{FF2B5EF4-FFF2-40B4-BE49-F238E27FC236}">
                <a16:creationId xmlns:a16="http://schemas.microsoft.com/office/drawing/2014/main" xmlns="" id="{68AE7463-24F5-436A-8772-782576270D70}"/>
              </a:ext>
            </a:extLst>
          </p:cNvPr>
          <p:cNvCxnSpPr>
            <a:cxnSpLocks/>
          </p:cNvCxnSpPr>
          <p:nvPr userDrawn="1"/>
        </p:nvCxnSpPr>
        <p:spPr>
          <a:xfrm>
            <a:off x="616226" y="365125"/>
            <a:ext cx="0" cy="1056171"/>
          </a:xfrm>
          <a:prstGeom prst="line">
            <a:avLst/>
          </a:prstGeom>
          <a:ln w="50800">
            <a:solidFill>
              <a:srgbClr val="FFDE0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xmlns="" id="{29977642-D97E-48C6-A2AD-82B3F0468396}"/>
              </a:ext>
            </a:extLst>
          </p:cNvPr>
          <p:cNvSpPr>
            <a:spLocks noGrp="1"/>
          </p:cNvSpPr>
          <p:nvPr>
            <p:ph idx="1" hasCustomPrompt="1"/>
          </p:nvPr>
        </p:nvSpPr>
        <p:spPr>
          <a:xfrm>
            <a:off x="838200" y="1823899"/>
            <a:ext cx="2390775" cy="877115"/>
          </a:xfrm>
          <a:prstGeom prst="rect">
            <a:avLst/>
          </a:prstGeom>
        </p:spPr>
        <p:txBody>
          <a:bodyPr lIns="0" rIns="0">
            <a:noAutofit/>
          </a:bodyPr>
          <a:lstStyle>
            <a:lvl1pPr marL="0" indent="0">
              <a:buNone/>
              <a:defRPr sz="8800" b="1">
                <a:solidFill>
                  <a:schemeClr val="bg1"/>
                </a:solidFill>
                <a:latin typeface="Source Serif Pro" panose="02040603050405020204" pitchFamily="18"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99%</a:t>
            </a:r>
          </a:p>
        </p:txBody>
      </p:sp>
      <p:sp>
        <p:nvSpPr>
          <p:cNvPr id="18" name="Content Placeholder 2">
            <a:extLst>
              <a:ext uri="{FF2B5EF4-FFF2-40B4-BE49-F238E27FC236}">
                <a16:creationId xmlns:a16="http://schemas.microsoft.com/office/drawing/2014/main" xmlns="" id="{1F9D68F0-EDEC-4ABC-A108-3FA9F6913250}"/>
              </a:ext>
            </a:extLst>
          </p:cNvPr>
          <p:cNvSpPr>
            <a:spLocks noGrp="1"/>
          </p:cNvSpPr>
          <p:nvPr>
            <p:ph idx="10" hasCustomPrompt="1"/>
          </p:nvPr>
        </p:nvSpPr>
        <p:spPr>
          <a:xfrm>
            <a:off x="838200" y="2905041"/>
            <a:ext cx="6392070" cy="1941443"/>
          </a:xfrm>
          <a:prstGeom prst="rect">
            <a:avLst/>
          </a:prstGeom>
        </p:spPr>
        <p:txBody>
          <a:bodyPr lIns="0" rIns="0">
            <a:noAutofit/>
          </a:bodyPr>
          <a:lstStyle>
            <a:lvl1pPr marL="0" indent="0">
              <a:lnSpc>
                <a:spcPct val="150000"/>
              </a:lnSpc>
              <a:buNone/>
              <a:defRPr sz="2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pic>
        <p:nvPicPr>
          <p:cNvPr id="20" name="Picture 19" descr="A close up of a logo&#10;&#10;Description generated with very high confidence">
            <a:extLst>
              <a:ext uri="{FF2B5EF4-FFF2-40B4-BE49-F238E27FC236}">
                <a16:creationId xmlns:a16="http://schemas.microsoft.com/office/drawing/2014/main" xmlns="" id="{C7B41BD0-C593-4EEC-92DB-81E179DC236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293086" y="6357349"/>
            <a:ext cx="2650649" cy="343069"/>
          </a:xfrm>
          <a:prstGeom prst="rect">
            <a:avLst/>
          </a:prstGeom>
        </p:spPr>
      </p:pic>
    </p:spTree>
    <p:extLst>
      <p:ext uri="{BB962C8B-B14F-4D97-AF65-F5344CB8AC3E}">
        <p14:creationId xmlns:p14="http://schemas.microsoft.com/office/powerpoint/2010/main" val="313938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xmlns="" id="{5A2317EB-7AD1-4C6E-9641-92792BAA64AC}"/>
              </a:ext>
            </a:extLst>
          </p:cNvPr>
          <p:cNvSpPr>
            <a:spLocks noGrp="1"/>
          </p:cNvSpPr>
          <p:nvPr>
            <p:ph type="sldNum" sz="quarter" idx="4"/>
          </p:nvPr>
        </p:nvSpPr>
        <p:spPr>
          <a:xfrm>
            <a:off x="5573027" y="6400800"/>
            <a:ext cx="1045946"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dirty="0"/>
          </a:p>
        </p:txBody>
      </p:sp>
      <p:pic>
        <p:nvPicPr>
          <p:cNvPr id="5" name="Picture 4" descr="A close up of a logo&#10;&#10;Description generated with very high confidence">
            <a:extLst>
              <a:ext uri="{FF2B5EF4-FFF2-40B4-BE49-F238E27FC236}">
                <a16:creationId xmlns:a16="http://schemas.microsoft.com/office/drawing/2014/main" xmlns="" id="{BE7183DC-34A7-4AB9-B045-8D18693A843F}"/>
              </a:ext>
            </a:extLst>
          </p:cNvPr>
          <p:cNvPicPr>
            <a:picLocks noChangeAspect="1"/>
          </p:cNvPicPr>
          <p:nvPr userDrawn="1"/>
        </p:nvPicPr>
        <p:blipFill rotWithShape="1">
          <a:blip r:embed="rId22" cstate="email">
            <a:extLst>
              <a:ext uri="{28A0092B-C50C-407E-A947-70E740481C1C}">
                <a14:useLocalDpi xmlns:a14="http://schemas.microsoft.com/office/drawing/2010/main"/>
              </a:ext>
            </a:extLst>
          </a:blip>
          <a:srcRect/>
          <a:stretch/>
        </p:blipFill>
        <p:spPr>
          <a:xfrm>
            <a:off x="9293085" y="6356472"/>
            <a:ext cx="2650650" cy="325820"/>
          </a:xfrm>
          <a:prstGeom prst="rect">
            <a:avLst/>
          </a:prstGeom>
        </p:spPr>
      </p:pic>
    </p:spTree>
    <p:extLst>
      <p:ext uri="{BB962C8B-B14F-4D97-AF65-F5344CB8AC3E}">
        <p14:creationId xmlns:p14="http://schemas.microsoft.com/office/powerpoint/2010/main" val="2915909910"/>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50" r:id="rId4"/>
    <p:sldLayoutId id="2147483651" r:id="rId5"/>
    <p:sldLayoutId id="2147483675" r:id="rId6"/>
    <p:sldLayoutId id="2147483668" r:id="rId7"/>
    <p:sldLayoutId id="2147483669" r:id="rId8"/>
    <p:sldLayoutId id="2147483674" r:id="rId9"/>
    <p:sldLayoutId id="2147483667" r:id="rId10"/>
    <p:sldLayoutId id="2147483676" r:id="rId11"/>
    <p:sldLayoutId id="2147483678" r:id="rId12"/>
    <p:sldLayoutId id="2147483662" r:id="rId13"/>
    <p:sldLayoutId id="2147483663" r:id="rId14"/>
    <p:sldLayoutId id="2147483664" r:id="rId15"/>
    <p:sldLayoutId id="2147483665" r:id="rId16"/>
    <p:sldLayoutId id="2147483677" r:id="rId17"/>
    <p:sldLayoutId id="2147483660" r:id="rId18"/>
    <p:sldLayoutId id="2147483666"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dago.com/s/36bfdcaa.%20Accessed%2023%20Jan.%202019"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en.wikipedia.org/wiki/International_Council_for_Science" TargetMode="Externa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app.wileydigitalarchives.com/"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www.wileydigitalarchives.com/"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4.png"/><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8.svg"/><Relationship Id="rId4" Type="http://schemas.openxmlformats.org/officeDocument/2006/relationships/image" Target="../media/image15.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18.png"/><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26.svg"/><Relationship Id="rId4" Type="http://schemas.openxmlformats.org/officeDocument/2006/relationships/image" Target="../media/image19.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xml"/><Relationship Id="rId5" Type="http://schemas.openxmlformats.org/officeDocument/2006/relationships/image" Target="../media/image32.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C3E9F0-2D85-424B-BFF9-1DE586A17173}"/>
              </a:ext>
            </a:extLst>
          </p:cNvPr>
          <p:cNvSpPr>
            <a:spLocks noGrp="1"/>
          </p:cNvSpPr>
          <p:nvPr>
            <p:ph type="ctrTitle"/>
          </p:nvPr>
        </p:nvSpPr>
        <p:spPr>
          <a:xfrm>
            <a:off x="1440593" y="1395547"/>
            <a:ext cx="10184844" cy="2092643"/>
          </a:xfrm>
        </p:spPr>
        <p:txBody>
          <a:bodyPr/>
          <a:lstStyle/>
          <a:p>
            <a:r>
              <a:rPr lang="en-US" sz="6500" spc="-300" dirty="0">
                <a:solidFill>
                  <a:srgbClr val="FFDF00"/>
                </a:solidFill>
                <a:latin typeface="Source Serif Pro" charset="0"/>
                <a:ea typeface="Source Serif Pro" charset="0"/>
                <a:cs typeface="Source Serif Pro" charset="0"/>
              </a:rPr>
              <a:t>Wiley Digital Archives: </a:t>
            </a:r>
            <a:br>
              <a:rPr lang="en-US" sz="6500" spc="-300" dirty="0">
                <a:solidFill>
                  <a:srgbClr val="FFDF00"/>
                </a:solidFill>
                <a:latin typeface="Source Serif Pro" charset="0"/>
                <a:ea typeface="Source Serif Pro" charset="0"/>
                <a:cs typeface="Source Serif Pro" charset="0"/>
              </a:rPr>
            </a:br>
            <a:r>
              <a:rPr lang="en-US" sz="6500" spc="-300" dirty="0">
                <a:solidFill>
                  <a:srgbClr val="FFDF00"/>
                </a:solidFill>
                <a:latin typeface="Source Serif Pro" charset="0"/>
                <a:ea typeface="Source Serif Pro" charset="0"/>
                <a:cs typeface="Source Serif Pro" charset="0"/>
              </a:rPr>
              <a:t> Latvia</a:t>
            </a:r>
            <a:endParaRPr lang="en-US" sz="6500" spc="-300" dirty="0">
              <a:solidFill>
                <a:srgbClr val="FFFF00"/>
              </a:solidFill>
              <a:latin typeface="Source Serif Pro" charset="0"/>
              <a:ea typeface="Source Serif Pro" charset="0"/>
              <a:cs typeface="Source Serif Pro" charset="0"/>
            </a:endParaRPr>
          </a:p>
        </p:txBody>
      </p:sp>
      <p:sp>
        <p:nvSpPr>
          <p:cNvPr id="3" name="Subtitle 2">
            <a:extLst>
              <a:ext uri="{FF2B5EF4-FFF2-40B4-BE49-F238E27FC236}">
                <a16:creationId xmlns:a16="http://schemas.microsoft.com/office/drawing/2014/main" xmlns="" id="{9E272DE1-DDE5-49AE-86CD-756E001CD665}"/>
              </a:ext>
            </a:extLst>
          </p:cNvPr>
          <p:cNvSpPr>
            <a:spLocks noGrp="1"/>
          </p:cNvSpPr>
          <p:nvPr>
            <p:ph type="subTitle" idx="1"/>
          </p:nvPr>
        </p:nvSpPr>
        <p:spPr/>
        <p:txBody>
          <a:bodyPr/>
          <a:lstStyle/>
          <a:p>
            <a:r>
              <a:rPr lang="en-US" dirty="0"/>
              <a:t>Program overview: 2019</a:t>
            </a:r>
          </a:p>
        </p:txBody>
      </p:sp>
      <p:sp>
        <p:nvSpPr>
          <p:cNvPr id="5" name="TextBox 4">
            <a:extLst>
              <a:ext uri="{FF2B5EF4-FFF2-40B4-BE49-F238E27FC236}">
                <a16:creationId xmlns:a16="http://schemas.microsoft.com/office/drawing/2014/main" xmlns="" id="{09F4064D-8F3B-F34E-9DD0-72853F51EEA5}"/>
              </a:ext>
            </a:extLst>
          </p:cNvPr>
          <p:cNvSpPr txBox="1"/>
          <p:nvPr/>
        </p:nvSpPr>
        <p:spPr>
          <a:xfrm flipV="1">
            <a:off x="10485120" y="401321"/>
            <a:ext cx="223520" cy="45719"/>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xmlns="" id="{A7279482-C6CC-B540-B9A7-E819903D3C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66400" y="-11147"/>
            <a:ext cx="1625600" cy="812800"/>
          </a:xfrm>
          <a:prstGeom prst="rect">
            <a:avLst/>
          </a:prstGeom>
        </p:spPr>
      </p:pic>
    </p:spTree>
    <p:extLst>
      <p:ext uri="{BB962C8B-B14F-4D97-AF65-F5344CB8AC3E}">
        <p14:creationId xmlns:p14="http://schemas.microsoft.com/office/powerpoint/2010/main" val="184002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D75D93-0868-4334-974C-D78F4B5FBEB5}"/>
              </a:ext>
            </a:extLst>
          </p:cNvPr>
          <p:cNvSpPr>
            <a:spLocks noGrp="1"/>
          </p:cNvSpPr>
          <p:nvPr>
            <p:ph type="title"/>
          </p:nvPr>
        </p:nvSpPr>
        <p:spPr>
          <a:xfrm>
            <a:off x="774405" y="840547"/>
            <a:ext cx="10515600" cy="688422"/>
          </a:xfrm>
        </p:spPr>
        <p:txBody>
          <a:bodyPr>
            <a:normAutofit fontScale="90000"/>
          </a:bodyPr>
          <a:lstStyle/>
          <a:p>
            <a:pPr algn="ctr"/>
            <a:r>
              <a:rPr lang="en-US" dirty="0"/>
              <a:t>The Royal Anthropological Institute </a:t>
            </a:r>
            <a:br>
              <a:rPr lang="en-US" dirty="0"/>
            </a:br>
            <a:r>
              <a:rPr lang="en-US" dirty="0"/>
              <a:t>of Great Britain and Ireland</a:t>
            </a:r>
            <a:br>
              <a:rPr lang="en-US" dirty="0"/>
            </a:br>
            <a:endParaRPr lang="en-US" dirty="0"/>
          </a:p>
        </p:txBody>
      </p:sp>
      <p:sp>
        <p:nvSpPr>
          <p:cNvPr id="3" name="Content Placeholder 2">
            <a:extLst>
              <a:ext uri="{FF2B5EF4-FFF2-40B4-BE49-F238E27FC236}">
                <a16:creationId xmlns:a16="http://schemas.microsoft.com/office/drawing/2014/main" xmlns="" id="{1B3D1DF4-A2B8-4EE4-AE98-B2506BD8D68F}"/>
              </a:ext>
            </a:extLst>
          </p:cNvPr>
          <p:cNvSpPr>
            <a:spLocks noGrp="1"/>
          </p:cNvSpPr>
          <p:nvPr>
            <p:ph idx="1"/>
          </p:nvPr>
        </p:nvSpPr>
        <p:spPr>
          <a:xfrm>
            <a:off x="838200" y="1825625"/>
            <a:ext cx="10515600" cy="4649820"/>
          </a:xfrm>
          <a:noFill/>
        </p:spPr>
        <p:txBody>
          <a:bodyPr>
            <a:normAutofit fontScale="92500"/>
          </a:bodyPr>
          <a:lstStyle/>
          <a:p>
            <a:r>
              <a:rPr lang="en-US" sz="1900" b="1" dirty="0"/>
              <a:t>History and </a:t>
            </a:r>
            <a:r>
              <a:rPr lang="en-US" sz="1900" b="1" dirty="0">
                <a:solidFill>
                  <a:srgbClr val="027F8A"/>
                </a:solidFill>
              </a:rPr>
              <a:t>Goals</a:t>
            </a:r>
            <a:r>
              <a:rPr lang="en-US" sz="1900" b="1" dirty="0"/>
              <a:t> : The Royal Anthropological Institute of Great Britain and Ireland</a:t>
            </a:r>
          </a:p>
          <a:p>
            <a:pPr marL="342900" indent="-342900">
              <a:buClr>
                <a:srgbClr val="007F8A"/>
              </a:buClr>
              <a:buFont typeface="Arial" panose="020B0604020202020204" pitchFamily="34" charset="0"/>
              <a:buChar char="•"/>
            </a:pPr>
            <a:r>
              <a:rPr lang="en-US" sz="1600" dirty="0"/>
              <a:t>Founded in 1871, and with roots back to 1837, it’s the </a:t>
            </a:r>
            <a:r>
              <a:rPr lang="en-US" sz="1800" b="1" dirty="0"/>
              <a:t>world’s longest-established scholarly association dedicated to the furtherance of anthropology</a:t>
            </a:r>
            <a:r>
              <a:rPr lang="en-US" sz="1600" dirty="0"/>
              <a:t> (the study of humankind) in its broadest and most inclusive sense. Its distinguished tradition of scholarship stretching back over more than 180 years</a:t>
            </a:r>
            <a:r>
              <a:rPr lang="en-US" sz="1400" dirty="0"/>
              <a:t>.</a:t>
            </a:r>
          </a:p>
          <a:p>
            <a:pPr marL="342900" indent="-342900">
              <a:buClr>
                <a:srgbClr val="007F8A"/>
              </a:buClr>
              <a:buFont typeface="Arial" panose="020B0604020202020204" pitchFamily="34" charset="0"/>
              <a:buChar char="•"/>
            </a:pPr>
            <a:r>
              <a:rPr lang="en-US" sz="1600" dirty="0">
                <a:solidFill>
                  <a:srgbClr val="027F8A"/>
                </a:solidFill>
              </a:rPr>
              <a:t>Goals and Activities</a:t>
            </a:r>
          </a:p>
          <a:p>
            <a:pPr marL="1028700" lvl="1" indent="-342900">
              <a:lnSpc>
                <a:spcPct val="170000"/>
              </a:lnSpc>
              <a:buClr>
                <a:srgbClr val="007F8A"/>
              </a:buClr>
            </a:pPr>
            <a:r>
              <a:rPr lang="en-US" sz="1600" dirty="0">
                <a:solidFill>
                  <a:srgbClr val="027F8A"/>
                </a:solidFill>
              </a:rPr>
              <a:t>Committed to promoting the academic/student understanding of anthropology</a:t>
            </a:r>
          </a:p>
          <a:p>
            <a:pPr marL="1028700" lvl="1" indent="-342900">
              <a:lnSpc>
                <a:spcPct val="170000"/>
              </a:lnSpc>
              <a:buClr>
                <a:srgbClr val="007F8A"/>
              </a:buClr>
            </a:pPr>
            <a:r>
              <a:rPr lang="en-US" sz="1600" dirty="0">
                <a:solidFill>
                  <a:srgbClr val="027F8A"/>
                </a:solidFill>
              </a:rPr>
              <a:t>Promotes the contribution of anthropology to public affairs</a:t>
            </a:r>
          </a:p>
          <a:p>
            <a:pPr marL="1028700" lvl="1" indent="-342900">
              <a:lnSpc>
                <a:spcPct val="170000"/>
              </a:lnSpc>
              <a:buClr>
                <a:srgbClr val="007F8A"/>
              </a:buClr>
            </a:pPr>
            <a:r>
              <a:rPr lang="en-US" sz="1600" dirty="0">
                <a:solidFill>
                  <a:srgbClr val="027F8A"/>
                </a:solidFill>
              </a:rPr>
              <a:t>RAI publishes journals that circulate globally, about </a:t>
            </a:r>
            <a:r>
              <a:rPr lang="en-US" sz="1600" b="1" dirty="0">
                <a:solidFill>
                  <a:srgbClr val="027F8A"/>
                </a:solidFill>
              </a:rPr>
              <a:t>70% circulation outside the UK</a:t>
            </a:r>
          </a:p>
          <a:p>
            <a:pPr marL="1028700" lvl="1" indent="-342900">
              <a:lnSpc>
                <a:spcPct val="170000"/>
              </a:lnSpc>
              <a:buClr>
                <a:srgbClr val="007F8A"/>
              </a:buClr>
            </a:pPr>
            <a:r>
              <a:rPr lang="en-US" sz="1600" dirty="0">
                <a:solidFill>
                  <a:srgbClr val="027F8A"/>
                </a:solidFill>
              </a:rPr>
              <a:t>Gives awards for outstanding scholarship</a:t>
            </a:r>
          </a:p>
          <a:p>
            <a:pPr marL="1028700" lvl="1" indent="-342900">
              <a:lnSpc>
                <a:spcPct val="170000"/>
              </a:lnSpc>
              <a:buClr>
                <a:srgbClr val="007F8A"/>
              </a:buClr>
            </a:pPr>
            <a:r>
              <a:rPr lang="en-US" sz="1600" dirty="0">
                <a:solidFill>
                  <a:srgbClr val="027F8A"/>
                </a:solidFill>
              </a:rPr>
              <a:t>Organizes lectures and conferences, and manages a number of trust funds for research </a:t>
            </a:r>
          </a:p>
          <a:p>
            <a:pPr marL="342900" indent="-342900">
              <a:buClr>
                <a:srgbClr val="007F8A"/>
              </a:buClr>
              <a:buFont typeface="Arial" panose="020B0604020202020204" pitchFamily="34" charset="0"/>
              <a:buChar char="•"/>
            </a:pPr>
            <a:endParaRPr lang="en-US" sz="1400" dirty="0">
              <a:solidFill>
                <a:srgbClr val="027F8A"/>
              </a:solidFill>
            </a:endParaRPr>
          </a:p>
          <a:p>
            <a:pPr marL="342900" indent="-342900">
              <a:buClr>
                <a:srgbClr val="007F8A"/>
              </a:buClr>
              <a:buFont typeface="Arial" panose="020B0604020202020204" pitchFamily="34" charset="0"/>
              <a:buChar char="•"/>
            </a:pPr>
            <a:endParaRPr lang="en-US" sz="1400" i="1" dirty="0">
              <a:solidFill>
                <a:srgbClr val="027F8A"/>
              </a:solidFill>
              <a:latin typeface="Source Serif Pro" panose="02040603050405020204" pitchFamily="18" charset="77"/>
            </a:endParaRPr>
          </a:p>
          <a:p>
            <a:pPr marL="342900" indent="-342900">
              <a:buClr>
                <a:srgbClr val="007F8A"/>
              </a:buClr>
              <a:buFont typeface="Arial" panose="020B0604020202020204" pitchFamily="34" charset="0"/>
              <a:buChar char="•"/>
            </a:pPr>
            <a:endParaRPr lang="en-US" sz="1600" dirty="0"/>
          </a:p>
          <a:p>
            <a:endParaRPr lang="en-US" dirty="0"/>
          </a:p>
          <a:p>
            <a:endParaRPr lang="en-US" dirty="0"/>
          </a:p>
        </p:txBody>
      </p:sp>
    </p:spTree>
    <p:extLst>
      <p:ext uri="{BB962C8B-B14F-4D97-AF65-F5344CB8AC3E}">
        <p14:creationId xmlns:p14="http://schemas.microsoft.com/office/powerpoint/2010/main" val="1986293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583B91-97CB-439F-A4B8-EE4AF38BCD78}"/>
              </a:ext>
            </a:extLst>
          </p:cNvPr>
          <p:cNvSpPr>
            <a:spLocks noGrp="1"/>
          </p:cNvSpPr>
          <p:nvPr>
            <p:ph type="title"/>
          </p:nvPr>
        </p:nvSpPr>
        <p:spPr>
          <a:xfrm>
            <a:off x="838200" y="535747"/>
            <a:ext cx="10515600" cy="688422"/>
          </a:xfrm>
        </p:spPr>
        <p:txBody>
          <a:bodyPr>
            <a:normAutofit fontScale="90000"/>
          </a:bodyPr>
          <a:lstStyle/>
          <a:p>
            <a:pPr algn="ctr"/>
            <a:r>
              <a:rPr lang="en-US" dirty="0"/>
              <a:t>The Royal Anthropological Institute </a:t>
            </a:r>
            <a:br>
              <a:rPr lang="en-US" dirty="0"/>
            </a:br>
            <a:r>
              <a:rPr lang="en-US" dirty="0"/>
              <a:t>of Great Britain and Ireland</a:t>
            </a:r>
          </a:p>
        </p:txBody>
      </p:sp>
      <p:sp>
        <p:nvSpPr>
          <p:cNvPr id="3" name="Content Placeholder 2">
            <a:extLst>
              <a:ext uri="{FF2B5EF4-FFF2-40B4-BE49-F238E27FC236}">
                <a16:creationId xmlns:a16="http://schemas.microsoft.com/office/drawing/2014/main" xmlns="" id="{C64654BA-C3FF-4723-970C-AA8CEE613498}"/>
              </a:ext>
            </a:extLst>
          </p:cNvPr>
          <p:cNvSpPr>
            <a:spLocks noGrp="1"/>
          </p:cNvSpPr>
          <p:nvPr>
            <p:ph idx="1"/>
          </p:nvPr>
        </p:nvSpPr>
        <p:spPr/>
        <p:txBody>
          <a:bodyPr>
            <a:normAutofit fontScale="85000" lnSpcReduction="20000"/>
          </a:bodyPr>
          <a:lstStyle/>
          <a:p>
            <a:r>
              <a:rPr lang="en-US" dirty="0"/>
              <a:t>Content:</a:t>
            </a:r>
          </a:p>
          <a:p>
            <a:pPr marL="342900" indent="-342900">
              <a:buClr>
                <a:srgbClr val="007F8A"/>
              </a:buClr>
              <a:buFont typeface="Arial" panose="020B0604020202020204" pitchFamily="34" charset="0"/>
              <a:buChar char="•"/>
            </a:pPr>
            <a:r>
              <a:rPr lang="en-US" dirty="0"/>
              <a:t>Majority of RAI archives*</a:t>
            </a:r>
          </a:p>
          <a:p>
            <a:pPr marL="342900" indent="-342900">
              <a:buClr>
                <a:srgbClr val="007F8A"/>
              </a:buClr>
              <a:buFont typeface="Arial" panose="020B0604020202020204" pitchFamily="34" charset="0"/>
              <a:buChar char="•"/>
            </a:pPr>
            <a:r>
              <a:rPr lang="en-US" dirty="0"/>
              <a:t>Runs from ~1763 to 2016 (some material post-1967 is held back under privacy rules)</a:t>
            </a:r>
          </a:p>
          <a:p>
            <a:pPr marL="342900" indent="-342900">
              <a:buClr>
                <a:srgbClr val="007F8A"/>
              </a:buClr>
              <a:buFont typeface="Arial" panose="020B0604020202020204" pitchFamily="34" charset="0"/>
              <a:buChar char="•"/>
            </a:pPr>
            <a:r>
              <a:rPr lang="en-US" dirty="0"/>
              <a:t>Range of content types</a:t>
            </a:r>
          </a:p>
          <a:p>
            <a:pPr marL="342900" indent="-342900">
              <a:buClr>
                <a:srgbClr val="007F8A"/>
              </a:buClr>
              <a:buFont typeface="Arial" panose="020B0604020202020204" pitchFamily="34" charset="0"/>
              <a:buChar char="•"/>
            </a:pPr>
            <a:r>
              <a:rPr lang="en-US" dirty="0"/>
              <a:t>A great deal of uncatalogued material was “discovered” during the process!</a:t>
            </a:r>
          </a:p>
          <a:p>
            <a:pPr marL="342900" indent="-342900">
              <a:buClr>
                <a:srgbClr val="007F8A"/>
              </a:buClr>
              <a:buFont typeface="Arial" panose="020B0604020202020204" pitchFamily="34" charset="0"/>
              <a:buChar char="•"/>
            </a:pPr>
            <a:endParaRPr lang="en-US" dirty="0"/>
          </a:p>
          <a:p>
            <a:pPr>
              <a:buClr>
                <a:srgbClr val="007F8A"/>
              </a:buClr>
            </a:pPr>
            <a:r>
              <a:rPr lang="en-US" sz="1700" dirty="0"/>
              <a:t>*excludes a small amount of material held back by RAI. Catalog records in the database will reflect what’s omitted.</a:t>
            </a:r>
          </a:p>
          <a:p>
            <a:endParaRPr lang="en-US" dirty="0"/>
          </a:p>
        </p:txBody>
      </p:sp>
    </p:spTree>
    <p:extLst>
      <p:ext uri="{BB962C8B-B14F-4D97-AF65-F5344CB8AC3E}">
        <p14:creationId xmlns:p14="http://schemas.microsoft.com/office/powerpoint/2010/main" val="274719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D42877-84ED-49DE-BBD5-69AC7176A066}"/>
              </a:ext>
            </a:extLst>
          </p:cNvPr>
          <p:cNvSpPr>
            <a:spLocks noGrp="1"/>
          </p:cNvSpPr>
          <p:nvPr>
            <p:ph type="title"/>
          </p:nvPr>
        </p:nvSpPr>
        <p:spPr/>
        <p:txBody>
          <a:bodyPr>
            <a:normAutofit fontScale="90000"/>
          </a:bodyPr>
          <a:lstStyle/>
          <a:p>
            <a:pPr algn="ctr"/>
            <a:r>
              <a:rPr lang="en-US" dirty="0"/>
              <a:t>Key areas of research supported by the </a:t>
            </a:r>
            <a:br>
              <a:rPr lang="en-US" dirty="0"/>
            </a:br>
            <a:r>
              <a:rPr lang="en-US" dirty="0"/>
              <a:t>The Royal Anthropological Institute archives: </a:t>
            </a:r>
          </a:p>
        </p:txBody>
      </p:sp>
      <p:sp>
        <p:nvSpPr>
          <p:cNvPr id="4" name="Rectangle: Rounded Corners 3">
            <a:extLst>
              <a:ext uri="{FF2B5EF4-FFF2-40B4-BE49-F238E27FC236}">
                <a16:creationId xmlns:a16="http://schemas.microsoft.com/office/drawing/2014/main" xmlns="" id="{6229ACB6-CCC0-4933-8A12-6D02165ADDC9}"/>
              </a:ext>
            </a:extLst>
          </p:cNvPr>
          <p:cNvSpPr/>
          <p:nvPr/>
        </p:nvSpPr>
        <p:spPr>
          <a:xfrm>
            <a:off x="4542330" y="1456565"/>
            <a:ext cx="3107341" cy="501707"/>
          </a:xfrm>
          <a:prstGeom prst="roundRect">
            <a:avLst/>
          </a:prstGeom>
          <a:solidFill>
            <a:srgbClr val="00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Colonial History</a:t>
            </a:r>
          </a:p>
        </p:txBody>
      </p:sp>
      <p:sp>
        <p:nvSpPr>
          <p:cNvPr id="54" name="Rectangle: Rounded Corners 53">
            <a:extLst>
              <a:ext uri="{FF2B5EF4-FFF2-40B4-BE49-F238E27FC236}">
                <a16:creationId xmlns:a16="http://schemas.microsoft.com/office/drawing/2014/main" xmlns="" id="{D44DAF6D-EB5B-4636-BE75-F7F975EE7F5B}"/>
              </a:ext>
            </a:extLst>
          </p:cNvPr>
          <p:cNvSpPr/>
          <p:nvPr/>
        </p:nvSpPr>
        <p:spPr>
          <a:xfrm>
            <a:off x="4542329" y="2087743"/>
            <a:ext cx="3107341" cy="501707"/>
          </a:xfrm>
          <a:prstGeom prst="roundRect">
            <a:avLst/>
          </a:prstGeom>
          <a:solidFill>
            <a:srgbClr val="00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British Studies</a:t>
            </a:r>
          </a:p>
        </p:txBody>
      </p:sp>
      <p:sp>
        <p:nvSpPr>
          <p:cNvPr id="55" name="Rectangle: Rounded Corners 54">
            <a:extLst>
              <a:ext uri="{FF2B5EF4-FFF2-40B4-BE49-F238E27FC236}">
                <a16:creationId xmlns:a16="http://schemas.microsoft.com/office/drawing/2014/main" xmlns="" id="{3160D7C6-4A24-45B0-8AE7-F1B1F00C27D6}"/>
              </a:ext>
            </a:extLst>
          </p:cNvPr>
          <p:cNvSpPr/>
          <p:nvPr/>
        </p:nvSpPr>
        <p:spPr>
          <a:xfrm>
            <a:off x="4542329" y="2718921"/>
            <a:ext cx="3107341" cy="501707"/>
          </a:xfrm>
          <a:prstGeom prst="roundRect">
            <a:avLst/>
          </a:prstGeom>
          <a:solidFill>
            <a:srgbClr val="00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Gender &amp; Ethnic Studies</a:t>
            </a:r>
          </a:p>
        </p:txBody>
      </p:sp>
      <p:cxnSp>
        <p:nvCxnSpPr>
          <p:cNvPr id="74" name="Straight Connector 73">
            <a:extLst>
              <a:ext uri="{FF2B5EF4-FFF2-40B4-BE49-F238E27FC236}">
                <a16:creationId xmlns:a16="http://schemas.microsoft.com/office/drawing/2014/main" xmlns="" id="{989265E2-E5C9-4786-88FA-475EC5FA29A6}"/>
              </a:ext>
            </a:extLst>
          </p:cNvPr>
          <p:cNvCxnSpPr>
            <a:cxnSpLocks/>
          </p:cNvCxnSpPr>
          <p:nvPr/>
        </p:nvCxnSpPr>
        <p:spPr>
          <a:xfrm>
            <a:off x="7617586" y="3600953"/>
            <a:ext cx="9926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xmlns="" id="{EA2806A4-2BAE-498A-B96D-9A9BF2492FC6}"/>
              </a:ext>
            </a:extLst>
          </p:cNvPr>
          <p:cNvSpPr/>
          <p:nvPr/>
        </p:nvSpPr>
        <p:spPr>
          <a:xfrm>
            <a:off x="4542329" y="3350099"/>
            <a:ext cx="3107341" cy="501707"/>
          </a:xfrm>
          <a:prstGeom prst="roundRect">
            <a:avLst/>
          </a:prstGeom>
          <a:solidFill>
            <a:srgbClr val="00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Area Studies</a:t>
            </a:r>
          </a:p>
        </p:txBody>
      </p:sp>
      <p:sp>
        <p:nvSpPr>
          <p:cNvPr id="66" name="Rectangle: Rounded Corners 65">
            <a:extLst>
              <a:ext uri="{FF2B5EF4-FFF2-40B4-BE49-F238E27FC236}">
                <a16:creationId xmlns:a16="http://schemas.microsoft.com/office/drawing/2014/main" xmlns="" id="{582D04B2-4929-4CA1-A8FC-93584631FAFD}"/>
              </a:ext>
            </a:extLst>
          </p:cNvPr>
          <p:cNvSpPr/>
          <p:nvPr/>
        </p:nvSpPr>
        <p:spPr>
          <a:xfrm>
            <a:off x="4542329" y="3981277"/>
            <a:ext cx="3107341" cy="501707"/>
          </a:xfrm>
          <a:prstGeom prst="roundRect">
            <a:avLst/>
          </a:prstGeom>
          <a:solidFill>
            <a:srgbClr val="00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Religion: Art, Dance</a:t>
            </a:r>
          </a:p>
        </p:txBody>
      </p:sp>
      <p:sp>
        <p:nvSpPr>
          <p:cNvPr id="68" name="Rectangle: Rounded Corners 67">
            <a:extLst>
              <a:ext uri="{FF2B5EF4-FFF2-40B4-BE49-F238E27FC236}">
                <a16:creationId xmlns:a16="http://schemas.microsoft.com/office/drawing/2014/main" xmlns="" id="{10719523-9460-4418-87E7-C39272A3888F}"/>
              </a:ext>
            </a:extLst>
          </p:cNvPr>
          <p:cNvSpPr/>
          <p:nvPr/>
        </p:nvSpPr>
        <p:spPr>
          <a:xfrm>
            <a:off x="4542329" y="4612455"/>
            <a:ext cx="3107341" cy="501707"/>
          </a:xfrm>
          <a:prstGeom prst="roundRect">
            <a:avLst/>
          </a:prstGeom>
          <a:solidFill>
            <a:srgbClr val="00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Archaeology</a:t>
            </a:r>
          </a:p>
        </p:txBody>
      </p:sp>
      <p:sp>
        <p:nvSpPr>
          <p:cNvPr id="71" name="Rectangle: Rounded Corners 70">
            <a:extLst>
              <a:ext uri="{FF2B5EF4-FFF2-40B4-BE49-F238E27FC236}">
                <a16:creationId xmlns:a16="http://schemas.microsoft.com/office/drawing/2014/main" xmlns="" id="{2F0B28BF-4030-4BAB-9F14-547934832BA6}"/>
              </a:ext>
            </a:extLst>
          </p:cNvPr>
          <p:cNvSpPr/>
          <p:nvPr/>
        </p:nvSpPr>
        <p:spPr>
          <a:xfrm>
            <a:off x="4542329" y="5243633"/>
            <a:ext cx="3107341" cy="501707"/>
          </a:xfrm>
          <a:prstGeom prst="roundRect">
            <a:avLst/>
          </a:prstGeom>
          <a:solidFill>
            <a:srgbClr val="00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Cultural Studies</a:t>
            </a:r>
          </a:p>
        </p:txBody>
      </p:sp>
      <p:sp>
        <p:nvSpPr>
          <p:cNvPr id="72" name="Rectangle: Rounded Corners 71">
            <a:extLst>
              <a:ext uri="{FF2B5EF4-FFF2-40B4-BE49-F238E27FC236}">
                <a16:creationId xmlns:a16="http://schemas.microsoft.com/office/drawing/2014/main" xmlns="" id="{FB3A70F2-24DF-4DE4-BD73-216E05D32ABC}"/>
              </a:ext>
            </a:extLst>
          </p:cNvPr>
          <p:cNvSpPr/>
          <p:nvPr/>
        </p:nvSpPr>
        <p:spPr>
          <a:xfrm>
            <a:off x="4542329" y="5874811"/>
            <a:ext cx="3107341" cy="501707"/>
          </a:xfrm>
          <a:prstGeom prst="roundRect">
            <a:avLst/>
          </a:prstGeom>
          <a:solidFill>
            <a:srgbClr val="00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Photography</a:t>
            </a:r>
          </a:p>
        </p:txBody>
      </p:sp>
      <p:sp>
        <p:nvSpPr>
          <p:cNvPr id="10" name="Oval 9">
            <a:extLst>
              <a:ext uri="{FF2B5EF4-FFF2-40B4-BE49-F238E27FC236}">
                <a16:creationId xmlns:a16="http://schemas.microsoft.com/office/drawing/2014/main" xmlns="" id="{9557B7CA-438C-4612-913F-7335C25E7E63}"/>
              </a:ext>
            </a:extLst>
          </p:cNvPr>
          <p:cNvSpPr/>
          <p:nvPr/>
        </p:nvSpPr>
        <p:spPr>
          <a:xfrm>
            <a:off x="533172" y="2339788"/>
            <a:ext cx="2528912" cy="2528912"/>
          </a:xfrm>
          <a:prstGeom prst="ellipse">
            <a:avLst/>
          </a:prstGeom>
          <a:solidFill>
            <a:srgbClr val="00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Open Sans" panose="020B0606030504020204" pitchFamily="34" charset="0"/>
                <a:ea typeface="Open Sans" panose="020B0606030504020204" pitchFamily="34" charset="0"/>
                <a:cs typeface="Open Sans" panose="020B0606030504020204" pitchFamily="34" charset="0"/>
              </a:rPr>
              <a:t>ANTHROPOLOGY</a:t>
            </a:r>
            <a:endParaRPr lang="en-US" sz="1100"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5" name="Straight Connector 74">
            <a:extLst>
              <a:ext uri="{FF2B5EF4-FFF2-40B4-BE49-F238E27FC236}">
                <a16:creationId xmlns:a16="http://schemas.microsoft.com/office/drawing/2014/main" xmlns="" id="{9958C64C-3627-4EEE-95A4-C6E55B728565}"/>
              </a:ext>
            </a:extLst>
          </p:cNvPr>
          <p:cNvCxnSpPr>
            <a:cxnSpLocks/>
          </p:cNvCxnSpPr>
          <p:nvPr/>
        </p:nvCxnSpPr>
        <p:spPr>
          <a:xfrm>
            <a:off x="3549705" y="1707418"/>
            <a:ext cx="9926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463403E4-D856-47FE-8C08-7979BACBE7F4}"/>
              </a:ext>
            </a:extLst>
          </p:cNvPr>
          <p:cNvCxnSpPr>
            <a:cxnSpLocks/>
          </p:cNvCxnSpPr>
          <p:nvPr/>
        </p:nvCxnSpPr>
        <p:spPr>
          <a:xfrm>
            <a:off x="3549705" y="6138807"/>
            <a:ext cx="9926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1EA1EA95-6369-46FF-8584-1D9F44E36E0D}"/>
              </a:ext>
            </a:extLst>
          </p:cNvPr>
          <p:cNvCxnSpPr>
            <a:cxnSpLocks/>
          </p:cNvCxnSpPr>
          <p:nvPr/>
        </p:nvCxnSpPr>
        <p:spPr>
          <a:xfrm>
            <a:off x="3549704" y="1699324"/>
            <a:ext cx="1" cy="44425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6276A434-403C-4E6B-AEF9-CA344694BA2E}"/>
              </a:ext>
            </a:extLst>
          </p:cNvPr>
          <p:cNvCxnSpPr>
            <a:cxnSpLocks/>
          </p:cNvCxnSpPr>
          <p:nvPr/>
        </p:nvCxnSpPr>
        <p:spPr>
          <a:xfrm>
            <a:off x="3062084" y="3600953"/>
            <a:ext cx="4876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Rounded Corners 87">
            <a:extLst>
              <a:ext uri="{FF2B5EF4-FFF2-40B4-BE49-F238E27FC236}">
                <a16:creationId xmlns:a16="http://schemas.microsoft.com/office/drawing/2014/main" xmlns="" id="{03C9F7DC-2E0A-4FD5-8CAF-195A2068072A}"/>
              </a:ext>
            </a:extLst>
          </p:cNvPr>
          <p:cNvSpPr/>
          <p:nvPr/>
        </p:nvSpPr>
        <p:spPr>
          <a:xfrm>
            <a:off x="8551488" y="1704571"/>
            <a:ext cx="2381556" cy="544353"/>
          </a:xfrm>
          <a:prstGeom prst="roundRect">
            <a:avLst/>
          </a:prstGeom>
          <a:solidFill>
            <a:srgbClr val="00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African</a:t>
            </a:r>
          </a:p>
        </p:txBody>
      </p:sp>
      <p:sp>
        <p:nvSpPr>
          <p:cNvPr id="89" name="Rectangle: Rounded Corners 88">
            <a:extLst>
              <a:ext uri="{FF2B5EF4-FFF2-40B4-BE49-F238E27FC236}">
                <a16:creationId xmlns:a16="http://schemas.microsoft.com/office/drawing/2014/main" xmlns="" id="{6BE1306B-D6A9-455F-9547-DE41B75C8D9A}"/>
              </a:ext>
            </a:extLst>
          </p:cNvPr>
          <p:cNvSpPr/>
          <p:nvPr/>
        </p:nvSpPr>
        <p:spPr>
          <a:xfrm>
            <a:off x="8551488" y="2522873"/>
            <a:ext cx="2381556" cy="544353"/>
          </a:xfrm>
          <a:prstGeom prst="roundRect">
            <a:avLst/>
          </a:prstGeom>
          <a:solidFill>
            <a:srgbClr val="00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Asian &amp; Pacific</a:t>
            </a:r>
          </a:p>
        </p:txBody>
      </p:sp>
      <p:sp>
        <p:nvSpPr>
          <p:cNvPr id="90" name="Rectangle: Rounded Corners 89">
            <a:extLst>
              <a:ext uri="{FF2B5EF4-FFF2-40B4-BE49-F238E27FC236}">
                <a16:creationId xmlns:a16="http://schemas.microsoft.com/office/drawing/2014/main" xmlns="" id="{06463377-4CF6-473E-812C-5484D19066C7}"/>
              </a:ext>
            </a:extLst>
          </p:cNvPr>
          <p:cNvSpPr/>
          <p:nvPr/>
        </p:nvSpPr>
        <p:spPr>
          <a:xfrm>
            <a:off x="8551488" y="3328775"/>
            <a:ext cx="2381556" cy="544353"/>
          </a:xfrm>
          <a:prstGeom prst="roundRect">
            <a:avLst/>
          </a:prstGeom>
          <a:solidFill>
            <a:srgbClr val="00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Middle Eastern</a:t>
            </a:r>
          </a:p>
        </p:txBody>
      </p:sp>
      <p:sp>
        <p:nvSpPr>
          <p:cNvPr id="91" name="Rectangle: Rounded Corners 90">
            <a:extLst>
              <a:ext uri="{FF2B5EF4-FFF2-40B4-BE49-F238E27FC236}">
                <a16:creationId xmlns:a16="http://schemas.microsoft.com/office/drawing/2014/main" xmlns="" id="{57D7AC16-18EB-4B1F-AEE2-C6FD74515981}"/>
              </a:ext>
            </a:extLst>
          </p:cNvPr>
          <p:cNvSpPr/>
          <p:nvPr/>
        </p:nvSpPr>
        <p:spPr>
          <a:xfrm>
            <a:off x="8551488" y="4142619"/>
            <a:ext cx="2381556" cy="544353"/>
          </a:xfrm>
          <a:prstGeom prst="roundRect">
            <a:avLst/>
          </a:prstGeom>
          <a:solidFill>
            <a:srgbClr val="00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Latin American &amp; Caribbean</a:t>
            </a:r>
          </a:p>
        </p:txBody>
      </p:sp>
      <p:sp>
        <p:nvSpPr>
          <p:cNvPr id="92" name="Rectangle: Rounded Corners 91">
            <a:extLst>
              <a:ext uri="{FF2B5EF4-FFF2-40B4-BE49-F238E27FC236}">
                <a16:creationId xmlns:a16="http://schemas.microsoft.com/office/drawing/2014/main" xmlns="" id="{5F410500-A106-424E-B784-9176837DF46A}"/>
              </a:ext>
            </a:extLst>
          </p:cNvPr>
          <p:cNvSpPr/>
          <p:nvPr/>
        </p:nvSpPr>
        <p:spPr>
          <a:xfrm>
            <a:off x="8551488" y="4913416"/>
            <a:ext cx="2381556" cy="544353"/>
          </a:xfrm>
          <a:prstGeom prst="roundRect">
            <a:avLst/>
          </a:prstGeom>
          <a:solidFill>
            <a:srgbClr val="00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North America</a:t>
            </a:r>
          </a:p>
        </p:txBody>
      </p:sp>
    </p:spTree>
    <p:extLst>
      <p:ext uri="{BB962C8B-B14F-4D97-AF65-F5344CB8AC3E}">
        <p14:creationId xmlns:p14="http://schemas.microsoft.com/office/powerpoint/2010/main" val="1204192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551B7F-6FC2-1C49-94D5-79789BB7D1D2}"/>
              </a:ext>
            </a:extLst>
          </p:cNvPr>
          <p:cNvSpPr>
            <a:spLocks noGrp="1"/>
          </p:cNvSpPr>
          <p:nvPr>
            <p:ph type="title"/>
          </p:nvPr>
        </p:nvSpPr>
        <p:spPr>
          <a:xfrm>
            <a:off x="781493" y="286729"/>
            <a:ext cx="10779641" cy="688422"/>
          </a:xfrm>
        </p:spPr>
        <p:txBody>
          <a:bodyPr>
            <a:normAutofit fontScale="90000"/>
          </a:bodyPr>
          <a:lstStyle/>
          <a:p>
            <a:r>
              <a:rPr lang="en-US" dirty="0">
                <a:latin typeface="Open Sans" panose="020B0606030504020204" pitchFamily="34" charset="0"/>
                <a:ea typeface="Open Sans" panose="020B0606030504020204" pitchFamily="34" charset="0"/>
                <a:cs typeface="Open Sans" panose="020B0606030504020204" pitchFamily="34" charset="0"/>
              </a:rPr>
              <a:t>From the RAI Ethnographic Photographic Collections</a:t>
            </a:r>
          </a:p>
        </p:txBody>
      </p:sp>
      <p:sp>
        <p:nvSpPr>
          <p:cNvPr id="6" name="TextBox 5">
            <a:extLst>
              <a:ext uri="{FF2B5EF4-FFF2-40B4-BE49-F238E27FC236}">
                <a16:creationId xmlns:a16="http://schemas.microsoft.com/office/drawing/2014/main" xmlns="" id="{30E78A03-621F-3D47-B625-E742A4E5A933}"/>
              </a:ext>
            </a:extLst>
          </p:cNvPr>
          <p:cNvSpPr txBox="1"/>
          <p:nvPr/>
        </p:nvSpPr>
        <p:spPr>
          <a:xfrm>
            <a:off x="843516" y="4019106"/>
            <a:ext cx="4362588" cy="938719"/>
          </a:xfrm>
          <a:prstGeom prst="rect">
            <a:avLst/>
          </a:prstGeom>
          <a:solidFill>
            <a:schemeClr val="accent1">
              <a:lumMod val="50000"/>
            </a:schemeClr>
          </a:solidFill>
        </p:spPr>
        <p:txBody>
          <a:bodyPr wrap="square" rtlCol="0">
            <a:spAutoFit/>
          </a:bodyPr>
          <a:lstStyle/>
          <a:p>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Front Row, left to right - "John", Ma-</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ku</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tcha</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-wo or Sa-</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pe</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-a, Cu-</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ra</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-can-</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Mose</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Back Row, left to right - To-</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shi</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-my (Black Bear) OR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Mexicano</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Kwa-</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ko</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-nut "A King",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Mexicano</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OR To-</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shi</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-my (Black Bear).</a:t>
            </a:r>
          </a:p>
          <a:p>
            <a:r>
              <a:rPr lang="en-US" sz="11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Hayden Album</a:t>
            </a: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1873.</a:t>
            </a:r>
          </a:p>
        </p:txBody>
      </p:sp>
      <p:pic>
        <p:nvPicPr>
          <p:cNvPr id="8" name="Picture 7">
            <a:extLst>
              <a:ext uri="{FF2B5EF4-FFF2-40B4-BE49-F238E27FC236}">
                <a16:creationId xmlns:a16="http://schemas.microsoft.com/office/drawing/2014/main" xmlns="" id="{8768B276-5756-E545-8D9C-818D76BD08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9260" y="1091859"/>
            <a:ext cx="2927243" cy="4011890"/>
          </a:xfrm>
          <a:prstGeom prst="rect">
            <a:avLst/>
          </a:prstGeom>
        </p:spPr>
      </p:pic>
      <p:sp>
        <p:nvSpPr>
          <p:cNvPr id="9" name="TextBox 8">
            <a:extLst>
              <a:ext uri="{FF2B5EF4-FFF2-40B4-BE49-F238E27FC236}">
                <a16:creationId xmlns:a16="http://schemas.microsoft.com/office/drawing/2014/main" xmlns="" id="{353AF981-8442-324E-A8FA-4229CA018761}"/>
              </a:ext>
            </a:extLst>
          </p:cNvPr>
          <p:cNvSpPr txBox="1"/>
          <p:nvPr/>
        </p:nvSpPr>
        <p:spPr>
          <a:xfrm>
            <a:off x="5519260" y="5229802"/>
            <a:ext cx="2927243" cy="707886"/>
          </a:xfrm>
          <a:prstGeom prst="rect">
            <a:avLst/>
          </a:prstGeom>
          <a:solidFill>
            <a:schemeClr val="accent1">
              <a:lumMod val="50000"/>
            </a:schemeClr>
          </a:solidFill>
        </p:spPr>
        <p:txBody>
          <a:bodyPr wrap="square" rtlCol="0">
            <a:spAutoFit/>
          </a:bodyPr>
          <a:lstStyle/>
          <a:p>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Street singers, Japan (The musical instrument is called 'samisen’).</a:t>
            </a:r>
          </a:p>
          <a:p>
            <a:r>
              <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Walter Leo Hildburgh, </a:t>
            </a:r>
            <a:r>
              <a:rPr lang="en-US" sz="1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Hildburgh Collection</a:t>
            </a:r>
            <a:r>
              <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1902 c.</a:t>
            </a:r>
          </a:p>
        </p:txBody>
      </p:sp>
      <p:pic>
        <p:nvPicPr>
          <p:cNvPr id="11" name="Picture 10">
            <a:extLst>
              <a:ext uri="{FF2B5EF4-FFF2-40B4-BE49-F238E27FC236}">
                <a16:creationId xmlns:a16="http://schemas.microsoft.com/office/drawing/2014/main" xmlns="" id="{16151880-31C9-7342-A072-D0D35707EF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3516" y="1091859"/>
            <a:ext cx="4362587" cy="2803451"/>
          </a:xfrm>
          <a:prstGeom prst="rect">
            <a:avLst/>
          </a:prstGeom>
        </p:spPr>
      </p:pic>
      <p:pic>
        <p:nvPicPr>
          <p:cNvPr id="13" name="Picture 12">
            <a:extLst>
              <a:ext uri="{FF2B5EF4-FFF2-40B4-BE49-F238E27FC236}">
                <a16:creationId xmlns:a16="http://schemas.microsoft.com/office/drawing/2014/main" xmlns="" id="{25511511-725E-FB41-A92B-183A978555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45139" y="1091859"/>
            <a:ext cx="3378286" cy="4242391"/>
          </a:xfrm>
          <a:prstGeom prst="rect">
            <a:avLst/>
          </a:prstGeom>
        </p:spPr>
      </p:pic>
      <p:sp>
        <p:nvSpPr>
          <p:cNvPr id="14" name="TextBox 13">
            <a:extLst>
              <a:ext uri="{FF2B5EF4-FFF2-40B4-BE49-F238E27FC236}">
                <a16:creationId xmlns:a16="http://schemas.microsoft.com/office/drawing/2014/main" xmlns="" id="{24C1E07D-7F6B-8843-B279-90917AEE3EB9}"/>
              </a:ext>
            </a:extLst>
          </p:cNvPr>
          <p:cNvSpPr txBox="1"/>
          <p:nvPr/>
        </p:nvSpPr>
        <p:spPr>
          <a:xfrm>
            <a:off x="8645139" y="5408428"/>
            <a:ext cx="3440535" cy="861774"/>
          </a:xfrm>
          <a:prstGeom prst="rect">
            <a:avLst/>
          </a:prstGeom>
          <a:solidFill>
            <a:schemeClr val="accent1">
              <a:lumMod val="50000"/>
            </a:schemeClr>
          </a:solidFill>
        </p:spPr>
        <p:txBody>
          <a:bodyPr wrap="square" rtlCol="0">
            <a:spAutoFit/>
          </a:bodyPr>
          <a:lstStyle/>
          <a:p>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Eskimo Skull from </a:t>
            </a:r>
            <a:r>
              <a:rPr lang="en-US"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Bouthurust</a:t>
            </a: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 Inlet Coronation </a:t>
            </a:r>
            <a:r>
              <a:rPr lang="en-US"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Gilf</a:t>
            </a: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 N.W. Territory. Canada, Young Man Named </a:t>
            </a:r>
            <a:r>
              <a:rPr lang="en-US"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Kranzmalit</a:t>
            </a: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 Died about 1930, Collected by Rev. Father Raymond</a:t>
            </a:r>
          </a:p>
          <a:p>
            <a:r>
              <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Bentley Vancouver B.C, </a:t>
            </a:r>
            <a:r>
              <a:rPr lang="en-US" sz="1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Photograph, RAI Photographic Library</a:t>
            </a:r>
            <a:r>
              <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1945.</a:t>
            </a:r>
          </a:p>
        </p:txBody>
      </p:sp>
    </p:spTree>
    <p:extLst>
      <p:ext uri="{BB962C8B-B14F-4D97-AF65-F5344CB8AC3E}">
        <p14:creationId xmlns:p14="http://schemas.microsoft.com/office/powerpoint/2010/main" val="1086419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551B7F-6FC2-1C49-94D5-79789BB7D1D2}"/>
              </a:ext>
            </a:extLst>
          </p:cNvPr>
          <p:cNvSpPr>
            <a:spLocks noGrp="1"/>
          </p:cNvSpPr>
          <p:nvPr>
            <p:ph type="title"/>
          </p:nvPr>
        </p:nvSpPr>
        <p:spPr>
          <a:xfrm>
            <a:off x="781493" y="286729"/>
            <a:ext cx="10779641" cy="688422"/>
          </a:xfrm>
        </p:spPr>
        <p:txBody>
          <a:bodyPr>
            <a:normAutofit fontScale="90000"/>
          </a:bodyPr>
          <a:lstStyle/>
          <a:p>
            <a:r>
              <a:rPr lang="en-US" dirty="0">
                <a:latin typeface="Open Sans" panose="020B0606030504020204" pitchFamily="34" charset="0"/>
                <a:ea typeface="Open Sans" panose="020B0606030504020204" pitchFamily="34" charset="0"/>
                <a:cs typeface="Open Sans" panose="020B0606030504020204" pitchFamily="34" charset="0"/>
              </a:rPr>
              <a:t>From the RAI Ethnographic Photographic Collections</a:t>
            </a:r>
          </a:p>
        </p:txBody>
      </p:sp>
      <p:pic>
        <p:nvPicPr>
          <p:cNvPr id="5" name="Picture 4">
            <a:extLst>
              <a:ext uri="{FF2B5EF4-FFF2-40B4-BE49-F238E27FC236}">
                <a16:creationId xmlns:a16="http://schemas.microsoft.com/office/drawing/2014/main" xmlns="" id="{5639901F-B7EC-0648-8E47-6CBD4366F3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172" y="975151"/>
            <a:ext cx="4512166" cy="2732568"/>
          </a:xfrm>
          <a:prstGeom prst="rect">
            <a:avLst/>
          </a:prstGeom>
        </p:spPr>
      </p:pic>
      <p:sp>
        <p:nvSpPr>
          <p:cNvPr id="6" name="TextBox 5">
            <a:extLst>
              <a:ext uri="{FF2B5EF4-FFF2-40B4-BE49-F238E27FC236}">
                <a16:creationId xmlns:a16="http://schemas.microsoft.com/office/drawing/2014/main" xmlns="" id="{30E78A03-621F-3D47-B625-E742A4E5A933}"/>
              </a:ext>
            </a:extLst>
          </p:cNvPr>
          <p:cNvSpPr txBox="1"/>
          <p:nvPr/>
        </p:nvSpPr>
        <p:spPr>
          <a:xfrm>
            <a:off x="916172" y="3749810"/>
            <a:ext cx="4450143" cy="646331"/>
          </a:xfrm>
          <a:prstGeom prst="rect">
            <a:avLst/>
          </a:prstGeom>
          <a:solidFill>
            <a:schemeClr val="accent1">
              <a:lumMod val="50000"/>
            </a:schemeClr>
          </a:solidFill>
        </p:spPr>
        <p:txBody>
          <a:bodyPr wrap="square" rtlCol="0">
            <a:spAutoFit/>
          </a:bodyPr>
          <a:lstStyle/>
          <a:p>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Suhin Indians with pile of ostrich eggs before a feast.</a:t>
            </a:r>
          </a:p>
          <a:p>
            <a:r>
              <a:rPr lang="en-US" sz="12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Notes on the Indian tribes of the Paraguayan and Bolivian Chaco</a:t>
            </a: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n.d.</a:t>
            </a:r>
          </a:p>
        </p:txBody>
      </p:sp>
      <p:sp>
        <p:nvSpPr>
          <p:cNvPr id="9" name="TextBox 8">
            <a:extLst>
              <a:ext uri="{FF2B5EF4-FFF2-40B4-BE49-F238E27FC236}">
                <a16:creationId xmlns:a16="http://schemas.microsoft.com/office/drawing/2014/main" xmlns="" id="{353AF981-8442-324E-A8FA-4229CA018761}"/>
              </a:ext>
            </a:extLst>
          </p:cNvPr>
          <p:cNvSpPr txBox="1"/>
          <p:nvPr/>
        </p:nvSpPr>
        <p:spPr>
          <a:xfrm>
            <a:off x="3842019" y="4857421"/>
            <a:ext cx="2329294" cy="1169551"/>
          </a:xfrm>
          <a:prstGeom prst="rect">
            <a:avLst/>
          </a:prstGeom>
          <a:solidFill>
            <a:schemeClr val="accent1">
              <a:lumMod val="50000"/>
            </a:schemeClr>
          </a:solidFill>
        </p:spPr>
        <p:txBody>
          <a:bodyPr wrap="square" rtlCol="0">
            <a:spAutoFit/>
          </a:body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Megalithic tomb, behind fence, Wales (UK).</a:t>
            </a:r>
          </a:p>
          <a:p>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Auden, </a:t>
            </a:r>
            <a:r>
              <a:rPr lang="en-US" sz="14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Photograph, RAI Photographic Library</a:t>
            </a: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n.d.</a:t>
            </a:r>
          </a:p>
        </p:txBody>
      </p:sp>
      <p:pic>
        <p:nvPicPr>
          <p:cNvPr id="4" name="Picture 3">
            <a:extLst>
              <a:ext uri="{FF2B5EF4-FFF2-40B4-BE49-F238E27FC236}">
                <a16:creationId xmlns:a16="http://schemas.microsoft.com/office/drawing/2014/main" xmlns="" id="{277EE6D0-D3BE-AC48-9A89-133128BFA9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172" y="4512099"/>
            <a:ext cx="2801694" cy="1860197"/>
          </a:xfrm>
          <a:prstGeom prst="rect">
            <a:avLst/>
          </a:prstGeom>
        </p:spPr>
      </p:pic>
      <p:pic>
        <p:nvPicPr>
          <p:cNvPr id="10" name="Picture 9">
            <a:extLst>
              <a:ext uri="{FF2B5EF4-FFF2-40B4-BE49-F238E27FC236}">
                <a16:creationId xmlns:a16="http://schemas.microsoft.com/office/drawing/2014/main" xmlns="" id="{C5CEE5B2-9CA5-484A-8838-945DCF0838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9322" y="975151"/>
            <a:ext cx="4603348" cy="3505200"/>
          </a:xfrm>
          <a:prstGeom prst="rect">
            <a:avLst/>
          </a:prstGeom>
        </p:spPr>
      </p:pic>
      <p:sp>
        <p:nvSpPr>
          <p:cNvPr id="12" name="TextBox 11">
            <a:extLst>
              <a:ext uri="{FF2B5EF4-FFF2-40B4-BE49-F238E27FC236}">
                <a16:creationId xmlns:a16="http://schemas.microsoft.com/office/drawing/2014/main" xmlns="" id="{C01F5237-DE36-AF4E-858F-31E5FED96C1F}"/>
              </a:ext>
            </a:extLst>
          </p:cNvPr>
          <p:cNvSpPr txBox="1"/>
          <p:nvPr/>
        </p:nvSpPr>
        <p:spPr>
          <a:xfrm>
            <a:off x="6669322" y="4628707"/>
            <a:ext cx="5061934" cy="646331"/>
          </a:xfrm>
          <a:prstGeom prst="rect">
            <a:avLst/>
          </a:prstGeom>
          <a:solidFill>
            <a:schemeClr val="accent1">
              <a:lumMod val="50000"/>
            </a:schemeClr>
          </a:solidFill>
        </p:spPr>
        <p:txBody>
          <a:bodyPr wrap="square"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Kso Chiefs, Ghana.</a:t>
            </a:r>
          </a:p>
          <a:p>
            <a:r>
              <a:rPr lang="en-US"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Photograph, RAI Photographic Library</a:t>
            </a: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 1930.</a:t>
            </a:r>
          </a:p>
        </p:txBody>
      </p:sp>
    </p:spTree>
    <p:extLst>
      <p:ext uri="{BB962C8B-B14F-4D97-AF65-F5344CB8AC3E}">
        <p14:creationId xmlns:p14="http://schemas.microsoft.com/office/powerpoint/2010/main" val="155171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551B7F-6FC2-1C49-94D5-79789BB7D1D2}"/>
              </a:ext>
            </a:extLst>
          </p:cNvPr>
          <p:cNvSpPr>
            <a:spLocks noGrp="1"/>
          </p:cNvSpPr>
          <p:nvPr>
            <p:ph type="title"/>
          </p:nvPr>
        </p:nvSpPr>
        <p:spPr>
          <a:xfrm>
            <a:off x="781493" y="286729"/>
            <a:ext cx="10779641" cy="688422"/>
          </a:xfrm>
        </p:spPr>
        <p:txBody>
          <a:bodyPr>
            <a:norm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RAI Connections to Latvia</a:t>
            </a:r>
          </a:p>
        </p:txBody>
      </p:sp>
      <p:sp>
        <p:nvSpPr>
          <p:cNvPr id="12" name="TextBox 11">
            <a:extLst>
              <a:ext uri="{FF2B5EF4-FFF2-40B4-BE49-F238E27FC236}">
                <a16:creationId xmlns:a16="http://schemas.microsoft.com/office/drawing/2014/main" xmlns="" id="{C01F5237-DE36-AF4E-858F-31E5FED96C1F}"/>
              </a:ext>
            </a:extLst>
          </p:cNvPr>
          <p:cNvSpPr txBox="1"/>
          <p:nvPr/>
        </p:nvSpPr>
        <p:spPr>
          <a:xfrm>
            <a:off x="6669322" y="4628707"/>
            <a:ext cx="5061934" cy="2031325"/>
          </a:xfrm>
          <a:prstGeom prst="rect">
            <a:avLst/>
          </a:prstGeom>
          <a:solidFill>
            <a:schemeClr val="accent1">
              <a:lumMod val="50000"/>
            </a:schemeClr>
          </a:solid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“List of Members of the Conseil Permanent.” International Congress of Prehistoric and Protohistoric Sciences, No Date. Wiley Digital Archives, http://</a:t>
            </a:r>
            <a:r>
              <a:rPr lang="en-US"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WDAgo.com</a:t>
            </a: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/s/e5128fcc. Accessed 23 Jan. 2019. Royal Anthropological Institute.</a:t>
            </a:r>
          </a:p>
          <a:p>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xmlns="" id="{47877A4C-1039-224B-8595-EE271C5D45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5126" y="1381538"/>
            <a:ext cx="4090056" cy="4999383"/>
          </a:xfrm>
          <a:prstGeom prst="rect">
            <a:avLst/>
          </a:prstGeom>
        </p:spPr>
      </p:pic>
    </p:spTree>
    <p:extLst>
      <p:ext uri="{BB962C8B-B14F-4D97-AF65-F5344CB8AC3E}">
        <p14:creationId xmlns:p14="http://schemas.microsoft.com/office/powerpoint/2010/main" val="4178389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FAB269-67E9-40DB-A69F-034E6D8A3EC6}"/>
              </a:ext>
            </a:extLst>
          </p:cNvPr>
          <p:cNvSpPr>
            <a:spLocks noGrp="1"/>
          </p:cNvSpPr>
          <p:nvPr>
            <p:ph type="ctrTitle"/>
          </p:nvPr>
        </p:nvSpPr>
        <p:spPr>
          <a:xfrm>
            <a:off x="4028702" y="2132291"/>
            <a:ext cx="9144000" cy="2092643"/>
          </a:xfrm>
        </p:spPr>
        <p:txBody>
          <a:bodyPr/>
          <a:lstStyle/>
          <a:p>
            <a:r>
              <a:rPr lang="en-US" dirty="0"/>
              <a:t>New York Academy</a:t>
            </a:r>
            <a:br>
              <a:rPr lang="en-US" dirty="0"/>
            </a:br>
            <a:r>
              <a:rPr lang="en-US" dirty="0"/>
              <a:t>of Sciences</a:t>
            </a:r>
          </a:p>
        </p:txBody>
      </p:sp>
      <p:sp>
        <p:nvSpPr>
          <p:cNvPr id="3" name="Subtitle 2">
            <a:extLst>
              <a:ext uri="{FF2B5EF4-FFF2-40B4-BE49-F238E27FC236}">
                <a16:creationId xmlns:a16="http://schemas.microsoft.com/office/drawing/2014/main" xmlns="" id="{202529F4-F41A-4ABE-9CC2-62350659DC64}"/>
              </a:ext>
            </a:extLst>
          </p:cNvPr>
          <p:cNvSpPr>
            <a:spLocks noGrp="1"/>
          </p:cNvSpPr>
          <p:nvPr>
            <p:ph type="subTitle" idx="1"/>
          </p:nvPr>
        </p:nvSpPr>
        <p:spPr/>
        <p:txBody>
          <a:bodyPr/>
          <a:lstStyle/>
          <a:p>
            <a:r>
              <a:rPr lang="en-US" dirty="0"/>
              <a:t>History and Highlights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630" y="2719608"/>
            <a:ext cx="3252509" cy="918007"/>
          </a:xfrm>
          <a:prstGeom prst="rect">
            <a:avLst/>
          </a:prstGeom>
        </p:spPr>
      </p:pic>
    </p:spTree>
    <p:extLst>
      <p:ext uri="{BB962C8B-B14F-4D97-AF65-F5344CB8AC3E}">
        <p14:creationId xmlns:p14="http://schemas.microsoft.com/office/powerpoint/2010/main" val="3354712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FC25B7-93D6-46B7-A867-7CDA0E22A8A4}"/>
              </a:ext>
            </a:extLst>
          </p:cNvPr>
          <p:cNvSpPr>
            <a:spLocks noGrp="1"/>
          </p:cNvSpPr>
          <p:nvPr>
            <p:ph type="title"/>
          </p:nvPr>
        </p:nvSpPr>
        <p:spPr/>
        <p:txBody>
          <a:bodyPr>
            <a:normAutofit/>
          </a:bodyPr>
          <a:lstStyle/>
          <a:p>
            <a:r>
              <a:rPr lang="en-US" sz="3200" dirty="0"/>
              <a:t> New York Academy of Sciences</a:t>
            </a:r>
          </a:p>
        </p:txBody>
      </p:sp>
      <p:sp>
        <p:nvSpPr>
          <p:cNvPr id="3" name="Content Placeholder 2">
            <a:extLst>
              <a:ext uri="{FF2B5EF4-FFF2-40B4-BE49-F238E27FC236}">
                <a16:creationId xmlns:a16="http://schemas.microsoft.com/office/drawing/2014/main" xmlns="" id="{5F3F1BFF-A907-44EA-8299-2A0E628889E5}"/>
              </a:ext>
            </a:extLst>
          </p:cNvPr>
          <p:cNvSpPr>
            <a:spLocks noGrp="1"/>
          </p:cNvSpPr>
          <p:nvPr>
            <p:ph idx="1"/>
          </p:nvPr>
        </p:nvSpPr>
        <p:spPr>
          <a:xfrm>
            <a:off x="299405" y="1825625"/>
            <a:ext cx="7997927" cy="4687142"/>
          </a:xfrm>
        </p:spPr>
        <p:txBody>
          <a:bodyPr>
            <a:normAutofit/>
          </a:bodyPr>
          <a:lstStyle/>
          <a:p>
            <a:r>
              <a:rPr lang="en-US" sz="1900" b="1" dirty="0"/>
              <a:t>History and </a:t>
            </a:r>
            <a:r>
              <a:rPr lang="en-US" sz="1900" b="1" dirty="0">
                <a:solidFill>
                  <a:srgbClr val="027F8A"/>
                </a:solidFill>
              </a:rPr>
              <a:t>Goals</a:t>
            </a:r>
            <a:r>
              <a:rPr lang="en-US" sz="1900" b="1" dirty="0"/>
              <a:t>: The New York Academy of Sciences</a:t>
            </a:r>
            <a:endParaRPr lang="en-US" sz="1900" dirty="0"/>
          </a:p>
          <a:p>
            <a:pPr marL="342900" indent="-342900">
              <a:buClr>
                <a:srgbClr val="007F8A"/>
              </a:buClr>
              <a:buFont typeface="Arial" panose="020B0604020202020204" pitchFamily="34" charset="0"/>
              <a:buChar char="•"/>
            </a:pPr>
            <a:r>
              <a:rPr lang="en-US" sz="1500" dirty="0"/>
              <a:t>This 200 year-old institution, founded in 1817, as the Lyceum of Natural History in the City of New York, with strong organizational connections to the New York Botanical Garden, the American Museum of Natural History, and New York University and New York Public Library.</a:t>
            </a:r>
          </a:p>
          <a:p>
            <a:pPr marL="342900" indent="-342900">
              <a:buClr>
                <a:srgbClr val="007F8A"/>
              </a:buClr>
              <a:buFont typeface="Arial" panose="020B0604020202020204" pitchFamily="34" charset="0"/>
              <a:buChar char="•"/>
            </a:pPr>
            <a:r>
              <a:rPr lang="en-US" sz="1500" dirty="0">
                <a:solidFill>
                  <a:srgbClr val="027F8A"/>
                </a:solidFill>
              </a:rPr>
              <a:t>Goals and Activities</a:t>
            </a:r>
          </a:p>
          <a:p>
            <a:pPr marL="1028700" lvl="1" indent="-342900">
              <a:buClr>
                <a:srgbClr val="007F8A"/>
              </a:buClr>
            </a:pPr>
            <a:r>
              <a:rPr lang="en-US" sz="1500" dirty="0">
                <a:solidFill>
                  <a:srgbClr val="027F8A"/>
                </a:solidFill>
              </a:rPr>
              <a:t>Promote education in the sciences</a:t>
            </a:r>
          </a:p>
          <a:p>
            <a:pPr marL="1028700" lvl="1" indent="-342900">
              <a:buClr>
                <a:srgbClr val="007F8A"/>
              </a:buClr>
            </a:pPr>
            <a:r>
              <a:rPr lang="en-US" sz="1500" dirty="0">
                <a:solidFill>
                  <a:srgbClr val="027F8A"/>
                </a:solidFill>
              </a:rPr>
              <a:t>Further the dissemination of scientific and medical research and information to the public</a:t>
            </a:r>
          </a:p>
          <a:p>
            <a:pPr marL="1028700" lvl="1" indent="-342900">
              <a:buClr>
                <a:srgbClr val="007F8A"/>
              </a:buClr>
            </a:pPr>
            <a:r>
              <a:rPr lang="en-US" sz="1500" dirty="0">
                <a:solidFill>
                  <a:srgbClr val="027F8A"/>
                </a:solidFill>
              </a:rPr>
              <a:t>Bring individuals and organizations together to drive real-world solutions to global challenges</a:t>
            </a:r>
          </a:p>
          <a:p>
            <a:pPr marL="1028700" lvl="1" indent="-342900">
              <a:buClr>
                <a:srgbClr val="007F8A"/>
              </a:buClr>
            </a:pPr>
            <a:r>
              <a:rPr lang="en-US" sz="1500" i="1" dirty="0">
                <a:solidFill>
                  <a:srgbClr val="027F8A"/>
                </a:solidFill>
              </a:rPr>
              <a:t>Publish: Annals of the New York Academy of Sciences,</a:t>
            </a:r>
          </a:p>
          <a:p>
            <a:pPr marL="1485900" lvl="2" indent="-342900">
              <a:buClr>
                <a:srgbClr val="007F8A"/>
              </a:buClr>
            </a:pPr>
            <a:r>
              <a:rPr lang="en-US" sz="1500" dirty="0">
                <a:solidFill>
                  <a:srgbClr val="027F8A"/>
                </a:solidFill>
              </a:rPr>
              <a:t>one of the oldest scientific journals in the United States, and </a:t>
            </a:r>
          </a:p>
          <a:p>
            <a:pPr marL="1485900" lvl="2" indent="-342900">
              <a:buClr>
                <a:srgbClr val="007F8A"/>
              </a:buClr>
            </a:pPr>
            <a:r>
              <a:rPr lang="en-US" sz="1500" dirty="0">
                <a:solidFill>
                  <a:srgbClr val="027F8A"/>
                </a:solidFill>
              </a:rPr>
              <a:t>among the top five cited multidisciplinary scientific serials worldwide.</a:t>
            </a:r>
          </a:p>
          <a:p>
            <a:pPr marL="1028700" lvl="1" indent="-342900">
              <a:buClr>
                <a:srgbClr val="007F8A"/>
              </a:buClr>
            </a:pPr>
            <a:endParaRPr lang="en-US" dirty="0">
              <a:solidFill>
                <a:srgbClr val="027F8A"/>
              </a:solidFill>
            </a:endParaRPr>
          </a:p>
          <a:p>
            <a:pPr marL="1028700" lvl="1" indent="-342900">
              <a:buClr>
                <a:srgbClr val="007F8A"/>
              </a:buClr>
            </a:pPr>
            <a:endParaRPr lang="en-US" dirty="0"/>
          </a:p>
          <a:p>
            <a:pPr marL="342900" indent="-342900">
              <a:buClr>
                <a:srgbClr val="007F8A"/>
              </a:buClr>
              <a:buFont typeface="Arial" panose="020B0604020202020204" pitchFamily="34" charset="0"/>
              <a:buChar char="•"/>
            </a:pPr>
            <a:endParaRPr lang="en-US" dirty="0"/>
          </a:p>
          <a:p>
            <a:pPr>
              <a:buClr>
                <a:srgbClr val="007F8A"/>
              </a:buClr>
            </a:pPr>
            <a:endParaRPr lang="en-US" dirty="0"/>
          </a:p>
        </p:txBody>
      </p:sp>
      <p:pic>
        <p:nvPicPr>
          <p:cNvPr id="8" name="Picture 7">
            <a:extLst>
              <a:ext uri="{FF2B5EF4-FFF2-40B4-BE49-F238E27FC236}">
                <a16:creationId xmlns:a16="http://schemas.microsoft.com/office/drawing/2014/main" xmlns="" id="{B425E503-FC4A-C243-A7B1-523E937259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79890" y="89456"/>
            <a:ext cx="3873444" cy="3937282"/>
          </a:xfrm>
          <a:prstGeom prst="rect">
            <a:avLst/>
          </a:prstGeom>
        </p:spPr>
      </p:pic>
      <p:pic>
        <p:nvPicPr>
          <p:cNvPr id="10" name="Picture 9">
            <a:extLst>
              <a:ext uri="{FF2B5EF4-FFF2-40B4-BE49-F238E27FC236}">
                <a16:creationId xmlns:a16="http://schemas.microsoft.com/office/drawing/2014/main" xmlns="" id="{9687ABFB-DF11-5B45-B339-3F57D33336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44323" y="2878772"/>
            <a:ext cx="2797162" cy="2813812"/>
          </a:xfrm>
          <a:prstGeom prst="rect">
            <a:avLst/>
          </a:prstGeom>
        </p:spPr>
      </p:pic>
    </p:spTree>
    <p:extLst>
      <p:ext uri="{BB962C8B-B14F-4D97-AF65-F5344CB8AC3E}">
        <p14:creationId xmlns:p14="http://schemas.microsoft.com/office/powerpoint/2010/main" val="2540654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583B91-97CB-439F-A4B8-EE4AF38BCD78}"/>
              </a:ext>
            </a:extLst>
          </p:cNvPr>
          <p:cNvSpPr>
            <a:spLocks noGrp="1"/>
          </p:cNvSpPr>
          <p:nvPr>
            <p:ph type="title"/>
          </p:nvPr>
        </p:nvSpPr>
        <p:spPr/>
        <p:txBody>
          <a:bodyPr>
            <a:normAutofit/>
          </a:bodyPr>
          <a:lstStyle/>
          <a:p>
            <a:pPr algn="ctr"/>
            <a:r>
              <a:rPr lang="en-US" dirty="0"/>
              <a:t>New York Academy of Sciences</a:t>
            </a:r>
          </a:p>
        </p:txBody>
      </p:sp>
      <p:sp>
        <p:nvSpPr>
          <p:cNvPr id="7" name="Content Placeholder 6">
            <a:extLst>
              <a:ext uri="{FF2B5EF4-FFF2-40B4-BE49-F238E27FC236}">
                <a16:creationId xmlns:a16="http://schemas.microsoft.com/office/drawing/2014/main" xmlns="" id="{971DED1A-C8D0-463A-86EE-C396362A6D3F}"/>
              </a:ext>
            </a:extLst>
          </p:cNvPr>
          <p:cNvSpPr>
            <a:spLocks noGrp="1"/>
          </p:cNvSpPr>
          <p:nvPr>
            <p:ph idx="1"/>
          </p:nvPr>
        </p:nvSpPr>
        <p:spPr>
          <a:xfrm>
            <a:off x="242596" y="1855310"/>
            <a:ext cx="7315200" cy="2763343"/>
          </a:xfrm>
        </p:spPr>
        <p:txBody>
          <a:bodyPr/>
          <a:lstStyle/>
          <a:p>
            <a:endParaRPr lang="en-US" dirty="0"/>
          </a:p>
          <a:p>
            <a:endParaRPr lang="en-US" dirty="0"/>
          </a:p>
          <a:p>
            <a:endParaRPr lang="en-US" dirty="0"/>
          </a:p>
        </p:txBody>
      </p:sp>
      <p:sp>
        <p:nvSpPr>
          <p:cNvPr id="5" name="Rectangle 4">
            <a:extLst>
              <a:ext uri="{FF2B5EF4-FFF2-40B4-BE49-F238E27FC236}">
                <a16:creationId xmlns:a16="http://schemas.microsoft.com/office/drawing/2014/main" xmlns="" id="{54F0442B-F9F7-5041-82B4-87357D1EE1F3}"/>
              </a:ext>
            </a:extLst>
          </p:cNvPr>
          <p:cNvSpPr/>
          <p:nvPr/>
        </p:nvSpPr>
        <p:spPr>
          <a:xfrm>
            <a:off x="673268" y="2254453"/>
            <a:ext cx="7379050" cy="4293483"/>
          </a:xfrm>
          <a:prstGeom prst="rect">
            <a:avLst/>
          </a:prstGeom>
        </p:spPr>
        <p:txBody>
          <a:bodyPr wrap="square">
            <a:spAutoFit/>
          </a:bodyPr>
          <a:lstStyle/>
          <a:p>
            <a:pPr marL="342900" indent="-342900">
              <a:buClr>
                <a:srgbClr val="007F8A"/>
              </a:buClr>
              <a:buFont typeface="Arial" panose="020B0604020202020204" pitchFamily="34" charset="0"/>
              <a:buChar char="•"/>
            </a:pPr>
            <a:r>
              <a:rPr lang="en-US" sz="2400" dirty="0">
                <a:latin typeface="Source Serif Pro" panose="02040603050405020204"/>
                <a:ea typeface="Open Sans" panose="020B0606030504020204" pitchFamily="34" charset="0"/>
                <a:cs typeface="Open Sans" panose="020B0606030504020204" pitchFamily="34" charset="0"/>
              </a:rPr>
              <a:t>Entirety of NYAS archives</a:t>
            </a:r>
          </a:p>
          <a:p>
            <a:pPr marL="342900" indent="-342900">
              <a:lnSpc>
                <a:spcPct val="150000"/>
              </a:lnSpc>
              <a:buClr>
                <a:srgbClr val="007F8A"/>
              </a:buClr>
              <a:buFont typeface="Arial" panose="020B0604020202020204" pitchFamily="34" charset="0"/>
              <a:buChar char="•"/>
            </a:pPr>
            <a:r>
              <a:rPr lang="en-US" sz="2400" dirty="0">
                <a:latin typeface="Source Serif Pro" panose="02040603050405020204"/>
                <a:ea typeface="Open Sans" panose="020B0606030504020204" pitchFamily="34" charset="0"/>
                <a:cs typeface="Open Sans" panose="020B0606030504020204" pitchFamily="34" charset="0"/>
              </a:rPr>
              <a:t>Runs from 1801 to ~2013</a:t>
            </a:r>
          </a:p>
          <a:p>
            <a:pPr marL="342900" indent="-342900">
              <a:lnSpc>
                <a:spcPct val="150000"/>
              </a:lnSpc>
              <a:buClr>
                <a:srgbClr val="007F8A"/>
              </a:buClr>
              <a:buFont typeface="Arial" panose="020B0604020202020204" pitchFamily="34" charset="0"/>
              <a:buChar char="•"/>
            </a:pPr>
            <a:r>
              <a:rPr lang="en-US" sz="2400" dirty="0">
                <a:latin typeface="Source Serif Pro" panose="02040603050405020204"/>
              </a:rPr>
              <a:t>Range of content types</a:t>
            </a:r>
          </a:p>
          <a:p>
            <a:pPr marL="342900" indent="-342900">
              <a:lnSpc>
                <a:spcPct val="150000"/>
              </a:lnSpc>
              <a:buClr>
                <a:srgbClr val="007F8A"/>
              </a:buClr>
              <a:buFont typeface="Arial" panose="020B0604020202020204" pitchFamily="34" charset="0"/>
              <a:buChar char="•"/>
            </a:pPr>
            <a:r>
              <a:rPr lang="en-US" sz="2400" dirty="0">
                <a:latin typeface="Source Serif Pro" panose="02040603050405020204"/>
              </a:rPr>
              <a:t>Content is almost entirely unique, from new scanning</a:t>
            </a:r>
          </a:p>
          <a:p>
            <a:pPr marL="342900" indent="-342900">
              <a:lnSpc>
                <a:spcPct val="150000"/>
              </a:lnSpc>
              <a:buClr>
                <a:srgbClr val="007F8A"/>
              </a:buClr>
              <a:buFont typeface="Arial" panose="020B0604020202020204" pitchFamily="34" charset="0"/>
              <a:buChar char="•"/>
            </a:pPr>
            <a:r>
              <a:rPr lang="en-US" sz="2400" dirty="0">
                <a:latin typeface="Source Serif Pro" panose="02040603050405020204"/>
              </a:rPr>
              <a:t>Covers the history and development of scientific and medical research in North America, and many international efforts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xmlns="" id="{6D68FFD5-8A33-5442-BD88-44D555886E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5690" y="1525907"/>
            <a:ext cx="2966568" cy="3691644"/>
          </a:xfrm>
          <a:prstGeom prst="ellipse">
            <a:avLst/>
          </a:prstGeom>
          <a:solidFill>
            <a:srgbClr val="007F8A">
              <a:alpha val="43000"/>
            </a:srgbClr>
          </a:solidFill>
          <a:ln w="190500" cap="rnd">
            <a:solidFill>
              <a:srgbClr val="00A2B3"/>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46742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D42877-84ED-49DE-BBD5-69AC7176A066}"/>
              </a:ext>
            </a:extLst>
          </p:cNvPr>
          <p:cNvSpPr>
            <a:spLocks noGrp="1"/>
          </p:cNvSpPr>
          <p:nvPr>
            <p:ph type="title"/>
          </p:nvPr>
        </p:nvSpPr>
        <p:spPr/>
        <p:txBody>
          <a:bodyPr>
            <a:normAutofit fontScale="90000"/>
          </a:bodyPr>
          <a:lstStyle/>
          <a:p>
            <a:r>
              <a:rPr lang="en-US" dirty="0"/>
              <a:t>Key areas of research supported by the NYAS archives: </a:t>
            </a:r>
          </a:p>
        </p:txBody>
      </p:sp>
      <p:sp>
        <p:nvSpPr>
          <p:cNvPr id="4" name="Rectangle: Rounded Corners 3">
            <a:extLst>
              <a:ext uri="{FF2B5EF4-FFF2-40B4-BE49-F238E27FC236}">
                <a16:creationId xmlns:a16="http://schemas.microsoft.com/office/drawing/2014/main" xmlns="" id="{6229ACB6-CCC0-4933-8A12-6D02165ADDC9}"/>
              </a:ext>
            </a:extLst>
          </p:cNvPr>
          <p:cNvSpPr/>
          <p:nvPr/>
        </p:nvSpPr>
        <p:spPr>
          <a:xfrm>
            <a:off x="4542330" y="1456565"/>
            <a:ext cx="3107341" cy="501707"/>
          </a:xfrm>
          <a:prstGeom prst="roundRect">
            <a:avLst/>
          </a:prstGeom>
          <a:solidFill>
            <a:srgbClr val="00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Medical Science</a:t>
            </a:r>
          </a:p>
        </p:txBody>
      </p:sp>
      <p:sp>
        <p:nvSpPr>
          <p:cNvPr id="54" name="Rectangle: Rounded Corners 53">
            <a:extLst>
              <a:ext uri="{FF2B5EF4-FFF2-40B4-BE49-F238E27FC236}">
                <a16:creationId xmlns:a16="http://schemas.microsoft.com/office/drawing/2014/main" xmlns="" id="{D44DAF6D-EB5B-4636-BE75-F7F975EE7F5B}"/>
              </a:ext>
            </a:extLst>
          </p:cNvPr>
          <p:cNvSpPr/>
          <p:nvPr/>
        </p:nvSpPr>
        <p:spPr>
          <a:xfrm>
            <a:off x="4542329" y="2087743"/>
            <a:ext cx="3107341" cy="501707"/>
          </a:xfrm>
          <a:prstGeom prst="roundRect">
            <a:avLst/>
          </a:prstGeom>
          <a:solidFill>
            <a:srgbClr val="00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Climate Science</a:t>
            </a:r>
          </a:p>
        </p:txBody>
      </p:sp>
      <p:sp>
        <p:nvSpPr>
          <p:cNvPr id="55" name="Rectangle: Rounded Corners 54">
            <a:extLst>
              <a:ext uri="{FF2B5EF4-FFF2-40B4-BE49-F238E27FC236}">
                <a16:creationId xmlns:a16="http://schemas.microsoft.com/office/drawing/2014/main" xmlns="" id="{3160D7C6-4A24-45B0-8AE7-F1B1F00C27D6}"/>
              </a:ext>
            </a:extLst>
          </p:cNvPr>
          <p:cNvSpPr/>
          <p:nvPr/>
        </p:nvSpPr>
        <p:spPr>
          <a:xfrm>
            <a:off x="4542329" y="2718921"/>
            <a:ext cx="3107341" cy="501707"/>
          </a:xfrm>
          <a:prstGeom prst="roundRect">
            <a:avLst/>
          </a:prstGeom>
          <a:solidFill>
            <a:srgbClr val="00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Natural Sciences</a:t>
            </a:r>
          </a:p>
        </p:txBody>
      </p:sp>
      <p:cxnSp>
        <p:nvCxnSpPr>
          <p:cNvPr id="74" name="Straight Connector 73">
            <a:extLst>
              <a:ext uri="{FF2B5EF4-FFF2-40B4-BE49-F238E27FC236}">
                <a16:creationId xmlns:a16="http://schemas.microsoft.com/office/drawing/2014/main" xmlns="" id="{989265E2-E5C9-4786-88FA-475EC5FA29A6}"/>
              </a:ext>
            </a:extLst>
          </p:cNvPr>
          <p:cNvCxnSpPr>
            <a:cxnSpLocks/>
          </p:cNvCxnSpPr>
          <p:nvPr/>
        </p:nvCxnSpPr>
        <p:spPr>
          <a:xfrm>
            <a:off x="7617586" y="3600953"/>
            <a:ext cx="9926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xmlns="" id="{EA2806A4-2BAE-498A-B96D-9A9BF2492FC6}"/>
              </a:ext>
            </a:extLst>
          </p:cNvPr>
          <p:cNvSpPr/>
          <p:nvPr/>
        </p:nvSpPr>
        <p:spPr>
          <a:xfrm>
            <a:off x="4542329" y="3350099"/>
            <a:ext cx="3107341" cy="501707"/>
          </a:xfrm>
          <a:prstGeom prst="roundRect">
            <a:avLst/>
          </a:prstGeom>
          <a:solidFill>
            <a:srgbClr val="00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Botany Forestry</a:t>
            </a:r>
          </a:p>
        </p:txBody>
      </p:sp>
      <p:sp>
        <p:nvSpPr>
          <p:cNvPr id="66" name="Rectangle: Rounded Corners 65">
            <a:extLst>
              <a:ext uri="{FF2B5EF4-FFF2-40B4-BE49-F238E27FC236}">
                <a16:creationId xmlns:a16="http://schemas.microsoft.com/office/drawing/2014/main" xmlns="" id="{582D04B2-4929-4CA1-A8FC-93584631FAFD}"/>
              </a:ext>
            </a:extLst>
          </p:cNvPr>
          <p:cNvSpPr/>
          <p:nvPr/>
        </p:nvSpPr>
        <p:spPr>
          <a:xfrm>
            <a:off x="4542329" y="3981277"/>
            <a:ext cx="3107341" cy="501707"/>
          </a:xfrm>
          <a:prstGeom prst="roundRect">
            <a:avLst/>
          </a:prstGeom>
          <a:solidFill>
            <a:srgbClr val="00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Chemistry</a:t>
            </a:r>
          </a:p>
        </p:txBody>
      </p:sp>
      <p:sp>
        <p:nvSpPr>
          <p:cNvPr id="68" name="Rectangle: Rounded Corners 67">
            <a:extLst>
              <a:ext uri="{FF2B5EF4-FFF2-40B4-BE49-F238E27FC236}">
                <a16:creationId xmlns:a16="http://schemas.microsoft.com/office/drawing/2014/main" xmlns="" id="{10719523-9460-4418-87E7-C39272A3888F}"/>
              </a:ext>
            </a:extLst>
          </p:cNvPr>
          <p:cNvSpPr/>
          <p:nvPr/>
        </p:nvSpPr>
        <p:spPr>
          <a:xfrm>
            <a:off x="4542329" y="4612455"/>
            <a:ext cx="3107341" cy="501707"/>
          </a:xfrm>
          <a:prstGeom prst="roundRect">
            <a:avLst/>
          </a:prstGeom>
          <a:solidFill>
            <a:srgbClr val="00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Ecology</a:t>
            </a:r>
          </a:p>
        </p:txBody>
      </p:sp>
      <p:sp>
        <p:nvSpPr>
          <p:cNvPr id="71" name="Rectangle: Rounded Corners 70">
            <a:extLst>
              <a:ext uri="{FF2B5EF4-FFF2-40B4-BE49-F238E27FC236}">
                <a16:creationId xmlns:a16="http://schemas.microsoft.com/office/drawing/2014/main" xmlns="" id="{2F0B28BF-4030-4BAB-9F14-547934832BA6}"/>
              </a:ext>
            </a:extLst>
          </p:cNvPr>
          <p:cNvSpPr/>
          <p:nvPr/>
        </p:nvSpPr>
        <p:spPr>
          <a:xfrm>
            <a:off x="4542329" y="5256885"/>
            <a:ext cx="3107341" cy="501707"/>
          </a:xfrm>
          <a:prstGeom prst="roundRect">
            <a:avLst/>
          </a:prstGeom>
          <a:solidFill>
            <a:srgbClr val="00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Civil/Human Rights</a:t>
            </a:r>
          </a:p>
        </p:txBody>
      </p:sp>
      <p:sp>
        <p:nvSpPr>
          <p:cNvPr id="72" name="Rectangle: Rounded Corners 71">
            <a:extLst>
              <a:ext uri="{FF2B5EF4-FFF2-40B4-BE49-F238E27FC236}">
                <a16:creationId xmlns:a16="http://schemas.microsoft.com/office/drawing/2014/main" xmlns="" id="{FB3A70F2-24DF-4DE4-BD73-216E05D32ABC}"/>
              </a:ext>
            </a:extLst>
          </p:cNvPr>
          <p:cNvSpPr/>
          <p:nvPr/>
        </p:nvSpPr>
        <p:spPr>
          <a:xfrm>
            <a:off x="4542329" y="5874811"/>
            <a:ext cx="3107341" cy="501707"/>
          </a:xfrm>
          <a:prstGeom prst="roundRect">
            <a:avLst/>
          </a:prstGeom>
          <a:solidFill>
            <a:srgbClr val="00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Caribbean Studies</a:t>
            </a:r>
          </a:p>
        </p:txBody>
      </p:sp>
      <p:sp>
        <p:nvSpPr>
          <p:cNvPr id="10" name="Oval 9">
            <a:extLst>
              <a:ext uri="{FF2B5EF4-FFF2-40B4-BE49-F238E27FC236}">
                <a16:creationId xmlns:a16="http://schemas.microsoft.com/office/drawing/2014/main" xmlns="" id="{9557B7CA-438C-4612-913F-7335C25E7E63}"/>
              </a:ext>
            </a:extLst>
          </p:cNvPr>
          <p:cNvSpPr/>
          <p:nvPr/>
        </p:nvSpPr>
        <p:spPr>
          <a:xfrm>
            <a:off x="533172" y="2339788"/>
            <a:ext cx="2528912" cy="2528912"/>
          </a:xfrm>
          <a:prstGeom prst="ellipse">
            <a:avLst/>
          </a:prstGeom>
          <a:solidFill>
            <a:srgbClr val="02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SCIENCES</a:t>
            </a:r>
            <a:endParaRPr lang="en-US" sz="1400"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5" name="Straight Connector 74">
            <a:extLst>
              <a:ext uri="{FF2B5EF4-FFF2-40B4-BE49-F238E27FC236}">
                <a16:creationId xmlns:a16="http://schemas.microsoft.com/office/drawing/2014/main" xmlns="" id="{9958C64C-3627-4EEE-95A4-C6E55B728565}"/>
              </a:ext>
            </a:extLst>
          </p:cNvPr>
          <p:cNvCxnSpPr>
            <a:cxnSpLocks/>
          </p:cNvCxnSpPr>
          <p:nvPr/>
        </p:nvCxnSpPr>
        <p:spPr>
          <a:xfrm>
            <a:off x="3549705" y="1707418"/>
            <a:ext cx="9926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463403E4-D856-47FE-8C08-7979BACBE7F4}"/>
              </a:ext>
            </a:extLst>
          </p:cNvPr>
          <p:cNvCxnSpPr>
            <a:cxnSpLocks/>
          </p:cNvCxnSpPr>
          <p:nvPr/>
        </p:nvCxnSpPr>
        <p:spPr>
          <a:xfrm>
            <a:off x="3549705" y="6138807"/>
            <a:ext cx="9926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1EA1EA95-6369-46FF-8584-1D9F44E36E0D}"/>
              </a:ext>
            </a:extLst>
          </p:cNvPr>
          <p:cNvCxnSpPr>
            <a:cxnSpLocks/>
          </p:cNvCxnSpPr>
          <p:nvPr/>
        </p:nvCxnSpPr>
        <p:spPr>
          <a:xfrm>
            <a:off x="3549704" y="1699324"/>
            <a:ext cx="1" cy="44425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6276A434-403C-4E6B-AEF9-CA344694BA2E}"/>
              </a:ext>
            </a:extLst>
          </p:cNvPr>
          <p:cNvCxnSpPr>
            <a:cxnSpLocks/>
          </p:cNvCxnSpPr>
          <p:nvPr/>
        </p:nvCxnSpPr>
        <p:spPr>
          <a:xfrm>
            <a:off x="3062084" y="3600953"/>
            <a:ext cx="4876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Rounded Corners 87">
            <a:extLst>
              <a:ext uri="{FF2B5EF4-FFF2-40B4-BE49-F238E27FC236}">
                <a16:creationId xmlns:a16="http://schemas.microsoft.com/office/drawing/2014/main" xmlns="" id="{03C9F7DC-2E0A-4FD5-8CAF-195A2068072A}"/>
              </a:ext>
            </a:extLst>
          </p:cNvPr>
          <p:cNvSpPr/>
          <p:nvPr/>
        </p:nvSpPr>
        <p:spPr>
          <a:xfrm>
            <a:off x="8551488" y="2421242"/>
            <a:ext cx="2381556" cy="731794"/>
          </a:xfrm>
          <a:prstGeom prst="roundRect">
            <a:avLst/>
          </a:prstGeom>
          <a:solidFill>
            <a:srgbClr val="00B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Puerto Rico/Virgin Islands Survey</a:t>
            </a:r>
          </a:p>
        </p:txBody>
      </p:sp>
      <p:sp>
        <p:nvSpPr>
          <p:cNvPr id="89" name="Rectangle: Rounded Corners 88">
            <a:extLst>
              <a:ext uri="{FF2B5EF4-FFF2-40B4-BE49-F238E27FC236}">
                <a16:creationId xmlns:a16="http://schemas.microsoft.com/office/drawing/2014/main" xmlns="" id="{6BE1306B-D6A9-455F-9547-DE41B75C8D9A}"/>
              </a:ext>
            </a:extLst>
          </p:cNvPr>
          <p:cNvSpPr/>
          <p:nvPr/>
        </p:nvSpPr>
        <p:spPr>
          <a:xfrm>
            <a:off x="8551488" y="3239544"/>
            <a:ext cx="2381556" cy="731794"/>
          </a:xfrm>
          <a:prstGeom prst="roundRect">
            <a:avLst/>
          </a:prstGeom>
          <a:solidFill>
            <a:srgbClr val="00B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Two additional NY Botanical Gardens collections</a:t>
            </a:r>
          </a:p>
        </p:txBody>
      </p:sp>
      <p:sp>
        <p:nvSpPr>
          <p:cNvPr id="90" name="Rectangle: Rounded Corners 89">
            <a:extLst>
              <a:ext uri="{FF2B5EF4-FFF2-40B4-BE49-F238E27FC236}">
                <a16:creationId xmlns:a16="http://schemas.microsoft.com/office/drawing/2014/main" xmlns="" id="{06463377-4CF6-473E-812C-5484D19066C7}"/>
              </a:ext>
            </a:extLst>
          </p:cNvPr>
          <p:cNvSpPr/>
          <p:nvPr/>
        </p:nvSpPr>
        <p:spPr>
          <a:xfrm>
            <a:off x="8551488" y="4045446"/>
            <a:ext cx="2381556" cy="731794"/>
          </a:xfrm>
          <a:prstGeom prst="roundRect">
            <a:avLst/>
          </a:prstGeom>
          <a:solidFill>
            <a:srgbClr val="00B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NYBG Collections by </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N L Britton &amp;</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L D Schweinitz</a:t>
            </a:r>
          </a:p>
        </p:txBody>
      </p:sp>
    </p:spTree>
    <p:extLst>
      <p:ext uri="{BB962C8B-B14F-4D97-AF65-F5344CB8AC3E}">
        <p14:creationId xmlns:p14="http://schemas.microsoft.com/office/powerpoint/2010/main" val="191198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15AB52-1A77-404F-A319-818CA2A07E34}"/>
              </a:ext>
            </a:extLst>
          </p:cNvPr>
          <p:cNvSpPr>
            <a:spLocks noGrp="1"/>
          </p:cNvSpPr>
          <p:nvPr>
            <p:ph type="title"/>
          </p:nvPr>
        </p:nvSpPr>
        <p:spPr/>
        <p:txBody>
          <a:bodyPr/>
          <a:lstStyle/>
          <a:p>
            <a:r>
              <a:rPr lang="en-US" dirty="0">
                <a:latin typeface="Source Serif Pro" charset="0"/>
                <a:ea typeface="Source Serif Pro" charset="0"/>
                <a:cs typeface="Source Serif Pro" charset="0"/>
              </a:rPr>
              <a:t>Agenda</a:t>
            </a:r>
          </a:p>
        </p:txBody>
      </p:sp>
      <p:sp>
        <p:nvSpPr>
          <p:cNvPr id="3" name="Content Placeholder 2">
            <a:extLst>
              <a:ext uri="{FF2B5EF4-FFF2-40B4-BE49-F238E27FC236}">
                <a16:creationId xmlns:a16="http://schemas.microsoft.com/office/drawing/2014/main" xmlns="" id="{D2E08552-2AC5-4992-B56A-B110840404EB}"/>
              </a:ext>
            </a:extLst>
          </p:cNvPr>
          <p:cNvSpPr>
            <a:spLocks noGrp="1"/>
          </p:cNvSpPr>
          <p:nvPr>
            <p:ph idx="1"/>
          </p:nvPr>
        </p:nvSpPr>
        <p:spPr>
          <a:xfrm>
            <a:off x="838200" y="1115122"/>
            <a:ext cx="5750668" cy="4833202"/>
          </a:xfrm>
        </p:spPr>
        <p:txBody>
          <a:bodyPr>
            <a:normAutofit fontScale="62500" lnSpcReduction="20000"/>
          </a:bodyPr>
          <a:lstStyle/>
          <a:p>
            <a:r>
              <a:rPr lang="en-US" sz="3300" dirty="0">
                <a:latin typeface="Open Sans" charset="0"/>
                <a:ea typeface="Open Sans" charset="0"/>
                <a:cs typeface="Open Sans" charset="0"/>
              </a:rPr>
              <a:t>Wiley Digital Archive Program Overview</a:t>
            </a:r>
          </a:p>
          <a:p>
            <a:r>
              <a:rPr lang="en-US" sz="3300" dirty="0">
                <a:latin typeface="Open Sans" charset="0"/>
                <a:ea typeface="Open Sans" charset="0"/>
                <a:cs typeface="Open Sans" charset="0"/>
              </a:rPr>
              <a:t>Initial partners: </a:t>
            </a:r>
          </a:p>
          <a:p>
            <a:pPr lvl="1"/>
            <a:r>
              <a:rPr lang="en-US" sz="3300" dirty="0">
                <a:latin typeface="Open Sans" charset="0"/>
                <a:ea typeface="Open Sans" charset="0"/>
                <a:cs typeface="Open Sans" charset="0"/>
              </a:rPr>
              <a:t>Royal Anthropological Institute</a:t>
            </a:r>
          </a:p>
          <a:p>
            <a:pPr lvl="1"/>
            <a:r>
              <a:rPr lang="en-US" sz="3300" dirty="0">
                <a:latin typeface="Open Sans" charset="0"/>
                <a:ea typeface="Open Sans" charset="0"/>
                <a:cs typeface="Open Sans" charset="0"/>
              </a:rPr>
              <a:t>New York Academy of Sciences</a:t>
            </a:r>
          </a:p>
          <a:p>
            <a:pPr lvl="1"/>
            <a:r>
              <a:rPr lang="en-US" sz="3300" dirty="0">
                <a:latin typeface="Open Sans" charset="0"/>
                <a:ea typeface="Open Sans" charset="0"/>
                <a:cs typeface="Open Sans" charset="0"/>
              </a:rPr>
              <a:t>Royal College of Physicians</a:t>
            </a:r>
          </a:p>
          <a:p>
            <a:r>
              <a:rPr lang="en-US" sz="3300" dirty="0">
                <a:latin typeface="Open Sans" charset="0"/>
                <a:ea typeface="Open Sans" charset="0"/>
                <a:cs typeface="Open Sans" charset="0"/>
              </a:rPr>
              <a:t>History, mission and content</a:t>
            </a:r>
          </a:p>
          <a:p>
            <a:r>
              <a:rPr lang="en-US" sz="3300" dirty="0">
                <a:latin typeface="Open Sans" charset="0"/>
                <a:ea typeface="Open Sans" charset="0"/>
                <a:cs typeface="Open Sans" charset="0"/>
              </a:rPr>
              <a:t>Research applications</a:t>
            </a:r>
          </a:p>
          <a:p>
            <a:r>
              <a:rPr lang="en-US" sz="3300" dirty="0">
                <a:latin typeface="Open Sans" charset="0"/>
                <a:ea typeface="Open Sans" charset="0"/>
                <a:cs typeface="Open Sans" charset="0"/>
              </a:rPr>
              <a:t>Platform demonstration</a:t>
            </a:r>
          </a:p>
          <a:p>
            <a:r>
              <a:rPr lang="en-US" sz="3300" dirty="0">
                <a:latin typeface="Open Sans" charset="0"/>
                <a:ea typeface="Open Sans" charset="0"/>
                <a:cs typeface="Open Sans" charset="0"/>
              </a:rPr>
              <a:t>Questions &amp; answers</a:t>
            </a:r>
          </a:p>
          <a:p>
            <a:endParaRPr lang="en-US" dirty="0"/>
          </a:p>
        </p:txBody>
      </p:sp>
      <p:sp>
        <p:nvSpPr>
          <p:cNvPr id="7" name="TextBox 6">
            <a:extLst>
              <a:ext uri="{FF2B5EF4-FFF2-40B4-BE49-F238E27FC236}">
                <a16:creationId xmlns:a16="http://schemas.microsoft.com/office/drawing/2014/main" xmlns="" id="{CDD5A689-22E9-334C-8160-760B2051F425}"/>
              </a:ext>
            </a:extLst>
          </p:cNvPr>
          <p:cNvSpPr txBox="1"/>
          <p:nvPr/>
        </p:nvSpPr>
        <p:spPr>
          <a:xfrm>
            <a:off x="6484823" y="5358730"/>
            <a:ext cx="5502295" cy="830997"/>
          </a:xfrm>
          <a:prstGeom prst="rect">
            <a:avLst/>
          </a:prstGeom>
          <a:solidFill>
            <a:schemeClr val="accent1">
              <a:lumMod val="50000"/>
            </a:schemeClr>
          </a:solidFill>
        </p:spPr>
        <p:txBody>
          <a:bodyPr wrap="square" rtlCol="0">
            <a:spAutoFit/>
          </a:bodyPr>
          <a:lstStyle/>
          <a:p>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Myres</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John. “Correspondence between Sir John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Myres</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and Dr. E. J. Lindgren.” Lindgren Scientific Papers, 29 Dec. 1941. Wiley Digital Archives, </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2"/>
              </a:rPr>
              <a:t>http://</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hlinkClick r:id="rId2"/>
              </a:rPr>
              <a:t>WDAgo.com</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2"/>
              </a:rPr>
              <a:t>/s/36bfdcaa. Accessed 23 Jan. 2019</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Royal Anthropological Institute.</a:t>
            </a:r>
          </a:p>
        </p:txBody>
      </p:sp>
      <p:pic>
        <p:nvPicPr>
          <p:cNvPr id="5" name="Picture 4">
            <a:extLst>
              <a:ext uri="{FF2B5EF4-FFF2-40B4-BE49-F238E27FC236}">
                <a16:creationId xmlns:a16="http://schemas.microsoft.com/office/drawing/2014/main" xmlns="" id="{B2D4605F-124C-964C-8191-D011591E09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9412" y="318054"/>
            <a:ext cx="4353968" cy="4890052"/>
          </a:xfrm>
          <a:prstGeom prst="rect">
            <a:avLst/>
          </a:prstGeom>
        </p:spPr>
      </p:pic>
    </p:spTree>
    <p:extLst>
      <p:ext uri="{BB962C8B-B14F-4D97-AF65-F5344CB8AC3E}">
        <p14:creationId xmlns:p14="http://schemas.microsoft.com/office/powerpoint/2010/main" val="374083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6B190F-2BF1-4681-BA55-8E0B79E40165}"/>
              </a:ext>
            </a:extLst>
          </p:cNvPr>
          <p:cNvSpPr>
            <a:spLocks noGrp="1"/>
          </p:cNvSpPr>
          <p:nvPr>
            <p:ph type="title"/>
          </p:nvPr>
        </p:nvSpPr>
        <p:spPr>
          <a:xfrm>
            <a:off x="838203" y="655016"/>
            <a:ext cx="10299189" cy="688422"/>
          </a:xfrm>
        </p:spPr>
        <p:txBody>
          <a:bodyPr>
            <a:normAutofit fontScale="90000"/>
          </a:bodyPr>
          <a:lstStyle/>
          <a:p>
            <a:r>
              <a:rPr lang="en-US" dirty="0"/>
              <a:t>Collection Highlight: The Committee on Human Rights of Scientists</a:t>
            </a:r>
          </a:p>
        </p:txBody>
      </p:sp>
      <p:sp>
        <p:nvSpPr>
          <p:cNvPr id="3" name="Content Placeholder 2">
            <a:extLst>
              <a:ext uri="{FF2B5EF4-FFF2-40B4-BE49-F238E27FC236}">
                <a16:creationId xmlns:a16="http://schemas.microsoft.com/office/drawing/2014/main" xmlns="" id="{E0E340AC-82FD-4B4D-87D0-5681DBBD2204}"/>
              </a:ext>
            </a:extLst>
          </p:cNvPr>
          <p:cNvSpPr>
            <a:spLocks noGrp="1"/>
          </p:cNvSpPr>
          <p:nvPr>
            <p:ph idx="1"/>
          </p:nvPr>
        </p:nvSpPr>
        <p:spPr/>
        <p:txBody>
          <a:bodyPr>
            <a:normAutofit fontScale="85000" lnSpcReduction="10000"/>
          </a:bodyPr>
          <a:lstStyle/>
          <a:p>
            <a:r>
              <a:rPr lang="en-US" dirty="0"/>
              <a:t>…was formed in </a:t>
            </a:r>
            <a:r>
              <a:rPr lang="en-US" b="1" dirty="0">
                <a:solidFill>
                  <a:srgbClr val="007F8A"/>
                </a:solidFill>
              </a:rPr>
              <a:t>1978 to pursue the advancement of the basic human rights of scientists </a:t>
            </a:r>
            <a:r>
              <a:rPr lang="en-US" dirty="0"/>
              <a:t>throughout the world.  It intervenes in cases where scientists, engineers, health professionals and educators are detained, imprisoned, exiled, murdered, "disappeared," or deprived of the rights to pursue science, communicate their findings with their peers and the general public, and travel freely in accordance with established policies of </a:t>
            </a:r>
            <a:r>
              <a:rPr lang="en-US" dirty="0">
                <a:hlinkClick r:id="rId2"/>
              </a:rPr>
              <a:t>The International Council for Science</a:t>
            </a:r>
            <a:r>
              <a:rPr lang="en-US" dirty="0"/>
              <a:t>.”</a:t>
            </a:r>
          </a:p>
        </p:txBody>
      </p:sp>
      <p:pic>
        <p:nvPicPr>
          <p:cNvPr id="5" name="Picture 4">
            <a:extLst>
              <a:ext uri="{FF2B5EF4-FFF2-40B4-BE49-F238E27FC236}">
                <a16:creationId xmlns:a16="http://schemas.microsoft.com/office/drawing/2014/main" xmlns="" id="{C8D0D9A9-76E7-4AF5-B437-CC909D33CD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3" y="1825625"/>
            <a:ext cx="4113818" cy="4297152"/>
          </a:xfrm>
          <a:prstGeom prst="rect">
            <a:avLst/>
          </a:prstGeom>
          <a:effectLst>
            <a:outerShdw blurRad="50800" dist="38100" dir="5400000" algn="t" rotWithShape="0">
              <a:prstClr val="black">
                <a:alpha val="20000"/>
              </a:prstClr>
            </a:outerShdw>
          </a:effectLst>
        </p:spPr>
      </p:pic>
      <p:sp>
        <p:nvSpPr>
          <p:cNvPr id="6" name="Rectangle: Rounded Corners 70">
            <a:extLst>
              <a:ext uri="{FF2B5EF4-FFF2-40B4-BE49-F238E27FC236}">
                <a16:creationId xmlns:a16="http://schemas.microsoft.com/office/drawing/2014/main" xmlns="" id="{2F0B28BF-4030-4BAB-9F14-547934832BA6}"/>
              </a:ext>
            </a:extLst>
          </p:cNvPr>
          <p:cNvSpPr/>
          <p:nvPr/>
        </p:nvSpPr>
        <p:spPr>
          <a:xfrm>
            <a:off x="7094317" y="1188987"/>
            <a:ext cx="3107341" cy="501707"/>
          </a:xfrm>
          <a:prstGeom prst="roundRect">
            <a:avLst/>
          </a:prstGeom>
          <a:solidFill>
            <a:srgbClr val="00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Civil/Human Rights</a:t>
            </a:r>
          </a:p>
        </p:txBody>
      </p:sp>
    </p:spTree>
    <p:extLst>
      <p:ext uri="{BB962C8B-B14F-4D97-AF65-F5344CB8AC3E}">
        <p14:creationId xmlns:p14="http://schemas.microsoft.com/office/powerpoint/2010/main" val="2204454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EE9DFF-CF1B-4548-8231-99EA0B21718E}"/>
              </a:ext>
            </a:extLst>
          </p:cNvPr>
          <p:cNvSpPr>
            <a:spLocks noGrp="1"/>
          </p:cNvSpPr>
          <p:nvPr>
            <p:ph type="title"/>
          </p:nvPr>
        </p:nvSpPr>
        <p:spPr/>
        <p:txBody>
          <a:bodyPr>
            <a:normAutofit fontScale="90000"/>
          </a:bodyPr>
          <a:lstStyle/>
          <a:p>
            <a:r>
              <a:rPr lang="en-US" dirty="0"/>
              <a:t>Bridging archival research and contemporary issues</a:t>
            </a:r>
          </a:p>
        </p:txBody>
      </p:sp>
      <p:sp>
        <p:nvSpPr>
          <p:cNvPr id="3" name="Content Placeholder 2">
            <a:extLst>
              <a:ext uri="{FF2B5EF4-FFF2-40B4-BE49-F238E27FC236}">
                <a16:creationId xmlns:a16="http://schemas.microsoft.com/office/drawing/2014/main" xmlns="" id="{0CC2AC41-2D0F-4955-8CEA-000C7D3FCC43}"/>
              </a:ext>
            </a:extLst>
          </p:cNvPr>
          <p:cNvSpPr>
            <a:spLocks noGrp="1"/>
          </p:cNvSpPr>
          <p:nvPr>
            <p:ph idx="1"/>
          </p:nvPr>
        </p:nvSpPr>
        <p:spPr/>
        <p:txBody>
          <a:bodyPr>
            <a:normAutofit fontScale="85000" lnSpcReduction="10000"/>
          </a:bodyPr>
          <a:lstStyle/>
          <a:p>
            <a:r>
              <a:rPr lang="en-US" dirty="0"/>
              <a:t>Ties in with current discourse:</a:t>
            </a:r>
          </a:p>
          <a:p>
            <a:pPr marL="342900" indent="-342900">
              <a:buClr>
                <a:srgbClr val="007F8A"/>
              </a:buClr>
              <a:buFont typeface="Arial" panose="020B0604020202020204" pitchFamily="34" charset="0"/>
              <a:buChar char="•"/>
            </a:pPr>
            <a:r>
              <a:rPr lang="en-US" dirty="0"/>
              <a:t>anti-intellectualism sentiments which are being felt by universities and their scientists; </a:t>
            </a:r>
          </a:p>
          <a:p>
            <a:pPr marL="342900" indent="-342900">
              <a:buClr>
                <a:srgbClr val="007F8A"/>
              </a:buClr>
              <a:buFont typeface="Arial" panose="020B0604020202020204" pitchFamily="34" charset="0"/>
              <a:buChar char="•"/>
            </a:pPr>
            <a:r>
              <a:rPr lang="en-US" dirty="0"/>
              <a:t>governmental and corporate influences around research related to the exploitation of natural resources, labor conditions, and the environmental and economic impacts of mining, drilling, etc.; and</a:t>
            </a:r>
          </a:p>
          <a:p>
            <a:pPr marL="342900" indent="-342900">
              <a:buClr>
                <a:srgbClr val="007F8A"/>
              </a:buClr>
              <a:buFont typeface="Arial" panose="020B0604020202020204" pitchFamily="34" charset="0"/>
              <a:buChar char="•"/>
            </a:pPr>
            <a:r>
              <a:rPr lang="en-US" dirty="0"/>
              <a:t>funding challenges related to institutional efforts to track corporate activities impacting the environment.</a:t>
            </a:r>
          </a:p>
          <a:p>
            <a:pPr marL="342900" indent="-342900">
              <a:buClr>
                <a:srgbClr val="007F8A"/>
              </a:buClr>
              <a:buFont typeface="Arial" panose="020B0604020202020204" pitchFamily="34" charset="0"/>
              <a:buChar char="•"/>
            </a:pPr>
            <a:endParaRPr lang="en-US" dirty="0"/>
          </a:p>
          <a:p>
            <a:pPr marL="342900" indent="-342900">
              <a:buClr>
                <a:srgbClr val="007F8A"/>
              </a:buClr>
              <a:buFont typeface="Arial" panose="020B0604020202020204" pitchFamily="34" charset="0"/>
              <a:buChar char="•"/>
            </a:pPr>
            <a:endParaRPr lang="en-US" dirty="0"/>
          </a:p>
        </p:txBody>
      </p:sp>
    </p:spTree>
    <p:extLst>
      <p:ext uri="{BB962C8B-B14F-4D97-AF65-F5344CB8AC3E}">
        <p14:creationId xmlns:p14="http://schemas.microsoft.com/office/powerpoint/2010/main" val="702800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EE9DFF-CF1B-4548-8231-99EA0B21718E}"/>
              </a:ext>
            </a:extLst>
          </p:cNvPr>
          <p:cNvSpPr>
            <a:spLocks noGrp="1"/>
          </p:cNvSpPr>
          <p:nvPr>
            <p:ph type="title"/>
          </p:nvPr>
        </p:nvSpPr>
        <p:spPr/>
        <p:txBody>
          <a:bodyPr>
            <a:normAutofit/>
          </a:bodyPr>
          <a:lstStyle/>
          <a:p>
            <a:r>
              <a:rPr lang="en-US" dirty="0"/>
              <a:t>NYAS Connections to Latvia</a:t>
            </a:r>
          </a:p>
        </p:txBody>
      </p:sp>
      <p:pic>
        <p:nvPicPr>
          <p:cNvPr id="7" name="Picture 6">
            <a:extLst>
              <a:ext uri="{FF2B5EF4-FFF2-40B4-BE49-F238E27FC236}">
                <a16:creationId xmlns:a16="http://schemas.microsoft.com/office/drawing/2014/main" xmlns="" id="{F3DA82D7-03DA-134C-AE9E-3B5D0DEDFB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1633" y="1351720"/>
            <a:ext cx="4447073" cy="5039139"/>
          </a:xfrm>
          <a:prstGeom prst="rect">
            <a:avLst/>
          </a:prstGeom>
        </p:spPr>
      </p:pic>
      <p:sp>
        <p:nvSpPr>
          <p:cNvPr id="8" name="TextBox 7">
            <a:extLst>
              <a:ext uri="{FF2B5EF4-FFF2-40B4-BE49-F238E27FC236}">
                <a16:creationId xmlns:a16="http://schemas.microsoft.com/office/drawing/2014/main" xmlns="" id="{F7F47CE8-3770-9D44-830D-0E267C5FF875}"/>
              </a:ext>
            </a:extLst>
          </p:cNvPr>
          <p:cNvSpPr txBox="1"/>
          <p:nvPr/>
        </p:nvSpPr>
        <p:spPr>
          <a:xfrm>
            <a:off x="6096000" y="3508513"/>
            <a:ext cx="5642113" cy="1477328"/>
          </a:xfrm>
          <a:prstGeom prst="rect">
            <a:avLst/>
          </a:prstGeom>
          <a:solidFill>
            <a:schemeClr val="accent1"/>
          </a:solidFill>
        </p:spPr>
        <p:txBody>
          <a:bodyPr wrap="square"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“Soviet Union, January 7, 1988-March 15, 1991.” Records of the Committee on the Human Rights of Scientists, 7 Jan. 1988–15 Mar. 1991. Wiley Digital Archives, http://</a:t>
            </a:r>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WDAgo.com</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/s/de9e7921. Accessed 23 Jan. 2019.</a:t>
            </a:r>
          </a:p>
        </p:txBody>
      </p:sp>
    </p:spTree>
    <p:extLst>
      <p:ext uri="{BB962C8B-B14F-4D97-AF65-F5344CB8AC3E}">
        <p14:creationId xmlns:p14="http://schemas.microsoft.com/office/powerpoint/2010/main" val="1546148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FAB269-67E9-40DB-A69F-034E6D8A3EC6}"/>
              </a:ext>
            </a:extLst>
          </p:cNvPr>
          <p:cNvSpPr>
            <a:spLocks noGrp="1"/>
          </p:cNvSpPr>
          <p:nvPr>
            <p:ph type="ctrTitle"/>
          </p:nvPr>
        </p:nvSpPr>
        <p:spPr>
          <a:xfrm>
            <a:off x="1158240" y="2132291"/>
            <a:ext cx="9709381" cy="1098589"/>
          </a:xfrm>
        </p:spPr>
        <p:txBody>
          <a:bodyPr/>
          <a:lstStyle/>
          <a:p>
            <a:r>
              <a:rPr lang="en-US" dirty="0"/>
              <a:t>Royal College of Physicians</a:t>
            </a:r>
          </a:p>
        </p:txBody>
      </p:sp>
      <p:sp>
        <p:nvSpPr>
          <p:cNvPr id="5" name="Subtitle 2">
            <a:extLst>
              <a:ext uri="{FF2B5EF4-FFF2-40B4-BE49-F238E27FC236}">
                <a16:creationId xmlns:a16="http://schemas.microsoft.com/office/drawing/2014/main" xmlns="" id="{AC27A280-3051-4F48-9C5B-4DBCEC13F802}"/>
              </a:ext>
            </a:extLst>
          </p:cNvPr>
          <p:cNvSpPr>
            <a:spLocks noGrp="1"/>
          </p:cNvSpPr>
          <p:nvPr>
            <p:ph type="subTitle" idx="1"/>
          </p:nvPr>
        </p:nvSpPr>
        <p:spPr/>
        <p:txBody>
          <a:bodyPr/>
          <a:lstStyle/>
          <a:p>
            <a:r>
              <a:rPr lang="en-US" dirty="0"/>
              <a:t>History and Highlights</a:t>
            </a:r>
          </a:p>
        </p:txBody>
      </p:sp>
      <p:pic>
        <p:nvPicPr>
          <p:cNvPr id="4" name="Picture 3">
            <a:extLst>
              <a:ext uri="{FF2B5EF4-FFF2-40B4-BE49-F238E27FC236}">
                <a16:creationId xmlns:a16="http://schemas.microsoft.com/office/drawing/2014/main" xmlns="" id="{BC0D6B32-F9B7-0F4A-93E2-71B3E4341A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82390" y="0"/>
            <a:ext cx="3409610" cy="1182724"/>
          </a:xfrm>
          <a:prstGeom prst="rect">
            <a:avLst/>
          </a:prstGeom>
        </p:spPr>
      </p:pic>
    </p:spTree>
    <p:extLst>
      <p:ext uri="{BB962C8B-B14F-4D97-AF65-F5344CB8AC3E}">
        <p14:creationId xmlns:p14="http://schemas.microsoft.com/office/powerpoint/2010/main" val="1947784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06C8F8A-6D69-7E4A-AC1C-158ACB38E2C7}"/>
              </a:ext>
            </a:extLst>
          </p:cNvPr>
          <p:cNvSpPr>
            <a:spLocks noGrp="1"/>
          </p:cNvSpPr>
          <p:nvPr>
            <p:ph type="title"/>
          </p:nvPr>
        </p:nvSpPr>
        <p:spPr>
          <a:xfrm>
            <a:off x="838199" y="76944"/>
            <a:ext cx="10515600" cy="688422"/>
          </a:xfrm>
        </p:spPr>
        <p:txBody>
          <a:bodyPr>
            <a:normAutofit fontScale="90000"/>
          </a:bodyPr>
          <a:lstStyle/>
          <a:p>
            <a:r>
              <a:rPr lang="en-GB" dirty="0">
                <a:solidFill>
                  <a:schemeClr val="accent6"/>
                </a:solidFill>
              </a:rPr>
              <a:t/>
            </a:r>
            <a:br>
              <a:rPr lang="en-GB" dirty="0">
                <a:solidFill>
                  <a:schemeClr val="accent6"/>
                </a:solidFill>
              </a:rPr>
            </a:br>
            <a:endParaRPr lang="en-US" dirty="0"/>
          </a:p>
        </p:txBody>
      </p:sp>
      <p:sp>
        <p:nvSpPr>
          <p:cNvPr id="2" name="Slide Number Placeholder 1"/>
          <p:cNvSpPr>
            <a:spLocks noGrp="1"/>
          </p:cNvSpPr>
          <p:nvPr>
            <p:ph type="sldNum" sz="quarter" idx="4294967295"/>
          </p:nvPr>
        </p:nvSpPr>
        <p:spPr>
          <a:xfrm>
            <a:off x="0" y="6400800"/>
            <a:ext cx="1044575" cy="228600"/>
          </a:xfrm>
        </p:spPr>
        <p:txBody>
          <a:bodyPr/>
          <a:lstStyle/>
          <a:p>
            <a:fld id="{29D81C1D-71AE-404E-8BFC-9F552A8A6EE1}" type="slidenum">
              <a:rPr lang="en-US" smtClean="0"/>
              <a:pPr/>
              <a:t>24</a:t>
            </a:fld>
            <a:endParaRPr lang="en-US" dirty="0"/>
          </a:p>
        </p:txBody>
      </p:sp>
      <p:sp>
        <p:nvSpPr>
          <p:cNvPr id="13" name="Rectangle 12"/>
          <p:cNvSpPr/>
          <p:nvPr/>
        </p:nvSpPr>
        <p:spPr>
          <a:xfrm>
            <a:off x="1016000" y="687851"/>
            <a:ext cx="9826488" cy="1992853"/>
          </a:xfrm>
          <a:prstGeom prst="rect">
            <a:avLst/>
          </a:prstGeom>
        </p:spPr>
        <p:txBody>
          <a:bodyPr wrap="square">
            <a:spAutoFit/>
          </a:bodyPr>
          <a:lstStyle/>
          <a:p>
            <a:pPr marL="285750" indent="-285750">
              <a:lnSpc>
                <a:spcPct val="200000"/>
              </a:lnSpc>
              <a:buFont typeface="Arial" panose="020B0604020202020204" pitchFamily="34" charset="0"/>
              <a:buChar char="•"/>
            </a:pPr>
            <a:r>
              <a:rPr lang="en-GB" sz="1600" b="1" i="1" dirty="0">
                <a:latin typeface="Open Sans" panose="020B0606030504020204" pitchFamily="34" charset="0"/>
                <a:ea typeface="Open Sans" panose="020B0606030504020204" pitchFamily="34" charset="0"/>
                <a:cs typeface="Open Sans" panose="020B0606030504020204" pitchFamily="34" charset="0"/>
              </a:rPr>
              <a:t>~2M page images, from new scanning, drawn from the archives and the Dorchester Library collections.</a:t>
            </a:r>
          </a:p>
          <a:p>
            <a:pPr marL="342900" indent="-342900">
              <a:lnSpc>
                <a:spcPct val="200000"/>
              </a:lnSpc>
              <a:buFont typeface="Arial" charset="0"/>
              <a:buChar char="•"/>
            </a:pPr>
            <a:r>
              <a:rPr lang="en-GB" sz="1600" b="1" i="1" dirty="0">
                <a:latin typeface="Open Sans" panose="020B0606030504020204" pitchFamily="34" charset="0"/>
                <a:ea typeface="Open Sans" panose="020B0606030504020204" pitchFamily="34" charset="0"/>
                <a:cs typeface="Open Sans" panose="020B0606030504020204" pitchFamily="34" charset="0"/>
              </a:rPr>
              <a:t>Over 6 centuries of medical history and medical humanities, from ~1300- ~1980.</a:t>
            </a:r>
          </a:p>
          <a:p>
            <a:pPr marL="342900" indent="-342900">
              <a:lnSpc>
                <a:spcPct val="200000"/>
              </a:lnSpc>
              <a:buFont typeface="Arial" charset="0"/>
              <a:buChar char="•"/>
            </a:pPr>
            <a:r>
              <a:rPr lang="en-GB" sz="1600" b="1" i="1" dirty="0">
                <a:latin typeface="Open Sans" panose="020B0606030504020204" pitchFamily="34" charset="0"/>
                <a:ea typeface="Open Sans" panose="020B0606030504020204" pitchFamily="34" charset="0"/>
                <a:cs typeface="Open Sans" panose="020B0606030504020204" pitchFamily="34" charset="0"/>
              </a:rPr>
              <a:t>Collections across a range of topics, including serving researchers and students in the areas of:</a:t>
            </a:r>
            <a:endParaRPr lang="en-GB" sz="1600" i="1" dirty="0">
              <a:solidFill>
                <a:schemeClr val="accent1"/>
              </a:solidFill>
            </a:endParaRPr>
          </a:p>
        </p:txBody>
      </p:sp>
      <p:cxnSp>
        <p:nvCxnSpPr>
          <p:cNvPr id="16" name="Straight Connector 15"/>
          <p:cNvCxnSpPr/>
          <p:nvPr/>
        </p:nvCxnSpPr>
        <p:spPr>
          <a:xfrm>
            <a:off x="1016000" y="826008"/>
            <a:ext cx="9347200" cy="0"/>
          </a:xfrm>
          <a:prstGeom prst="line">
            <a:avLst/>
          </a:prstGeom>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xmlns="" id="{3C7A8444-D84B-9F45-9693-06C35CCE85F3}"/>
              </a:ext>
            </a:extLst>
          </p:cNvPr>
          <p:cNvSpPr txBox="1"/>
          <p:nvPr/>
        </p:nvSpPr>
        <p:spPr>
          <a:xfrm>
            <a:off x="1016000" y="2640825"/>
            <a:ext cx="11189250" cy="3754874"/>
          </a:xfrm>
          <a:prstGeom prst="rect">
            <a:avLst/>
          </a:prstGeom>
          <a:noFill/>
        </p:spPr>
        <p:txBody>
          <a:bodyPr wrap="square" numCol="2" rtlCol="0">
            <a:spAutoFit/>
          </a:bodyPr>
          <a:lstStyle/>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Medical Humanities</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History/Philosophy of Science, Medicine, and Technology</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Bioethics</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Anatomy</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Medical Law</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Medical Policy</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Non-Traditional Medicine</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Non-Western Medicine</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Medical Research (Disease/Treatment), </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Military Medical Practices </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British History</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Colonial/Post-colonial history (Empire)</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Public Health</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Global Health Policy</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General History Research </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Gender Studies: Women in Medicine</a:t>
            </a:r>
          </a:p>
          <a:p>
            <a:pPr marL="285750" indent="-285750">
              <a:buFont typeface="Arial" panose="020B0604020202020204" pitchFamily="34" charset="0"/>
              <a:buChar char="•"/>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Health Education</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Health and Human Rights </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Health Economics</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Tobacco-related topics, </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Medical and Biological Illustration, </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Medicine or Science and the Humanities</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Social Factors in Health</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Religion and Medicine</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History of Mental Illness</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History of Pharmacology</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Cultural and Social History </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Medieval Studies</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Early Modern Studies</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18th-20</a:t>
            </a:r>
            <a:r>
              <a:rPr lang="en-US" sz="1400" baseline="30000" dirty="0">
                <a:latin typeface="Open Sans" panose="020B0606030504020204" pitchFamily="34" charset="0"/>
                <a:ea typeface="Open Sans" panose="020B0606030504020204" pitchFamily="34" charset="0"/>
                <a:cs typeface="Open Sans" panose="020B0606030504020204" pitchFamily="34" charset="0"/>
              </a:rPr>
              <a:t>th</a:t>
            </a:r>
            <a:r>
              <a:rPr lang="en-US" sz="1400" dirty="0">
                <a:latin typeface="Open Sans" panose="020B0606030504020204" pitchFamily="34" charset="0"/>
                <a:ea typeface="Open Sans" panose="020B0606030504020204" pitchFamily="34" charset="0"/>
                <a:cs typeface="Open Sans" panose="020B0606030504020204" pitchFamily="34" charset="0"/>
              </a:rPr>
              <a:t> century Studies</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History of Education</a:t>
            </a:r>
          </a:p>
          <a:p>
            <a:pPr marL="285750" indent="-285750">
              <a:buFont typeface="Arial" panose="020B0604020202020204" pitchFamily="34" charset="0"/>
              <a:buChar char="•"/>
            </a:pP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xmlns="" id="{50D5CD90-63CF-044D-A50B-FADB34AD9A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5979" y="0"/>
            <a:ext cx="2509271" cy="800390"/>
          </a:xfrm>
          <a:prstGeom prst="rect">
            <a:avLst/>
          </a:prstGeom>
        </p:spPr>
      </p:pic>
      <p:sp>
        <p:nvSpPr>
          <p:cNvPr id="6" name="TextBox 5">
            <a:extLst>
              <a:ext uri="{FF2B5EF4-FFF2-40B4-BE49-F238E27FC236}">
                <a16:creationId xmlns:a16="http://schemas.microsoft.com/office/drawing/2014/main" xmlns="" id="{D6AB6E97-7875-9747-8E6E-9167284C44C0}"/>
              </a:ext>
            </a:extLst>
          </p:cNvPr>
          <p:cNvSpPr txBox="1"/>
          <p:nvPr/>
        </p:nvSpPr>
        <p:spPr>
          <a:xfrm>
            <a:off x="1044575" y="133008"/>
            <a:ext cx="8606321" cy="584775"/>
          </a:xfrm>
          <a:prstGeom prst="rect">
            <a:avLst/>
          </a:prstGeom>
          <a:noFill/>
        </p:spPr>
        <p:txBody>
          <a:bodyPr wrap="square" rtlCol="0">
            <a:spAutoFit/>
          </a:bodyPr>
          <a:lstStyle/>
          <a:p>
            <a:r>
              <a:rPr lang="en-US" sz="3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The Royal College of Physicians</a:t>
            </a:r>
          </a:p>
        </p:txBody>
      </p:sp>
    </p:spTree>
    <p:extLst>
      <p:ext uri="{BB962C8B-B14F-4D97-AF65-F5344CB8AC3E}">
        <p14:creationId xmlns:p14="http://schemas.microsoft.com/office/powerpoint/2010/main" val="743347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56D635-99A8-FC49-9769-E9D8F62C7958}"/>
              </a:ext>
            </a:extLst>
          </p:cNvPr>
          <p:cNvSpPr>
            <a:spLocks noGrp="1"/>
          </p:cNvSpPr>
          <p:nvPr>
            <p:ph type="title"/>
          </p:nvPr>
        </p:nvSpPr>
        <p:spPr>
          <a:xfrm>
            <a:off x="858078" y="723047"/>
            <a:ext cx="10515600" cy="688422"/>
          </a:xfrm>
        </p:spPr>
        <p:txBody>
          <a:bodyPr/>
          <a:lstStyle/>
          <a:p>
            <a:r>
              <a:rPr lang="en-US" dirty="0"/>
              <a:t>Royal College of Physicians—The Wiley Project</a:t>
            </a:r>
          </a:p>
        </p:txBody>
      </p:sp>
      <p:pic>
        <p:nvPicPr>
          <p:cNvPr id="5" name="Content Placeholder 4">
            <a:extLst>
              <a:ext uri="{FF2B5EF4-FFF2-40B4-BE49-F238E27FC236}">
                <a16:creationId xmlns:a16="http://schemas.microsoft.com/office/drawing/2014/main" xmlns="" id="{EE80172D-D16B-6B42-90A6-7587711771B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023676" y="-7179"/>
            <a:ext cx="2168324" cy="730226"/>
          </a:xfrm>
        </p:spPr>
      </p:pic>
      <p:sp>
        <p:nvSpPr>
          <p:cNvPr id="7" name="TextBox 6">
            <a:extLst>
              <a:ext uri="{FF2B5EF4-FFF2-40B4-BE49-F238E27FC236}">
                <a16:creationId xmlns:a16="http://schemas.microsoft.com/office/drawing/2014/main" xmlns="" id="{C018FEE7-0277-0D45-B6F4-28A5892968C4}"/>
              </a:ext>
            </a:extLst>
          </p:cNvPr>
          <p:cNvSpPr txBox="1"/>
          <p:nvPr/>
        </p:nvSpPr>
        <p:spPr>
          <a:xfrm>
            <a:off x="709872" y="1100768"/>
            <a:ext cx="11246776" cy="5109091"/>
          </a:xfrm>
          <a:prstGeom prst="rect">
            <a:avLst/>
          </a:prstGeom>
          <a:noFill/>
        </p:spPr>
        <p:txBody>
          <a:bodyPr wrap="square" rtlCol="0">
            <a:spAutoFit/>
          </a:bodyPr>
          <a:lstStyle/>
          <a:p>
            <a:endParaRPr lang="en-US" sz="2000" dirty="0"/>
          </a:p>
          <a:p>
            <a:r>
              <a:rPr lang="en-US" dirty="0"/>
              <a:t>Wiley has partnered with the RCP to digitize approximately two million images of content drawn from the RCP archives and the Dorchester Library.</a:t>
            </a:r>
          </a:p>
          <a:p>
            <a:endParaRPr lang="en-US" dirty="0"/>
          </a:p>
          <a:p>
            <a:r>
              <a:rPr lang="en-US" dirty="0"/>
              <a:t>The archives and library </a:t>
            </a:r>
            <a:r>
              <a:rPr lang="en-US" i="1" dirty="0"/>
              <a:t>probably </a:t>
            </a:r>
            <a:r>
              <a:rPr lang="en-US" dirty="0"/>
              <a:t>total closer to 20M, and we are looking at a selection of content, guided by the Royal College of Physicians and academics and scholars, with input from Wiley.</a:t>
            </a:r>
          </a:p>
          <a:p>
            <a:endParaRPr lang="en-US" dirty="0"/>
          </a:p>
          <a:p>
            <a:r>
              <a:rPr lang="en-US" dirty="0"/>
              <a:t>Our advisors are:</a:t>
            </a:r>
          </a:p>
          <a:p>
            <a:endParaRPr lang="en-US" dirty="0"/>
          </a:p>
          <a:p>
            <a:pPr marL="285750" indent="-285750">
              <a:buFont typeface="Arial" panose="020B0604020202020204" pitchFamily="34" charset="0"/>
              <a:buChar char="•"/>
            </a:pPr>
            <a:r>
              <a:rPr lang="en-US" b="1" dirty="0"/>
              <a:t>Tilli Tansey, </a:t>
            </a:r>
            <a:r>
              <a:rPr lang="en-US" dirty="0"/>
              <a:t>OBE, Emeritus Professor of the History of Modern Medical Sciences (QMUL)</a:t>
            </a:r>
            <a:r>
              <a:rPr lang="en-US" b="1" dirty="0"/>
              <a:t>,</a:t>
            </a:r>
            <a:r>
              <a:rPr lang="en-US" dirty="0"/>
              <a:t> world-leading medical historian and Honorary Archivist at The Physiological Society, Honorary Fellow of the Royal Society of Medicine, Honorary Fellow at the Royal College of Physicians</a:t>
            </a:r>
          </a:p>
          <a:p>
            <a:pPr marL="285750" indent="-285750">
              <a:buFont typeface="Arial" panose="020B0604020202020204" pitchFamily="34" charset="0"/>
              <a:buChar char="•"/>
            </a:pPr>
            <a:r>
              <a:rPr lang="en-US" b="1" dirty="0"/>
              <a:t>Jacob Steere-Williams</a:t>
            </a:r>
            <a:r>
              <a:rPr lang="en-US" dirty="0"/>
              <a:t>, Assoc. Professor, Department of History, Director, Public Health B.A., College of Charleston and Book Reviews Editor, </a:t>
            </a:r>
            <a:r>
              <a:rPr lang="en-US" i="1" dirty="0"/>
              <a:t>Journal of the History of Medicine and Allied Sciences</a:t>
            </a:r>
          </a:p>
          <a:p>
            <a:pPr marL="285750" indent="-285750">
              <a:buFont typeface="Arial" panose="020B0604020202020204" pitchFamily="34" charset="0"/>
              <a:buChar char="•"/>
            </a:pPr>
            <a:r>
              <a:rPr lang="en-US" b="1" dirty="0"/>
              <a:t>Pamela Forde, </a:t>
            </a:r>
            <a:r>
              <a:rPr lang="en-US" dirty="0"/>
              <a:t>Archive Manager, at Royal College of Physicians</a:t>
            </a:r>
          </a:p>
          <a:p>
            <a:pPr marL="285750" indent="-285750">
              <a:buFont typeface="Arial" panose="020B0604020202020204" pitchFamily="34" charset="0"/>
              <a:buChar char="•"/>
            </a:pPr>
            <a:r>
              <a:rPr lang="en-US" b="1" dirty="0"/>
              <a:t>Katie Birkwood, </a:t>
            </a:r>
            <a:r>
              <a:rPr lang="en-US" dirty="0"/>
              <a:t>Rare Books and Special Collections Librarian at Royal College of Physicians</a:t>
            </a:r>
          </a:p>
          <a:p>
            <a:endParaRPr lang="en-US" dirty="0"/>
          </a:p>
          <a:p>
            <a:endParaRPr lang="en-US" dirty="0"/>
          </a:p>
        </p:txBody>
      </p:sp>
    </p:spTree>
    <p:extLst>
      <p:ext uri="{BB962C8B-B14F-4D97-AF65-F5344CB8AC3E}">
        <p14:creationId xmlns:p14="http://schemas.microsoft.com/office/powerpoint/2010/main" val="3519094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D42877-84ED-49DE-BBD5-69AC7176A066}"/>
              </a:ext>
            </a:extLst>
          </p:cNvPr>
          <p:cNvSpPr>
            <a:spLocks noGrp="1"/>
          </p:cNvSpPr>
          <p:nvPr>
            <p:ph type="title"/>
          </p:nvPr>
        </p:nvSpPr>
        <p:spPr/>
        <p:txBody>
          <a:bodyPr>
            <a:normAutofit fontScale="90000"/>
          </a:bodyPr>
          <a:lstStyle/>
          <a:p>
            <a:r>
              <a:rPr lang="en-US" dirty="0"/>
              <a:t>Key areas of research supported by the RCP archives: </a:t>
            </a:r>
          </a:p>
        </p:txBody>
      </p:sp>
      <p:cxnSp>
        <p:nvCxnSpPr>
          <p:cNvPr id="7" name="Straight Connector 6">
            <a:extLst>
              <a:ext uri="{FF2B5EF4-FFF2-40B4-BE49-F238E27FC236}">
                <a16:creationId xmlns:a16="http://schemas.microsoft.com/office/drawing/2014/main" xmlns="" id="{9C1923DF-59EA-4320-ACF0-A488001214DD}"/>
              </a:ext>
            </a:extLst>
          </p:cNvPr>
          <p:cNvCxnSpPr>
            <a:stCxn id="4" idx="2"/>
          </p:cNvCxnSpPr>
          <p:nvPr/>
        </p:nvCxnSpPr>
        <p:spPr>
          <a:xfrm flipH="1">
            <a:off x="6096000" y="1958272"/>
            <a:ext cx="1" cy="4183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xmlns="" id="{6229ACB6-CCC0-4933-8A12-6D02165ADDC9}"/>
              </a:ext>
            </a:extLst>
          </p:cNvPr>
          <p:cNvSpPr/>
          <p:nvPr/>
        </p:nvSpPr>
        <p:spPr>
          <a:xfrm>
            <a:off x="4542330" y="1456565"/>
            <a:ext cx="3107341" cy="501707"/>
          </a:xfrm>
          <a:prstGeom prst="roundRect">
            <a:avLst/>
          </a:prstGeom>
          <a:solidFill>
            <a:srgbClr val="00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History</a:t>
            </a:r>
          </a:p>
        </p:txBody>
      </p:sp>
      <p:sp>
        <p:nvSpPr>
          <p:cNvPr id="54" name="Rectangle: Rounded Corners 53">
            <a:extLst>
              <a:ext uri="{FF2B5EF4-FFF2-40B4-BE49-F238E27FC236}">
                <a16:creationId xmlns:a16="http://schemas.microsoft.com/office/drawing/2014/main" xmlns="" id="{D44DAF6D-EB5B-4636-BE75-F7F975EE7F5B}"/>
              </a:ext>
            </a:extLst>
          </p:cNvPr>
          <p:cNvSpPr/>
          <p:nvPr/>
        </p:nvSpPr>
        <p:spPr>
          <a:xfrm>
            <a:off x="4542329" y="2087743"/>
            <a:ext cx="3107341" cy="501707"/>
          </a:xfrm>
          <a:prstGeom prst="roundRect">
            <a:avLst/>
          </a:prstGeom>
          <a:solidFill>
            <a:srgbClr val="440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Medical Humanities</a:t>
            </a:r>
          </a:p>
        </p:txBody>
      </p:sp>
      <p:sp>
        <p:nvSpPr>
          <p:cNvPr id="55" name="Rectangle: Rounded Corners 54">
            <a:extLst>
              <a:ext uri="{FF2B5EF4-FFF2-40B4-BE49-F238E27FC236}">
                <a16:creationId xmlns:a16="http://schemas.microsoft.com/office/drawing/2014/main" xmlns="" id="{3160D7C6-4A24-45B0-8AE7-F1B1F00C27D6}"/>
              </a:ext>
            </a:extLst>
          </p:cNvPr>
          <p:cNvSpPr/>
          <p:nvPr/>
        </p:nvSpPr>
        <p:spPr>
          <a:xfrm>
            <a:off x="4542329" y="2718921"/>
            <a:ext cx="3107341" cy="501707"/>
          </a:xfrm>
          <a:prstGeom prst="roundRect">
            <a:avLst/>
          </a:prstGeom>
          <a:solidFill>
            <a:srgbClr val="00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History of the RCP</a:t>
            </a:r>
          </a:p>
        </p:txBody>
      </p:sp>
      <p:cxnSp>
        <p:nvCxnSpPr>
          <p:cNvPr id="74" name="Straight Connector 73">
            <a:extLst>
              <a:ext uri="{FF2B5EF4-FFF2-40B4-BE49-F238E27FC236}">
                <a16:creationId xmlns:a16="http://schemas.microsoft.com/office/drawing/2014/main" xmlns="" id="{989265E2-E5C9-4786-88FA-475EC5FA29A6}"/>
              </a:ext>
            </a:extLst>
          </p:cNvPr>
          <p:cNvCxnSpPr>
            <a:cxnSpLocks/>
          </p:cNvCxnSpPr>
          <p:nvPr/>
        </p:nvCxnSpPr>
        <p:spPr>
          <a:xfrm>
            <a:off x="7617586" y="3600953"/>
            <a:ext cx="9926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xmlns="" id="{EA2806A4-2BAE-498A-B96D-9A9BF2492FC6}"/>
              </a:ext>
            </a:extLst>
          </p:cNvPr>
          <p:cNvSpPr/>
          <p:nvPr/>
        </p:nvSpPr>
        <p:spPr>
          <a:xfrm>
            <a:off x="4542329" y="3350099"/>
            <a:ext cx="3107341" cy="501707"/>
          </a:xfrm>
          <a:prstGeom prst="roundRect">
            <a:avLst/>
          </a:prstGeom>
          <a:solidFill>
            <a:srgbClr val="690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Public Health</a:t>
            </a:r>
          </a:p>
        </p:txBody>
      </p:sp>
      <p:sp>
        <p:nvSpPr>
          <p:cNvPr id="66" name="Rectangle: Rounded Corners 65">
            <a:extLst>
              <a:ext uri="{FF2B5EF4-FFF2-40B4-BE49-F238E27FC236}">
                <a16:creationId xmlns:a16="http://schemas.microsoft.com/office/drawing/2014/main" xmlns="" id="{582D04B2-4929-4CA1-A8FC-93584631FAFD}"/>
              </a:ext>
            </a:extLst>
          </p:cNvPr>
          <p:cNvSpPr/>
          <p:nvPr/>
        </p:nvSpPr>
        <p:spPr>
          <a:xfrm>
            <a:off x="4542329" y="3981277"/>
            <a:ext cx="3107341" cy="501707"/>
          </a:xfrm>
          <a:prstGeom prst="roundRect">
            <a:avLst/>
          </a:prstGeom>
          <a:solidFill>
            <a:srgbClr val="00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Military Medicine</a:t>
            </a:r>
          </a:p>
        </p:txBody>
      </p:sp>
      <p:sp>
        <p:nvSpPr>
          <p:cNvPr id="68" name="Rectangle: Rounded Corners 67">
            <a:extLst>
              <a:ext uri="{FF2B5EF4-FFF2-40B4-BE49-F238E27FC236}">
                <a16:creationId xmlns:a16="http://schemas.microsoft.com/office/drawing/2014/main" xmlns="" id="{10719523-9460-4418-87E7-C39272A3888F}"/>
              </a:ext>
            </a:extLst>
          </p:cNvPr>
          <p:cNvSpPr/>
          <p:nvPr/>
        </p:nvSpPr>
        <p:spPr>
          <a:xfrm>
            <a:off x="4542329" y="4612455"/>
            <a:ext cx="3107341" cy="501707"/>
          </a:xfrm>
          <a:prstGeom prst="roundRect">
            <a:avLst/>
          </a:prstGeom>
          <a:solidFill>
            <a:srgbClr val="00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Early and Medieval Texts</a:t>
            </a:r>
          </a:p>
        </p:txBody>
      </p:sp>
      <p:sp>
        <p:nvSpPr>
          <p:cNvPr id="71" name="Rectangle: Rounded Corners 70">
            <a:extLst>
              <a:ext uri="{FF2B5EF4-FFF2-40B4-BE49-F238E27FC236}">
                <a16:creationId xmlns:a16="http://schemas.microsoft.com/office/drawing/2014/main" xmlns="" id="{2F0B28BF-4030-4BAB-9F14-547934832BA6}"/>
              </a:ext>
            </a:extLst>
          </p:cNvPr>
          <p:cNvSpPr/>
          <p:nvPr/>
        </p:nvSpPr>
        <p:spPr>
          <a:xfrm>
            <a:off x="4542329" y="5243633"/>
            <a:ext cx="3107341" cy="501707"/>
          </a:xfrm>
          <a:prstGeom prst="roundRect">
            <a:avLst/>
          </a:prstGeom>
          <a:solidFill>
            <a:srgbClr val="00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Anatomical Studies</a:t>
            </a:r>
          </a:p>
        </p:txBody>
      </p:sp>
      <p:sp>
        <p:nvSpPr>
          <p:cNvPr id="72" name="Rectangle: Rounded Corners 71">
            <a:extLst>
              <a:ext uri="{FF2B5EF4-FFF2-40B4-BE49-F238E27FC236}">
                <a16:creationId xmlns:a16="http://schemas.microsoft.com/office/drawing/2014/main" xmlns="" id="{FB3A70F2-24DF-4DE4-BD73-216E05D32ABC}"/>
              </a:ext>
            </a:extLst>
          </p:cNvPr>
          <p:cNvSpPr/>
          <p:nvPr/>
        </p:nvSpPr>
        <p:spPr>
          <a:xfrm>
            <a:off x="4542329" y="5874811"/>
            <a:ext cx="3107341" cy="501707"/>
          </a:xfrm>
          <a:prstGeom prst="roundRect">
            <a:avLst/>
          </a:prstGeom>
          <a:solidFill>
            <a:srgbClr val="00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Non-Western Medicine</a:t>
            </a:r>
          </a:p>
        </p:txBody>
      </p:sp>
      <p:sp>
        <p:nvSpPr>
          <p:cNvPr id="10" name="Oval 9">
            <a:extLst>
              <a:ext uri="{FF2B5EF4-FFF2-40B4-BE49-F238E27FC236}">
                <a16:creationId xmlns:a16="http://schemas.microsoft.com/office/drawing/2014/main" xmlns="" id="{9557B7CA-438C-4612-913F-7335C25E7E63}"/>
              </a:ext>
            </a:extLst>
          </p:cNvPr>
          <p:cNvSpPr/>
          <p:nvPr/>
        </p:nvSpPr>
        <p:spPr>
          <a:xfrm>
            <a:off x="533172" y="2339788"/>
            <a:ext cx="2528912" cy="2528912"/>
          </a:xfrm>
          <a:prstGeom prst="ellipse">
            <a:avLst/>
          </a:prstGeom>
          <a:solidFill>
            <a:srgbClr val="00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Medicine</a:t>
            </a:r>
            <a:endParaRPr lang="en-US" sz="1400"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5" name="Straight Connector 74">
            <a:extLst>
              <a:ext uri="{FF2B5EF4-FFF2-40B4-BE49-F238E27FC236}">
                <a16:creationId xmlns:a16="http://schemas.microsoft.com/office/drawing/2014/main" xmlns="" id="{9958C64C-3627-4EEE-95A4-C6E55B728565}"/>
              </a:ext>
            </a:extLst>
          </p:cNvPr>
          <p:cNvCxnSpPr>
            <a:cxnSpLocks/>
          </p:cNvCxnSpPr>
          <p:nvPr/>
        </p:nvCxnSpPr>
        <p:spPr>
          <a:xfrm>
            <a:off x="3549705" y="1707418"/>
            <a:ext cx="9926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463403E4-D856-47FE-8C08-7979BACBE7F4}"/>
              </a:ext>
            </a:extLst>
          </p:cNvPr>
          <p:cNvCxnSpPr>
            <a:cxnSpLocks/>
          </p:cNvCxnSpPr>
          <p:nvPr/>
        </p:nvCxnSpPr>
        <p:spPr>
          <a:xfrm>
            <a:off x="3549705" y="6138807"/>
            <a:ext cx="9926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1EA1EA95-6369-46FF-8584-1D9F44E36E0D}"/>
              </a:ext>
            </a:extLst>
          </p:cNvPr>
          <p:cNvCxnSpPr>
            <a:cxnSpLocks/>
          </p:cNvCxnSpPr>
          <p:nvPr/>
        </p:nvCxnSpPr>
        <p:spPr>
          <a:xfrm>
            <a:off x="3549704" y="1699324"/>
            <a:ext cx="1" cy="44425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6276A434-403C-4E6B-AEF9-CA344694BA2E}"/>
              </a:ext>
            </a:extLst>
          </p:cNvPr>
          <p:cNvCxnSpPr>
            <a:cxnSpLocks/>
          </p:cNvCxnSpPr>
          <p:nvPr/>
        </p:nvCxnSpPr>
        <p:spPr>
          <a:xfrm>
            <a:off x="3062084" y="3600953"/>
            <a:ext cx="4876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Rounded Corners 87">
            <a:extLst>
              <a:ext uri="{FF2B5EF4-FFF2-40B4-BE49-F238E27FC236}">
                <a16:creationId xmlns:a16="http://schemas.microsoft.com/office/drawing/2014/main" xmlns="" id="{03C9F7DC-2E0A-4FD5-8CAF-195A2068072A}"/>
              </a:ext>
            </a:extLst>
          </p:cNvPr>
          <p:cNvSpPr/>
          <p:nvPr/>
        </p:nvSpPr>
        <p:spPr>
          <a:xfrm>
            <a:off x="8551488" y="1704571"/>
            <a:ext cx="2381556" cy="544353"/>
          </a:xfrm>
          <a:prstGeom prst="roundRect">
            <a:avLst/>
          </a:prstGeom>
          <a:solidFill>
            <a:srgbClr val="690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Vaccination</a:t>
            </a:r>
          </a:p>
        </p:txBody>
      </p:sp>
      <p:sp>
        <p:nvSpPr>
          <p:cNvPr id="89" name="Rectangle: Rounded Corners 88">
            <a:extLst>
              <a:ext uri="{FF2B5EF4-FFF2-40B4-BE49-F238E27FC236}">
                <a16:creationId xmlns:a16="http://schemas.microsoft.com/office/drawing/2014/main" xmlns="" id="{6BE1306B-D6A9-455F-9547-DE41B75C8D9A}"/>
              </a:ext>
            </a:extLst>
          </p:cNvPr>
          <p:cNvSpPr/>
          <p:nvPr/>
        </p:nvSpPr>
        <p:spPr>
          <a:xfrm>
            <a:off x="8551488" y="2533570"/>
            <a:ext cx="2381556" cy="544353"/>
          </a:xfrm>
          <a:prstGeom prst="roundRect">
            <a:avLst/>
          </a:prstGeom>
          <a:solidFill>
            <a:srgbClr val="690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Disease</a:t>
            </a:r>
          </a:p>
        </p:txBody>
      </p:sp>
      <p:sp>
        <p:nvSpPr>
          <p:cNvPr id="90" name="Rectangle: Rounded Corners 89">
            <a:extLst>
              <a:ext uri="{FF2B5EF4-FFF2-40B4-BE49-F238E27FC236}">
                <a16:creationId xmlns:a16="http://schemas.microsoft.com/office/drawing/2014/main" xmlns="" id="{06463377-4CF6-473E-812C-5484D19066C7}"/>
              </a:ext>
            </a:extLst>
          </p:cNvPr>
          <p:cNvSpPr/>
          <p:nvPr/>
        </p:nvSpPr>
        <p:spPr>
          <a:xfrm>
            <a:off x="8551488" y="3328775"/>
            <a:ext cx="2381556" cy="544353"/>
          </a:xfrm>
          <a:prstGeom prst="roundRect">
            <a:avLst/>
          </a:prstGeom>
          <a:solidFill>
            <a:srgbClr val="690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Law, Regulation, Policy, and Control</a:t>
            </a:r>
          </a:p>
        </p:txBody>
      </p:sp>
      <p:sp>
        <p:nvSpPr>
          <p:cNvPr id="91" name="Rectangle: Rounded Corners 90">
            <a:extLst>
              <a:ext uri="{FF2B5EF4-FFF2-40B4-BE49-F238E27FC236}">
                <a16:creationId xmlns:a16="http://schemas.microsoft.com/office/drawing/2014/main" xmlns="" id="{57D7AC16-18EB-4B1F-AEE2-C6FD74515981}"/>
              </a:ext>
            </a:extLst>
          </p:cNvPr>
          <p:cNvSpPr/>
          <p:nvPr/>
        </p:nvSpPr>
        <p:spPr>
          <a:xfrm>
            <a:off x="8551488" y="3981277"/>
            <a:ext cx="2381556" cy="739327"/>
          </a:xfrm>
          <a:prstGeom prst="roundRect">
            <a:avLst/>
          </a:prstGeom>
          <a:solidFill>
            <a:srgbClr val="690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World Health </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(19</a:t>
            </a:r>
            <a:r>
              <a:rPr lang="en-US" sz="1600" baseline="30000" dirty="0">
                <a:latin typeface="Open Sans" panose="020B0606030504020204" pitchFamily="34" charset="0"/>
                <a:ea typeface="Open Sans" panose="020B0606030504020204" pitchFamily="34" charset="0"/>
                <a:cs typeface="Open Sans" panose="020B0606030504020204" pitchFamily="34" charset="0"/>
              </a:rPr>
              <a:t>th</a:t>
            </a:r>
            <a:r>
              <a:rPr lang="en-US" sz="1600" dirty="0">
                <a:latin typeface="Open Sans" panose="020B0606030504020204" pitchFamily="34" charset="0"/>
                <a:ea typeface="Open Sans" panose="020B0606030504020204" pitchFamily="34" charset="0"/>
                <a:cs typeface="Open Sans" panose="020B0606030504020204" pitchFamily="34" charset="0"/>
              </a:rPr>
              <a:t> C Questionnaires)</a:t>
            </a:r>
          </a:p>
        </p:txBody>
      </p:sp>
      <p:sp>
        <p:nvSpPr>
          <p:cNvPr id="92" name="Rectangle: Rounded Corners 91">
            <a:extLst>
              <a:ext uri="{FF2B5EF4-FFF2-40B4-BE49-F238E27FC236}">
                <a16:creationId xmlns:a16="http://schemas.microsoft.com/office/drawing/2014/main" xmlns="" id="{5F410500-A106-424E-B784-9176837DF46A}"/>
              </a:ext>
            </a:extLst>
          </p:cNvPr>
          <p:cNvSpPr/>
          <p:nvPr/>
        </p:nvSpPr>
        <p:spPr>
          <a:xfrm>
            <a:off x="8551488" y="4971455"/>
            <a:ext cx="2381556" cy="903355"/>
          </a:xfrm>
          <a:prstGeom prst="roundRect">
            <a:avLst/>
          </a:prstGeom>
          <a:solidFill>
            <a:srgbClr val="690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Early Medical Textbooks and Education</a:t>
            </a:r>
          </a:p>
        </p:txBody>
      </p:sp>
    </p:spTree>
    <p:extLst>
      <p:ext uri="{BB962C8B-B14F-4D97-AF65-F5344CB8AC3E}">
        <p14:creationId xmlns:p14="http://schemas.microsoft.com/office/powerpoint/2010/main" val="3903990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551B7F-6FC2-1C49-94D5-79789BB7D1D2}"/>
              </a:ext>
            </a:extLst>
          </p:cNvPr>
          <p:cNvSpPr>
            <a:spLocks noGrp="1"/>
          </p:cNvSpPr>
          <p:nvPr>
            <p:ph type="title"/>
          </p:nvPr>
        </p:nvSpPr>
        <p:spPr>
          <a:xfrm>
            <a:off x="781493" y="286729"/>
            <a:ext cx="10779641" cy="688422"/>
          </a:xfrm>
        </p:spPr>
        <p:txBody>
          <a:bodyPr>
            <a:norm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RCP Connections to Latvia</a:t>
            </a:r>
          </a:p>
        </p:txBody>
      </p:sp>
      <p:sp>
        <p:nvSpPr>
          <p:cNvPr id="12" name="TextBox 11">
            <a:extLst>
              <a:ext uri="{FF2B5EF4-FFF2-40B4-BE49-F238E27FC236}">
                <a16:creationId xmlns:a16="http://schemas.microsoft.com/office/drawing/2014/main" xmlns="" id="{C01F5237-DE36-AF4E-858F-31E5FED96C1F}"/>
              </a:ext>
            </a:extLst>
          </p:cNvPr>
          <p:cNvSpPr txBox="1"/>
          <p:nvPr/>
        </p:nvSpPr>
        <p:spPr>
          <a:xfrm>
            <a:off x="5995553" y="2398855"/>
            <a:ext cx="5061934" cy="2031325"/>
          </a:xfrm>
          <a:prstGeom prst="rect">
            <a:avLst/>
          </a:prstGeom>
          <a:solidFill>
            <a:schemeClr val="accent1">
              <a:lumMod val="50000"/>
            </a:schemeClr>
          </a:solidFill>
        </p:spPr>
        <p:txBody>
          <a:bodyPr wrap="square" rtlCol="0">
            <a:spAutoFit/>
          </a:bodyPr>
          <a:lstStyle/>
          <a:p>
            <a:r>
              <a:rPr lang="en-US"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Merret</a:t>
            </a: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 Christopher, and Robert Boyle. “New Experiments and Observations Touching Cold, … [With] an Account of Freezing….” Dorchester Library, J. Crook, 1655. Wiley Digital Archives, http://</a:t>
            </a:r>
            <a:r>
              <a:rPr lang="en-US"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WDAgo.com</a:t>
            </a: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/s/11441858. Accessed 23 Jan. 2019. Royal College of Physicians.</a:t>
            </a:r>
          </a:p>
        </p:txBody>
      </p:sp>
      <p:pic>
        <p:nvPicPr>
          <p:cNvPr id="4" name="Picture 3">
            <a:extLst>
              <a:ext uri="{FF2B5EF4-FFF2-40B4-BE49-F238E27FC236}">
                <a16:creationId xmlns:a16="http://schemas.microsoft.com/office/drawing/2014/main" xmlns="" id="{52DA8E74-F19B-A74C-9A77-59F424A560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136" y="1040463"/>
            <a:ext cx="3431243" cy="5619569"/>
          </a:xfrm>
          <a:prstGeom prst="rect">
            <a:avLst/>
          </a:prstGeom>
        </p:spPr>
      </p:pic>
    </p:spTree>
    <p:extLst>
      <p:ext uri="{BB962C8B-B14F-4D97-AF65-F5344CB8AC3E}">
        <p14:creationId xmlns:p14="http://schemas.microsoft.com/office/powerpoint/2010/main" val="3670279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A1DD12-AD9A-4E40-91AB-D532525F3A0A}"/>
              </a:ext>
            </a:extLst>
          </p:cNvPr>
          <p:cNvSpPr>
            <a:spLocks noGrp="1"/>
          </p:cNvSpPr>
          <p:nvPr>
            <p:ph type="title"/>
          </p:nvPr>
        </p:nvSpPr>
        <p:spPr/>
        <p:txBody>
          <a:bodyPr/>
          <a:lstStyle/>
          <a:p>
            <a:r>
              <a:rPr lang="en-US" dirty="0"/>
              <a:t>Platform Benefits</a:t>
            </a:r>
          </a:p>
        </p:txBody>
      </p:sp>
      <p:sp>
        <p:nvSpPr>
          <p:cNvPr id="3" name="Content Placeholder 2">
            <a:extLst>
              <a:ext uri="{FF2B5EF4-FFF2-40B4-BE49-F238E27FC236}">
                <a16:creationId xmlns:a16="http://schemas.microsoft.com/office/drawing/2014/main" xmlns="" id="{37BB50B5-2940-46EF-A038-88ECE538CFCF}"/>
              </a:ext>
            </a:extLst>
          </p:cNvPr>
          <p:cNvSpPr>
            <a:spLocks noGrp="1"/>
          </p:cNvSpPr>
          <p:nvPr>
            <p:ph idx="1"/>
          </p:nvPr>
        </p:nvSpPr>
        <p:spPr>
          <a:xfrm>
            <a:off x="838200" y="1825625"/>
            <a:ext cx="10515600" cy="4187549"/>
          </a:xfrm>
        </p:spPr>
        <p:txBody>
          <a:bodyPr>
            <a:normAutofit fontScale="62500" lnSpcReduction="20000"/>
          </a:bodyPr>
          <a:lstStyle/>
          <a:p>
            <a:pPr marL="342900" indent="-342900">
              <a:buClr>
                <a:srgbClr val="007F8A"/>
              </a:buClr>
              <a:buFont typeface="Arial" panose="020B0604020202020204" pitchFamily="34" charset="0"/>
              <a:buChar char="•"/>
            </a:pPr>
            <a:r>
              <a:rPr lang="en-US" dirty="0"/>
              <a:t>Full Boolean search functionality</a:t>
            </a:r>
          </a:p>
          <a:p>
            <a:pPr marL="342900" indent="-342900">
              <a:buClr>
                <a:srgbClr val="007F8A"/>
              </a:buClr>
              <a:buFont typeface="Arial" panose="020B0604020202020204" pitchFamily="34" charset="0"/>
              <a:buChar char="•"/>
            </a:pPr>
            <a:r>
              <a:rPr lang="en-US" dirty="0"/>
              <a:t>Fuzzy logic searching, Proximity Searching</a:t>
            </a:r>
          </a:p>
          <a:p>
            <a:pPr marL="342900" indent="-342900">
              <a:buClr>
                <a:srgbClr val="007F8A"/>
              </a:buClr>
              <a:buFont typeface="Arial" panose="020B0604020202020204" pitchFamily="34" charset="0"/>
              <a:buChar char="•"/>
            </a:pPr>
            <a:r>
              <a:rPr lang="en-US" dirty="0"/>
              <a:t>COUNTER-compliant usage statistics</a:t>
            </a:r>
          </a:p>
          <a:p>
            <a:pPr marL="342900" indent="-342900">
              <a:buClr>
                <a:srgbClr val="007F8A"/>
              </a:buClr>
              <a:buFont typeface="Arial" panose="020B0604020202020204" pitchFamily="34" charset="0"/>
              <a:buChar char="•"/>
            </a:pPr>
            <a:r>
              <a:rPr lang="en-US" dirty="0"/>
              <a:t>MARC Records included</a:t>
            </a:r>
          </a:p>
          <a:p>
            <a:pPr marL="342900" indent="-342900">
              <a:buClr>
                <a:srgbClr val="007F8A"/>
              </a:buClr>
              <a:buFont typeface="Arial" panose="020B0604020202020204" pitchFamily="34" charset="0"/>
              <a:buChar char="•"/>
            </a:pPr>
            <a:r>
              <a:rPr lang="en-US" dirty="0"/>
              <a:t>Interface available in multiple languages</a:t>
            </a:r>
          </a:p>
          <a:p>
            <a:pPr marL="342900" indent="-342900">
              <a:buClr>
                <a:srgbClr val="007F8A"/>
              </a:buClr>
              <a:buFont typeface="Arial" panose="020B0604020202020204" pitchFamily="34" charset="0"/>
              <a:buChar char="•"/>
            </a:pPr>
            <a:r>
              <a:rPr lang="en-US" dirty="0">
                <a:solidFill>
                  <a:srgbClr val="027F8A"/>
                </a:solidFill>
              </a:rPr>
              <a:t>Free delivery of content for Data Mining</a:t>
            </a:r>
          </a:p>
          <a:p>
            <a:pPr marL="342900" indent="-342900">
              <a:buClr>
                <a:srgbClr val="007F8A"/>
              </a:buClr>
              <a:buFont typeface="Arial" panose="020B0604020202020204" pitchFamily="34" charset="0"/>
              <a:buChar char="•"/>
            </a:pPr>
            <a:r>
              <a:rPr lang="en-US" dirty="0"/>
              <a:t>Rights Management connection through the platform</a:t>
            </a:r>
          </a:p>
          <a:p>
            <a:pPr marL="342900" indent="-342900">
              <a:buClr>
                <a:srgbClr val="007F8A"/>
              </a:buClr>
              <a:buFont typeface="Arial" panose="020B0604020202020204" pitchFamily="34" charset="0"/>
              <a:buChar char="•"/>
            </a:pPr>
            <a:r>
              <a:rPr lang="en-US" dirty="0"/>
              <a:t>Search call to </a:t>
            </a:r>
            <a:r>
              <a:rPr lang="en-US" b="1" dirty="0"/>
              <a:t>Wiley Online Library </a:t>
            </a:r>
            <a:r>
              <a:rPr lang="en-US" dirty="0"/>
              <a:t>from the homepage of WDA</a:t>
            </a:r>
          </a:p>
          <a:p>
            <a:pPr marL="342900" indent="-342900">
              <a:buClr>
                <a:srgbClr val="007F8A"/>
              </a:buClr>
              <a:buFont typeface="Arial" panose="020B0604020202020204" pitchFamily="34" charset="0"/>
              <a:buChar char="•"/>
            </a:pPr>
            <a:r>
              <a:rPr lang="en-US" dirty="0"/>
              <a:t>Discoverable in EDS, Summon, Primo…</a:t>
            </a:r>
          </a:p>
          <a:p>
            <a:pPr marL="1028700" lvl="1" indent="-342900">
              <a:buClr>
                <a:srgbClr val="007F8A"/>
              </a:buClr>
            </a:pPr>
            <a:r>
              <a:rPr lang="en-US" sz="1900" dirty="0">
                <a:solidFill>
                  <a:schemeClr val="tx1"/>
                </a:solidFill>
              </a:rPr>
              <a:t>Metadata shared with discovery vendors after the loading process</a:t>
            </a:r>
            <a:endParaRPr lang="en-US" dirty="0">
              <a:solidFill>
                <a:schemeClr val="tx1"/>
              </a:solidFill>
            </a:endParaRPr>
          </a:p>
        </p:txBody>
      </p:sp>
      <p:pic>
        <p:nvPicPr>
          <p:cNvPr id="4" name="Picture 3" descr="A screenshot of a computer&#10;&#10;Description generated with very high confidence">
            <a:hlinkClick r:id="rId2"/>
            <a:extLst>
              <a:ext uri="{FF2B5EF4-FFF2-40B4-BE49-F238E27FC236}">
                <a16:creationId xmlns:a16="http://schemas.microsoft.com/office/drawing/2014/main" xmlns="" id="{6AE88D49-7A69-458B-96FC-F6B22ABABB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8524" y="2194794"/>
            <a:ext cx="3726954" cy="3117502"/>
          </a:xfrm>
          <a:prstGeom prst="rect">
            <a:avLst/>
          </a:prstGeom>
        </p:spPr>
      </p:pic>
    </p:spTree>
    <p:extLst>
      <p:ext uri="{BB962C8B-B14F-4D97-AF65-F5344CB8AC3E}">
        <p14:creationId xmlns:p14="http://schemas.microsoft.com/office/powerpoint/2010/main" val="2563123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ECD337-691A-49ED-83CC-8E74F633BE11}"/>
              </a:ext>
            </a:extLst>
          </p:cNvPr>
          <p:cNvSpPr>
            <a:spLocks noGrp="1"/>
          </p:cNvSpPr>
          <p:nvPr>
            <p:ph type="title"/>
          </p:nvPr>
        </p:nvSpPr>
        <p:spPr/>
        <p:txBody>
          <a:bodyPr/>
          <a:lstStyle/>
          <a:p>
            <a:r>
              <a:rPr lang="en-US" dirty="0"/>
              <a:t>Wiley Digital Archives: Access Information</a:t>
            </a:r>
          </a:p>
        </p:txBody>
      </p:sp>
      <p:sp>
        <p:nvSpPr>
          <p:cNvPr id="3" name="Content Placeholder 2">
            <a:extLst>
              <a:ext uri="{FF2B5EF4-FFF2-40B4-BE49-F238E27FC236}">
                <a16:creationId xmlns:a16="http://schemas.microsoft.com/office/drawing/2014/main" xmlns="" id="{46701694-AA35-42B3-991A-CF7669303210}"/>
              </a:ext>
            </a:extLst>
          </p:cNvPr>
          <p:cNvSpPr>
            <a:spLocks noGrp="1"/>
          </p:cNvSpPr>
          <p:nvPr>
            <p:ph idx="1"/>
          </p:nvPr>
        </p:nvSpPr>
        <p:spPr>
          <a:xfrm>
            <a:off x="838199" y="1825625"/>
            <a:ext cx="6277456" cy="4885358"/>
          </a:xfrm>
        </p:spPr>
        <p:txBody>
          <a:bodyPr>
            <a:normAutofit/>
          </a:bodyPr>
          <a:lstStyle/>
          <a:p>
            <a:pPr marL="342900" indent="-342900">
              <a:buClr>
                <a:srgbClr val="007F8A"/>
              </a:buClr>
              <a:buFont typeface="Arial" panose="020B0604020202020204" pitchFamily="34" charset="0"/>
              <a:buChar char="•"/>
            </a:pPr>
            <a:r>
              <a:rPr lang="en-US" dirty="0"/>
              <a:t>Institutional access</a:t>
            </a:r>
          </a:p>
          <a:p>
            <a:pPr marL="342900" indent="-342900">
              <a:buClr>
                <a:srgbClr val="007F8A"/>
              </a:buClr>
              <a:buFont typeface="Arial" panose="020B0604020202020204" pitchFamily="34" charset="0"/>
              <a:buChar char="•"/>
            </a:pPr>
            <a:r>
              <a:rPr lang="en-US" dirty="0"/>
              <a:t>FTE-based pricing </a:t>
            </a:r>
          </a:p>
          <a:p>
            <a:pPr marL="342900" indent="-342900">
              <a:buClr>
                <a:srgbClr val="007F8A"/>
              </a:buClr>
              <a:buFont typeface="Arial" panose="020B0604020202020204" pitchFamily="34" charset="0"/>
              <a:buChar char="•"/>
            </a:pPr>
            <a:r>
              <a:rPr lang="en-US" dirty="0"/>
              <a:t>Unlimited users</a:t>
            </a:r>
          </a:p>
          <a:p>
            <a:pPr marL="342900" indent="-342900">
              <a:buClr>
                <a:srgbClr val="007F8A"/>
              </a:buClr>
              <a:buFont typeface="Arial" panose="020B0604020202020204" pitchFamily="34" charset="0"/>
              <a:buChar char="•"/>
            </a:pPr>
            <a:r>
              <a:rPr lang="en-US" dirty="0"/>
              <a:t>One-time purchase</a:t>
            </a:r>
          </a:p>
          <a:p>
            <a:pPr marL="342900" indent="-342900">
              <a:buClr>
                <a:srgbClr val="007F8A"/>
              </a:buClr>
              <a:buFont typeface="Arial" panose="020B0604020202020204" pitchFamily="34" charset="0"/>
              <a:buChar char="•"/>
            </a:pPr>
            <a:r>
              <a:rPr lang="en-US" dirty="0"/>
              <a:t>No on-going fees</a:t>
            </a:r>
          </a:p>
          <a:p>
            <a:pPr marL="342900" indent="-342900">
              <a:buClr>
                <a:srgbClr val="007F8A"/>
              </a:buClr>
              <a:buFont typeface="Arial" panose="020B0604020202020204" pitchFamily="34" charset="0"/>
              <a:buChar char="•"/>
            </a:pPr>
            <a:r>
              <a:rPr lang="en-US" dirty="0"/>
              <a:t>Product Training </a:t>
            </a:r>
          </a:p>
          <a:p>
            <a:pPr marL="1028700" lvl="1" indent="-342900">
              <a:buClr>
                <a:srgbClr val="007F8A"/>
              </a:buClr>
            </a:pPr>
            <a:r>
              <a:rPr lang="en-US" sz="2000" dirty="0">
                <a:solidFill>
                  <a:srgbClr val="027F8A"/>
                </a:solidFill>
              </a:rPr>
              <a:t>For both Library &amp; Faculty</a:t>
            </a:r>
            <a:endParaRPr lang="en-US" dirty="0"/>
          </a:p>
        </p:txBody>
      </p:sp>
      <p:pic>
        <p:nvPicPr>
          <p:cNvPr id="5" name="Picture 4">
            <a:extLst>
              <a:ext uri="{FF2B5EF4-FFF2-40B4-BE49-F238E27FC236}">
                <a16:creationId xmlns:a16="http://schemas.microsoft.com/office/drawing/2014/main" xmlns="" id="{EDC30EEC-B874-48AE-91BE-8A14772062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74230" y="1825626"/>
            <a:ext cx="2523622" cy="4297152"/>
          </a:xfrm>
          <a:prstGeom prst="rect">
            <a:avLst/>
          </a:prstGeom>
        </p:spPr>
      </p:pic>
      <p:grpSp>
        <p:nvGrpSpPr>
          <p:cNvPr id="14" name="Group 13">
            <a:extLst>
              <a:ext uri="{FF2B5EF4-FFF2-40B4-BE49-F238E27FC236}">
                <a16:creationId xmlns:a16="http://schemas.microsoft.com/office/drawing/2014/main" xmlns="" id="{2563690C-C15C-410C-9A25-A18633EF9002}"/>
              </a:ext>
            </a:extLst>
          </p:cNvPr>
          <p:cNvGrpSpPr/>
          <p:nvPr/>
        </p:nvGrpSpPr>
        <p:grpSpPr>
          <a:xfrm>
            <a:off x="8120761" y="1825625"/>
            <a:ext cx="3761929" cy="3986700"/>
            <a:chOff x="8120761" y="1825625"/>
            <a:chExt cx="3761929" cy="3986700"/>
          </a:xfrm>
        </p:grpSpPr>
        <p:sp>
          <p:nvSpPr>
            <p:cNvPr id="11" name="Isosceles Triangle 10">
              <a:extLst>
                <a:ext uri="{FF2B5EF4-FFF2-40B4-BE49-F238E27FC236}">
                  <a16:creationId xmlns:a16="http://schemas.microsoft.com/office/drawing/2014/main" xmlns="" id="{687E238C-E6E2-4A9C-9A28-45F13FAF58F2}"/>
                </a:ext>
              </a:extLst>
            </p:cNvPr>
            <p:cNvSpPr/>
            <p:nvPr/>
          </p:nvSpPr>
          <p:spPr>
            <a:xfrm rot="16200000">
              <a:off x="8103561" y="2142370"/>
              <a:ext cx="249393" cy="21499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xmlns="" id="{E6D037F8-3B33-42FA-939F-F5A526F1AD82}"/>
                </a:ext>
              </a:extLst>
            </p:cNvPr>
            <p:cNvSpPr/>
            <p:nvPr/>
          </p:nvSpPr>
          <p:spPr>
            <a:xfrm>
              <a:off x="8307471" y="1825625"/>
              <a:ext cx="3575219" cy="3986700"/>
            </a:xfrm>
            <a:prstGeom prst="roundRect">
              <a:avLst>
                <a:gd name="adj" fmla="val 67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dress is red, with white embroidery and consists of a jacket, long underskirt and shorter overskirt. The mask is wooden. Visible traditional Colombo area patterns: triangles. The devil's red dress with garuda (mythical bird) and snake mask. The devil dancer- a professional astrologer.“</a:t>
              </a:r>
            </a:p>
            <a:p>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Sinhalese devil's costume,</a:t>
              </a:r>
              <a:b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Sri Lanka. Hildburgh, Walter Leo.</a:t>
              </a:r>
              <a:b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1903-1904 c. </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36597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953326-0FA8-426B-8A85-4C632C95B952}"/>
              </a:ext>
            </a:extLst>
          </p:cNvPr>
          <p:cNvSpPr>
            <a:spLocks noGrp="1"/>
          </p:cNvSpPr>
          <p:nvPr>
            <p:ph type="title"/>
          </p:nvPr>
        </p:nvSpPr>
        <p:spPr/>
        <p:txBody>
          <a:bodyPr/>
          <a:lstStyle/>
          <a:p>
            <a:r>
              <a:rPr lang="en-US" dirty="0">
                <a:latin typeface="Source Serif Pro" charset="0"/>
                <a:ea typeface="Source Serif Pro" charset="0"/>
                <a:cs typeface="Source Serif Pro" charset="0"/>
              </a:rPr>
              <a:t>What is Wiley Digital Archives?</a:t>
            </a:r>
          </a:p>
        </p:txBody>
      </p:sp>
      <p:sp>
        <p:nvSpPr>
          <p:cNvPr id="3" name="Content Placeholder 2">
            <a:extLst>
              <a:ext uri="{FF2B5EF4-FFF2-40B4-BE49-F238E27FC236}">
                <a16:creationId xmlns:a16="http://schemas.microsoft.com/office/drawing/2014/main" xmlns="" id="{0E757251-2B58-462E-8E6D-C236625770BE}"/>
              </a:ext>
            </a:extLst>
          </p:cNvPr>
          <p:cNvSpPr>
            <a:spLocks noGrp="1"/>
          </p:cNvSpPr>
          <p:nvPr>
            <p:ph idx="1"/>
          </p:nvPr>
        </p:nvSpPr>
        <p:spPr/>
        <p:txBody>
          <a:bodyPr>
            <a:normAutofit fontScale="70000" lnSpcReduction="20000"/>
          </a:bodyPr>
          <a:lstStyle/>
          <a:p>
            <a:r>
              <a:rPr lang="en-US" dirty="0">
                <a:hlinkClick r:id="rId2"/>
              </a:rPr>
              <a:t>Wiley Digital Archives</a:t>
            </a:r>
            <a:r>
              <a:rPr lang="en-US" dirty="0"/>
              <a:t> is a </a:t>
            </a:r>
            <a:r>
              <a:rPr lang="en-US" b="1" dirty="0">
                <a:solidFill>
                  <a:srgbClr val="007F8A"/>
                </a:solidFill>
              </a:rPr>
              <a:t>long-term program </a:t>
            </a:r>
            <a:r>
              <a:rPr lang="en-US" dirty="0"/>
              <a:t>of new, digital content sets comprised of unique or rare historical primary sources, digitized from leading societies, libraries, and archives around the world.</a:t>
            </a:r>
          </a:p>
          <a:p>
            <a:endParaRPr lang="en-US" dirty="0"/>
          </a:p>
          <a:p>
            <a:r>
              <a:rPr lang="en-US" dirty="0"/>
              <a:t>Online access to these collections will lead directly to:</a:t>
            </a:r>
          </a:p>
          <a:p>
            <a:pPr marL="342900" indent="-342900">
              <a:buFont typeface="Arial" panose="020B0604020202020204" pitchFamily="34" charset="0"/>
              <a:buChar char="•"/>
            </a:pPr>
            <a:r>
              <a:rPr lang="en-US" dirty="0"/>
              <a:t>Supporting current research initiatives </a:t>
            </a:r>
          </a:p>
          <a:p>
            <a:pPr marL="342900" indent="-342900">
              <a:buFont typeface="Arial" panose="020B0604020202020204" pitchFamily="34" charset="0"/>
              <a:buChar char="•"/>
            </a:pPr>
            <a:r>
              <a:rPr lang="en-US" dirty="0"/>
              <a:t>Achieving educational goals across a multitude of disciplines</a:t>
            </a:r>
          </a:p>
          <a:p>
            <a:pPr marL="342900" indent="-342900">
              <a:buFont typeface="Arial" panose="020B0604020202020204" pitchFamily="34" charset="0"/>
              <a:buChar char="•"/>
            </a:pPr>
            <a:r>
              <a:rPr lang="en-US" dirty="0"/>
              <a:t>Enhancing the research and classroom experience by bringing a unique, visual analysis to targeted search results and terminology</a:t>
            </a:r>
          </a:p>
        </p:txBody>
      </p:sp>
    </p:spTree>
    <p:extLst>
      <p:ext uri="{BB962C8B-B14F-4D97-AF65-F5344CB8AC3E}">
        <p14:creationId xmlns:p14="http://schemas.microsoft.com/office/powerpoint/2010/main" val="4204097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025D46F-B819-427E-8F4C-658B8A952216}"/>
              </a:ext>
            </a:extLst>
          </p:cNvPr>
          <p:cNvSpPr>
            <a:spLocks noGrp="1"/>
          </p:cNvSpPr>
          <p:nvPr>
            <p:ph idx="1"/>
          </p:nvPr>
        </p:nvSpPr>
        <p:spPr>
          <a:xfrm>
            <a:off x="616219" y="2446352"/>
            <a:ext cx="10193619" cy="2922679"/>
          </a:xfrm>
        </p:spPr>
        <p:txBody>
          <a:bodyPr>
            <a:normAutofit/>
          </a:bodyPr>
          <a:lstStyle/>
          <a:p>
            <a:pPr marL="342900" indent="-342900">
              <a:buFont typeface="Arial" panose="020B0604020202020204" pitchFamily="34" charset="0"/>
              <a:buChar char="•"/>
            </a:pPr>
            <a:r>
              <a:rPr lang="en-US" dirty="0"/>
              <a:t>Questions?</a:t>
            </a:r>
          </a:p>
          <a:p>
            <a:pPr marL="342900" indent="-342900">
              <a:buFont typeface="Arial" panose="020B0604020202020204" pitchFamily="34" charset="0"/>
              <a:buChar char="•"/>
            </a:pPr>
            <a:r>
              <a:rPr lang="en-US" dirty="0"/>
              <a:t>Would you like to receive information regarding future collections?</a:t>
            </a:r>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xmlns="" id="{A7D2E94B-8AB1-4169-9652-D34412A77068}"/>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70724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F21F11-E783-46B6-A65F-AB8BE638429A}"/>
              </a:ext>
            </a:extLst>
          </p:cNvPr>
          <p:cNvSpPr>
            <a:spLocks noGrp="1"/>
          </p:cNvSpPr>
          <p:nvPr>
            <p:ph type="title"/>
          </p:nvPr>
        </p:nvSpPr>
        <p:spPr/>
        <p:txBody>
          <a:bodyPr>
            <a:normAutofit fontScale="90000"/>
          </a:bodyPr>
          <a:lstStyle/>
          <a:p>
            <a:r>
              <a:rPr lang="en-US" dirty="0"/>
              <a:t>The Dilemma</a:t>
            </a:r>
            <a:br>
              <a:rPr lang="en-US" dirty="0"/>
            </a:br>
            <a:r>
              <a:rPr lang="en-US" sz="2700" dirty="0">
                <a:solidFill>
                  <a:srgbClr val="027F8A"/>
                </a:solidFill>
              </a:rPr>
              <a:t>Primary sources included in the physical archives are:</a:t>
            </a:r>
          </a:p>
        </p:txBody>
      </p:sp>
      <p:sp>
        <p:nvSpPr>
          <p:cNvPr id="3" name="Content Placeholder 2">
            <a:extLst>
              <a:ext uri="{FF2B5EF4-FFF2-40B4-BE49-F238E27FC236}">
                <a16:creationId xmlns:a16="http://schemas.microsoft.com/office/drawing/2014/main" xmlns="" id="{1038BC51-9FD5-47A6-BEE3-1B669D58304A}"/>
              </a:ext>
            </a:extLst>
          </p:cNvPr>
          <p:cNvSpPr>
            <a:spLocks noGrp="1"/>
          </p:cNvSpPr>
          <p:nvPr>
            <p:ph idx="1"/>
          </p:nvPr>
        </p:nvSpPr>
        <p:spPr/>
        <p:txBody>
          <a:bodyPr>
            <a:normAutofit fontScale="85000" lnSpcReduction="20000"/>
          </a:bodyPr>
          <a:lstStyle/>
          <a:p>
            <a:r>
              <a:rPr lang="en-US" sz="1500" dirty="0">
                <a:latin typeface="Source Serif Pro" panose="02040603050405020204"/>
              </a:rPr>
              <a:t>Typically requires a grant proposal, in addition to requiring weeks or months of time to visit the physical archive.</a:t>
            </a:r>
          </a:p>
          <a:p>
            <a:endParaRPr lang="en-US" dirty="0"/>
          </a:p>
        </p:txBody>
      </p:sp>
      <p:sp>
        <p:nvSpPr>
          <p:cNvPr id="4" name="Content Placeholder 3">
            <a:extLst>
              <a:ext uri="{FF2B5EF4-FFF2-40B4-BE49-F238E27FC236}">
                <a16:creationId xmlns:a16="http://schemas.microsoft.com/office/drawing/2014/main" xmlns="" id="{97251921-3D27-468E-B119-205EB66A0747}"/>
              </a:ext>
            </a:extLst>
          </p:cNvPr>
          <p:cNvSpPr>
            <a:spLocks noGrp="1"/>
          </p:cNvSpPr>
          <p:nvPr>
            <p:ph idx="10"/>
          </p:nvPr>
        </p:nvSpPr>
        <p:spPr/>
        <p:txBody>
          <a:bodyPr/>
          <a:lstStyle/>
          <a:p>
            <a:pPr algn="ctr"/>
            <a:r>
              <a:rPr lang="en-US" dirty="0"/>
              <a:t>Expensive for researchers to visit</a:t>
            </a:r>
          </a:p>
        </p:txBody>
      </p:sp>
      <p:sp>
        <p:nvSpPr>
          <p:cNvPr id="5" name="Content Placeholder 4">
            <a:extLst>
              <a:ext uri="{FF2B5EF4-FFF2-40B4-BE49-F238E27FC236}">
                <a16:creationId xmlns:a16="http://schemas.microsoft.com/office/drawing/2014/main" xmlns="" id="{B3F845B4-3139-4B56-AD06-4ADF29051615}"/>
              </a:ext>
            </a:extLst>
          </p:cNvPr>
          <p:cNvSpPr>
            <a:spLocks noGrp="1"/>
          </p:cNvSpPr>
          <p:nvPr>
            <p:ph idx="11"/>
          </p:nvPr>
        </p:nvSpPr>
        <p:spPr>
          <a:xfrm>
            <a:off x="3572440" y="4447161"/>
            <a:ext cx="2390775" cy="1636397"/>
          </a:xfrm>
        </p:spPr>
        <p:txBody>
          <a:bodyPr>
            <a:normAutofit fontScale="92500"/>
          </a:bodyPr>
          <a:lstStyle/>
          <a:p>
            <a:r>
              <a:rPr lang="en-US" sz="1400" dirty="0">
                <a:latin typeface="Source Serif Pro" panose="02040603050405020204"/>
              </a:rPr>
              <a:t>Due to the physical nature, storage, and age of the archives, items maybe difficult to uncover even while visiting the society library.</a:t>
            </a:r>
          </a:p>
          <a:p>
            <a:endParaRPr lang="en-US" dirty="0"/>
          </a:p>
        </p:txBody>
      </p:sp>
      <p:sp>
        <p:nvSpPr>
          <p:cNvPr id="6" name="Content Placeholder 5">
            <a:extLst>
              <a:ext uri="{FF2B5EF4-FFF2-40B4-BE49-F238E27FC236}">
                <a16:creationId xmlns:a16="http://schemas.microsoft.com/office/drawing/2014/main" xmlns="" id="{B0DB901E-3835-422D-A8A6-CEA6C5650864}"/>
              </a:ext>
            </a:extLst>
          </p:cNvPr>
          <p:cNvSpPr>
            <a:spLocks noGrp="1"/>
          </p:cNvSpPr>
          <p:nvPr>
            <p:ph idx="12"/>
          </p:nvPr>
        </p:nvSpPr>
        <p:spPr/>
        <p:txBody>
          <a:bodyPr/>
          <a:lstStyle/>
          <a:p>
            <a:pPr algn="ctr"/>
            <a:r>
              <a:rPr lang="en-US" dirty="0"/>
              <a:t>Difficult to</a:t>
            </a:r>
            <a:br>
              <a:rPr lang="en-US" dirty="0"/>
            </a:br>
            <a:r>
              <a:rPr lang="en-US" dirty="0"/>
              <a:t>uncover</a:t>
            </a:r>
          </a:p>
        </p:txBody>
      </p:sp>
      <p:sp>
        <p:nvSpPr>
          <p:cNvPr id="7" name="Content Placeholder 6">
            <a:extLst>
              <a:ext uri="{FF2B5EF4-FFF2-40B4-BE49-F238E27FC236}">
                <a16:creationId xmlns:a16="http://schemas.microsoft.com/office/drawing/2014/main" xmlns="" id="{B6B47C00-7084-4165-A83F-1437195A0332}"/>
              </a:ext>
            </a:extLst>
          </p:cNvPr>
          <p:cNvSpPr>
            <a:spLocks noGrp="1"/>
          </p:cNvSpPr>
          <p:nvPr>
            <p:ph idx="13"/>
          </p:nvPr>
        </p:nvSpPr>
        <p:spPr>
          <a:xfrm>
            <a:off x="6289398" y="4447161"/>
            <a:ext cx="2390775" cy="1775614"/>
          </a:xfrm>
        </p:spPr>
        <p:txBody>
          <a:bodyPr>
            <a:normAutofit fontScale="85000" lnSpcReduction="20000"/>
          </a:bodyPr>
          <a:lstStyle/>
          <a:p>
            <a:r>
              <a:rPr lang="en-US" sz="1500" dirty="0">
                <a:solidFill>
                  <a:srgbClr val="000000"/>
                </a:solidFill>
                <a:latin typeface="Source Serif Pro" panose="02040603050405020204"/>
              </a:rPr>
              <a:t>Unable access remote archives &amp; unable to use important research in their work.</a:t>
            </a:r>
            <a:endParaRPr lang="en-US" sz="1500" dirty="0">
              <a:latin typeface="Source Serif Pro" panose="02040603050405020204"/>
            </a:endParaRPr>
          </a:p>
          <a:p>
            <a:r>
              <a:rPr lang="en-US" sz="1500" dirty="0">
                <a:solidFill>
                  <a:srgbClr val="000000"/>
                </a:solidFill>
                <a:latin typeface="Source Serif Pro" panose="02040603050405020204"/>
              </a:rPr>
              <a:t>Need credentials or, otherwise, a blessing from faculty, archivists.</a:t>
            </a:r>
            <a:endParaRPr lang="en-US" sz="1500" dirty="0">
              <a:latin typeface="Source Serif Pro" panose="02040603050405020204"/>
            </a:endParaRPr>
          </a:p>
          <a:p>
            <a:endParaRPr lang="en-US" sz="1200" dirty="0"/>
          </a:p>
        </p:txBody>
      </p:sp>
      <p:sp>
        <p:nvSpPr>
          <p:cNvPr id="8" name="Content Placeholder 7">
            <a:extLst>
              <a:ext uri="{FF2B5EF4-FFF2-40B4-BE49-F238E27FC236}">
                <a16:creationId xmlns:a16="http://schemas.microsoft.com/office/drawing/2014/main" xmlns="" id="{52DF4F75-AD03-4E28-9D8F-0BD316AE2747}"/>
              </a:ext>
            </a:extLst>
          </p:cNvPr>
          <p:cNvSpPr>
            <a:spLocks noGrp="1"/>
          </p:cNvSpPr>
          <p:nvPr>
            <p:ph idx="14"/>
          </p:nvPr>
        </p:nvSpPr>
        <p:spPr/>
        <p:txBody>
          <a:bodyPr/>
          <a:lstStyle/>
          <a:p>
            <a:pPr algn="ctr"/>
            <a:r>
              <a:rPr lang="en-US" dirty="0"/>
              <a:t>Challenging for students to access</a:t>
            </a:r>
          </a:p>
        </p:txBody>
      </p:sp>
      <p:sp>
        <p:nvSpPr>
          <p:cNvPr id="9" name="Content Placeholder 8">
            <a:extLst>
              <a:ext uri="{FF2B5EF4-FFF2-40B4-BE49-F238E27FC236}">
                <a16:creationId xmlns:a16="http://schemas.microsoft.com/office/drawing/2014/main" xmlns="" id="{27363CCE-420E-498E-8641-D9FCA1B375BD}"/>
              </a:ext>
            </a:extLst>
          </p:cNvPr>
          <p:cNvSpPr>
            <a:spLocks noGrp="1"/>
          </p:cNvSpPr>
          <p:nvPr>
            <p:ph idx="15"/>
          </p:nvPr>
        </p:nvSpPr>
        <p:spPr>
          <a:xfrm>
            <a:off x="9014997" y="4447161"/>
            <a:ext cx="2390775" cy="611856"/>
          </a:xfrm>
          <a:solidFill>
            <a:schemeClr val="accent1">
              <a:lumMod val="50000"/>
            </a:schemeClr>
          </a:solidFill>
          <a:ln>
            <a:solidFill>
              <a:schemeClr val="accent1">
                <a:lumMod val="50000"/>
              </a:schemeClr>
            </a:solidFill>
          </a:ln>
        </p:spPr>
        <p:txBody>
          <a:bodyPr>
            <a:normAutofit fontScale="92500"/>
          </a:bodyPr>
          <a:lstStyle/>
          <a:p>
            <a:pPr algn="ctr">
              <a:lnSpc>
                <a:spcPct val="107000"/>
              </a:lnSpc>
              <a:spcBef>
                <a:spcPts val="0"/>
              </a:spcBef>
              <a:spcAft>
                <a:spcPts val="800"/>
              </a:spcAft>
            </a:pPr>
            <a:r>
              <a:rPr lang="en-US" sz="2100" b="1" dirty="0">
                <a:solidFill>
                  <a:schemeClr val="bg1"/>
                </a:solidFill>
                <a:latin typeface="Source Serif Pro" panose="02040603050405020204"/>
              </a:rPr>
              <a:t>“No Results Found”</a:t>
            </a:r>
          </a:p>
          <a:p>
            <a:endParaRPr lang="en-US" sz="1300" dirty="0"/>
          </a:p>
        </p:txBody>
      </p:sp>
      <p:sp>
        <p:nvSpPr>
          <p:cNvPr id="10" name="Content Placeholder 9">
            <a:extLst>
              <a:ext uri="{FF2B5EF4-FFF2-40B4-BE49-F238E27FC236}">
                <a16:creationId xmlns:a16="http://schemas.microsoft.com/office/drawing/2014/main" xmlns="" id="{5F557ED6-64E2-4AF0-961B-18BCAD0CDD1C}"/>
              </a:ext>
            </a:extLst>
          </p:cNvPr>
          <p:cNvSpPr>
            <a:spLocks noGrp="1"/>
          </p:cNvSpPr>
          <p:nvPr>
            <p:ph idx="16"/>
          </p:nvPr>
        </p:nvSpPr>
        <p:spPr/>
        <p:txBody>
          <a:bodyPr/>
          <a:lstStyle/>
          <a:p>
            <a:pPr algn="ctr"/>
            <a:r>
              <a:rPr lang="en-US" dirty="0"/>
              <a:t>Not available</a:t>
            </a:r>
            <a:br>
              <a:rPr lang="en-US" dirty="0"/>
            </a:br>
            <a:r>
              <a:rPr lang="en-US" dirty="0"/>
              <a:t>online</a:t>
            </a:r>
          </a:p>
          <a:p>
            <a:endParaRPr lang="en-US" dirty="0"/>
          </a:p>
        </p:txBody>
      </p:sp>
      <p:pic>
        <p:nvPicPr>
          <p:cNvPr id="15" name="Graphic 14">
            <a:extLst>
              <a:ext uri="{FF2B5EF4-FFF2-40B4-BE49-F238E27FC236}">
                <a16:creationId xmlns:a16="http://schemas.microsoft.com/office/drawing/2014/main" xmlns="" id="{3F8B5C0E-D558-4B91-9068-2A13E7D8F32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595437" y="2211069"/>
            <a:ext cx="876300" cy="781050"/>
          </a:xfrm>
          <a:prstGeom prst="rect">
            <a:avLst/>
          </a:prstGeom>
        </p:spPr>
      </p:pic>
      <p:pic>
        <p:nvPicPr>
          <p:cNvPr id="17" name="Graphic 16">
            <a:extLst>
              <a:ext uri="{FF2B5EF4-FFF2-40B4-BE49-F238E27FC236}">
                <a16:creationId xmlns:a16="http://schemas.microsoft.com/office/drawing/2014/main" xmlns="" id="{10B71CBC-1B70-4252-94E0-8B2D5BCA521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324914" y="2122414"/>
            <a:ext cx="885825" cy="847725"/>
          </a:xfrm>
          <a:prstGeom prst="rect">
            <a:avLst/>
          </a:prstGeom>
        </p:spPr>
      </p:pic>
      <p:pic>
        <p:nvPicPr>
          <p:cNvPr id="18" name="Graphic 17">
            <a:extLst>
              <a:ext uri="{FF2B5EF4-FFF2-40B4-BE49-F238E27FC236}">
                <a16:creationId xmlns:a16="http://schemas.microsoft.com/office/drawing/2014/main" xmlns="" id="{BB59D1B7-7BCE-4184-A978-E354410C99F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7086936" y="2257383"/>
            <a:ext cx="501352" cy="688423"/>
          </a:xfrm>
          <a:prstGeom prst="rect">
            <a:avLst/>
          </a:prstGeom>
        </p:spPr>
      </p:pic>
      <p:pic>
        <p:nvPicPr>
          <p:cNvPr id="19" name="Graphic 18">
            <a:extLst>
              <a:ext uri="{FF2B5EF4-FFF2-40B4-BE49-F238E27FC236}">
                <a16:creationId xmlns:a16="http://schemas.microsoft.com/office/drawing/2014/main" xmlns="" id="{1062B048-A49C-4D88-A6F5-BB0512431DC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710717" y="2180048"/>
            <a:ext cx="771525" cy="771525"/>
          </a:xfrm>
          <a:prstGeom prst="rect">
            <a:avLst/>
          </a:prstGeom>
        </p:spPr>
      </p:pic>
    </p:spTree>
    <p:extLst>
      <p:ext uri="{BB962C8B-B14F-4D97-AF65-F5344CB8AC3E}">
        <p14:creationId xmlns:p14="http://schemas.microsoft.com/office/powerpoint/2010/main" val="373555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2000" fill="hold"/>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F21F11-E783-46B6-A65F-AB8BE638429A}"/>
              </a:ext>
            </a:extLst>
          </p:cNvPr>
          <p:cNvSpPr>
            <a:spLocks noGrp="1"/>
          </p:cNvSpPr>
          <p:nvPr>
            <p:ph type="title"/>
          </p:nvPr>
        </p:nvSpPr>
        <p:spPr/>
        <p:txBody>
          <a:bodyPr>
            <a:normAutofit fontScale="90000"/>
          </a:bodyPr>
          <a:lstStyle/>
          <a:p>
            <a:r>
              <a:rPr lang="en-US" dirty="0"/>
              <a:t>The Solution</a:t>
            </a:r>
            <a:br>
              <a:rPr lang="en-US" dirty="0"/>
            </a:br>
            <a:r>
              <a:rPr lang="en-US" sz="2700" dirty="0">
                <a:solidFill>
                  <a:srgbClr val="027F8A"/>
                </a:solidFill>
              </a:rPr>
              <a:t>Making the archives accessible to researchers:</a:t>
            </a:r>
          </a:p>
        </p:txBody>
      </p:sp>
      <p:sp>
        <p:nvSpPr>
          <p:cNvPr id="3" name="Content Placeholder 2">
            <a:extLst>
              <a:ext uri="{FF2B5EF4-FFF2-40B4-BE49-F238E27FC236}">
                <a16:creationId xmlns:a16="http://schemas.microsoft.com/office/drawing/2014/main" xmlns="" id="{1038BC51-9FD5-47A6-BEE3-1B669D58304A}"/>
              </a:ext>
            </a:extLst>
          </p:cNvPr>
          <p:cNvSpPr>
            <a:spLocks noGrp="1"/>
          </p:cNvSpPr>
          <p:nvPr>
            <p:ph idx="1"/>
          </p:nvPr>
        </p:nvSpPr>
        <p:spPr>
          <a:xfrm>
            <a:off x="838200" y="4434462"/>
            <a:ext cx="2390775" cy="1884190"/>
          </a:xfrm>
        </p:spPr>
        <p:txBody>
          <a:bodyPr>
            <a:normAutofit lnSpcReduction="10000"/>
          </a:bodyPr>
          <a:lstStyle/>
          <a:p>
            <a:r>
              <a:rPr lang="en-US" sz="1400" dirty="0">
                <a:latin typeface="Source Serif Pro" panose="02040603050405020204"/>
              </a:rPr>
              <a:t>Enables researchers and students to gain a closer understanding, or even reinterpretation of journal articles or scientific conclusions.</a:t>
            </a:r>
          </a:p>
        </p:txBody>
      </p:sp>
      <p:sp>
        <p:nvSpPr>
          <p:cNvPr id="4" name="Content Placeholder 3">
            <a:extLst>
              <a:ext uri="{FF2B5EF4-FFF2-40B4-BE49-F238E27FC236}">
                <a16:creationId xmlns:a16="http://schemas.microsoft.com/office/drawing/2014/main" xmlns="" id="{97251921-3D27-468E-B119-205EB66A0747}"/>
              </a:ext>
            </a:extLst>
          </p:cNvPr>
          <p:cNvSpPr>
            <a:spLocks noGrp="1"/>
          </p:cNvSpPr>
          <p:nvPr>
            <p:ph idx="10"/>
          </p:nvPr>
        </p:nvSpPr>
        <p:spPr/>
        <p:txBody>
          <a:bodyPr/>
          <a:lstStyle/>
          <a:p>
            <a:r>
              <a:rPr lang="en-US" dirty="0"/>
              <a:t>Offers a richer, holistic scholarly record</a:t>
            </a:r>
          </a:p>
        </p:txBody>
      </p:sp>
      <p:sp>
        <p:nvSpPr>
          <p:cNvPr id="5" name="Content Placeholder 4">
            <a:extLst>
              <a:ext uri="{FF2B5EF4-FFF2-40B4-BE49-F238E27FC236}">
                <a16:creationId xmlns:a16="http://schemas.microsoft.com/office/drawing/2014/main" xmlns="" id="{B3F845B4-3139-4B56-AD06-4ADF29051615}"/>
              </a:ext>
            </a:extLst>
          </p:cNvPr>
          <p:cNvSpPr>
            <a:spLocks noGrp="1"/>
          </p:cNvSpPr>
          <p:nvPr>
            <p:ph idx="11"/>
          </p:nvPr>
        </p:nvSpPr>
        <p:spPr>
          <a:xfrm>
            <a:off x="3563799" y="4434461"/>
            <a:ext cx="2390775" cy="1692381"/>
          </a:xfrm>
        </p:spPr>
        <p:txBody>
          <a:bodyPr>
            <a:normAutofit/>
          </a:bodyPr>
          <a:lstStyle/>
          <a:p>
            <a:r>
              <a:rPr lang="en-US" sz="1400" dirty="0">
                <a:latin typeface="Source Serif Pro" panose="02040603050405020204"/>
              </a:rPr>
              <a:t>Contains the primary research and data which shaped the evolution of the sciences, across a range of disciplines.</a:t>
            </a:r>
          </a:p>
          <a:p>
            <a:endParaRPr lang="en-US" dirty="0"/>
          </a:p>
        </p:txBody>
      </p:sp>
      <p:sp>
        <p:nvSpPr>
          <p:cNvPr id="6" name="Content Placeholder 5">
            <a:extLst>
              <a:ext uri="{FF2B5EF4-FFF2-40B4-BE49-F238E27FC236}">
                <a16:creationId xmlns:a16="http://schemas.microsoft.com/office/drawing/2014/main" xmlns="" id="{B0DB901E-3835-422D-A8A6-CEA6C5650864}"/>
              </a:ext>
            </a:extLst>
          </p:cNvPr>
          <p:cNvSpPr>
            <a:spLocks noGrp="1"/>
          </p:cNvSpPr>
          <p:nvPr>
            <p:ph idx="12"/>
          </p:nvPr>
        </p:nvSpPr>
        <p:spPr/>
        <p:txBody>
          <a:bodyPr/>
          <a:lstStyle/>
          <a:p>
            <a:r>
              <a:rPr lang="en-US" dirty="0"/>
              <a:t>Adds historical context</a:t>
            </a:r>
          </a:p>
        </p:txBody>
      </p:sp>
      <p:sp>
        <p:nvSpPr>
          <p:cNvPr id="7" name="Content Placeholder 6">
            <a:extLst>
              <a:ext uri="{FF2B5EF4-FFF2-40B4-BE49-F238E27FC236}">
                <a16:creationId xmlns:a16="http://schemas.microsoft.com/office/drawing/2014/main" xmlns="" id="{B6B47C00-7084-4165-A83F-1437195A0332}"/>
              </a:ext>
            </a:extLst>
          </p:cNvPr>
          <p:cNvSpPr>
            <a:spLocks noGrp="1"/>
          </p:cNvSpPr>
          <p:nvPr>
            <p:ph idx="13"/>
          </p:nvPr>
        </p:nvSpPr>
        <p:spPr>
          <a:xfrm>
            <a:off x="6240587" y="4364282"/>
            <a:ext cx="2390775" cy="1884190"/>
          </a:xfrm>
        </p:spPr>
        <p:txBody>
          <a:bodyPr>
            <a:normAutofit lnSpcReduction="10000"/>
          </a:bodyPr>
          <a:lstStyle/>
          <a:p>
            <a:r>
              <a:rPr lang="en-US" sz="1400" dirty="0">
                <a:latin typeface="Source Serif Pro" panose="02040603050405020204"/>
              </a:rPr>
              <a:t>For faculty, researchers, and students alike, altering the competitive research landscape, and changing the nature of education in these key fields.</a:t>
            </a:r>
          </a:p>
        </p:txBody>
      </p:sp>
      <p:sp>
        <p:nvSpPr>
          <p:cNvPr id="8" name="Content Placeholder 7">
            <a:extLst>
              <a:ext uri="{FF2B5EF4-FFF2-40B4-BE49-F238E27FC236}">
                <a16:creationId xmlns:a16="http://schemas.microsoft.com/office/drawing/2014/main" xmlns="" id="{52DF4F75-AD03-4E28-9D8F-0BD316AE2747}"/>
              </a:ext>
            </a:extLst>
          </p:cNvPr>
          <p:cNvSpPr>
            <a:spLocks noGrp="1"/>
          </p:cNvSpPr>
          <p:nvPr>
            <p:ph idx="14"/>
          </p:nvPr>
        </p:nvSpPr>
        <p:spPr/>
        <p:txBody>
          <a:bodyPr/>
          <a:lstStyle/>
          <a:p>
            <a:r>
              <a:rPr lang="en-US" dirty="0"/>
              <a:t>Brings a wealth</a:t>
            </a:r>
            <a:br>
              <a:rPr lang="en-US" dirty="0"/>
            </a:br>
            <a:r>
              <a:rPr lang="en-US" dirty="0"/>
              <a:t>of new material</a:t>
            </a:r>
          </a:p>
        </p:txBody>
      </p:sp>
      <p:sp>
        <p:nvSpPr>
          <p:cNvPr id="9" name="Content Placeholder 8">
            <a:extLst>
              <a:ext uri="{FF2B5EF4-FFF2-40B4-BE49-F238E27FC236}">
                <a16:creationId xmlns:a16="http://schemas.microsoft.com/office/drawing/2014/main" xmlns="" id="{27363CCE-420E-498E-8641-D9FCA1B375BD}"/>
              </a:ext>
            </a:extLst>
          </p:cNvPr>
          <p:cNvSpPr>
            <a:spLocks noGrp="1"/>
          </p:cNvSpPr>
          <p:nvPr>
            <p:ph idx="15"/>
          </p:nvPr>
        </p:nvSpPr>
        <p:spPr>
          <a:xfrm>
            <a:off x="9109660" y="4364282"/>
            <a:ext cx="2637840" cy="1862459"/>
          </a:xfrm>
        </p:spPr>
        <p:txBody>
          <a:bodyPr>
            <a:noAutofit/>
          </a:bodyPr>
          <a:lstStyle/>
          <a:p>
            <a:r>
              <a:rPr lang="en-US" sz="1400" dirty="0"/>
              <a:t>as new collections are added to the scholarly record this enables researchers to examine large swaths of historical research through the lens of many disciplines.</a:t>
            </a:r>
          </a:p>
        </p:txBody>
      </p:sp>
      <p:sp>
        <p:nvSpPr>
          <p:cNvPr id="10" name="Content Placeholder 9">
            <a:extLst>
              <a:ext uri="{FF2B5EF4-FFF2-40B4-BE49-F238E27FC236}">
                <a16:creationId xmlns:a16="http://schemas.microsoft.com/office/drawing/2014/main" xmlns="" id="{5F557ED6-64E2-4AF0-961B-18BCAD0CDD1C}"/>
              </a:ext>
            </a:extLst>
          </p:cNvPr>
          <p:cNvSpPr>
            <a:spLocks noGrp="1"/>
          </p:cNvSpPr>
          <p:nvPr>
            <p:ph idx="16"/>
          </p:nvPr>
        </p:nvSpPr>
        <p:spPr>
          <a:xfrm>
            <a:off x="9014997" y="3216786"/>
            <a:ext cx="2580103" cy="688416"/>
          </a:xfrm>
        </p:spPr>
        <p:txBody>
          <a:bodyPr/>
          <a:lstStyle/>
          <a:p>
            <a:r>
              <a:rPr lang="en-US" dirty="0"/>
              <a:t>Increasing connections</a:t>
            </a:r>
          </a:p>
        </p:txBody>
      </p:sp>
      <p:pic>
        <p:nvPicPr>
          <p:cNvPr id="20" name="Graphic 19">
            <a:extLst>
              <a:ext uri="{FF2B5EF4-FFF2-40B4-BE49-F238E27FC236}">
                <a16:creationId xmlns:a16="http://schemas.microsoft.com/office/drawing/2014/main" xmlns="" id="{421B128F-D6AC-4AA4-9D99-C7B0F2EE125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701016" y="2129756"/>
            <a:ext cx="742950" cy="809625"/>
          </a:xfrm>
          <a:prstGeom prst="rect">
            <a:avLst/>
          </a:prstGeom>
        </p:spPr>
      </p:pic>
      <p:pic>
        <p:nvPicPr>
          <p:cNvPr id="21" name="Graphic 20">
            <a:extLst>
              <a:ext uri="{FF2B5EF4-FFF2-40B4-BE49-F238E27FC236}">
                <a16:creationId xmlns:a16="http://schemas.microsoft.com/office/drawing/2014/main" xmlns="" id="{AF550AD1-A638-4A80-BE20-5F3937E888A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57873" y="2260852"/>
            <a:ext cx="828675" cy="619125"/>
          </a:xfrm>
          <a:prstGeom prst="rect">
            <a:avLst/>
          </a:prstGeom>
        </p:spPr>
      </p:pic>
      <p:pic>
        <p:nvPicPr>
          <p:cNvPr id="22" name="Graphic 21">
            <a:extLst>
              <a:ext uri="{FF2B5EF4-FFF2-40B4-BE49-F238E27FC236}">
                <a16:creationId xmlns:a16="http://schemas.microsoft.com/office/drawing/2014/main" xmlns="" id="{B761A1D4-411F-43F9-A4A4-2A77DF2E368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071880" y="2148807"/>
            <a:ext cx="771525" cy="771525"/>
          </a:xfrm>
          <a:prstGeom prst="rect">
            <a:avLst/>
          </a:prstGeom>
        </p:spPr>
      </p:pic>
      <p:pic>
        <p:nvPicPr>
          <p:cNvPr id="14" name="Graphic 13">
            <a:extLst>
              <a:ext uri="{FF2B5EF4-FFF2-40B4-BE49-F238E27FC236}">
                <a16:creationId xmlns:a16="http://schemas.microsoft.com/office/drawing/2014/main" xmlns="" id="{BB0C8644-7017-934C-8CB6-DEBBC5F63C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710717" y="2180048"/>
            <a:ext cx="771525" cy="771525"/>
          </a:xfrm>
          <a:prstGeom prst="rect">
            <a:avLst/>
          </a:prstGeom>
        </p:spPr>
      </p:pic>
    </p:spTree>
    <p:extLst>
      <p:ext uri="{BB962C8B-B14F-4D97-AF65-F5344CB8AC3E}">
        <p14:creationId xmlns:p14="http://schemas.microsoft.com/office/powerpoint/2010/main" val="198061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xmlns="" id="{C1C43A29-2B4F-4F67-9D86-ABBA77CB0304}"/>
              </a:ext>
            </a:extLst>
          </p:cNvPr>
          <p:cNvCxnSpPr>
            <a:cxnSpLocks/>
          </p:cNvCxnSpPr>
          <p:nvPr/>
        </p:nvCxnSpPr>
        <p:spPr>
          <a:xfrm>
            <a:off x="6086476" y="3593461"/>
            <a:ext cx="0" cy="10061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819B1D42-2198-4D8D-95EF-677656D7DF5C}"/>
              </a:ext>
            </a:extLst>
          </p:cNvPr>
          <p:cNvCxnSpPr>
            <a:cxnSpLocks/>
          </p:cNvCxnSpPr>
          <p:nvPr/>
        </p:nvCxnSpPr>
        <p:spPr>
          <a:xfrm flipH="1">
            <a:off x="2165389" y="3956180"/>
            <a:ext cx="78432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9872B636-CE7F-4788-AEFE-08DCFD96ED01}"/>
              </a:ext>
            </a:extLst>
          </p:cNvPr>
          <p:cNvCxnSpPr>
            <a:cxnSpLocks/>
          </p:cNvCxnSpPr>
          <p:nvPr/>
        </p:nvCxnSpPr>
        <p:spPr>
          <a:xfrm flipH="1">
            <a:off x="9993485" y="3946736"/>
            <a:ext cx="1" cy="10061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C07D988D-FB4E-4B21-82C3-7EC01E4B49E3}"/>
              </a:ext>
            </a:extLst>
          </p:cNvPr>
          <p:cNvCxnSpPr/>
          <p:nvPr/>
        </p:nvCxnSpPr>
        <p:spPr>
          <a:xfrm flipH="1">
            <a:off x="2179464" y="3946737"/>
            <a:ext cx="1" cy="10061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087F37EC-522E-4F1F-82CD-2B007B97FE12}"/>
              </a:ext>
            </a:extLst>
          </p:cNvPr>
          <p:cNvSpPr>
            <a:spLocks noGrp="1"/>
          </p:cNvSpPr>
          <p:nvPr>
            <p:ph type="title"/>
          </p:nvPr>
        </p:nvSpPr>
        <p:spPr/>
        <p:txBody>
          <a:bodyPr>
            <a:normAutofit/>
          </a:bodyPr>
          <a:lstStyle/>
          <a:p>
            <a:pPr algn="ctr"/>
            <a:r>
              <a:rPr lang="en-US" dirty="0"/>
              <a:t>The benefits of  Wiley Digital Archives</a:t>
            </a:r>
          </a:p>
        </p:txBody>
      </p:sp>
      <p:sp>
        <p:nvSpPr>
          <p:cNvPr id="4" name="Rectangle: Rounded Corners 3">
            <a:extLst>
              <a:ext uri="{FF2B5EF4-FFF2-40B4-BE49-F238E27FC236}">
                <a16:creationId xmlns:a16="http://schemas.microsoft.com/office/drawing/2014/main" xmlns="" id="{C1E58C28-A4A3-4122-8AC4-588FEC7E9A28}"/>
              </a:ext>
            </a:extLst>
          </p:cNvPr>
          <p:cNvSpPr/>
          <p:nvPr/>
        </p:nvSpPr>
        <p:spPr>
          <a:xfrm>
            <a:off x="3338514" y="2640150"/>
            <a:ext cx="5514973" cy="953311"/>
          </a:xfrm>
          <a:prstGeom prst="roundRect">
            <a:avLst/>
          </a:prstGeom>
          <a:solidFill>
            <a:srgbClr val="007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Medical Issue</a:t>
            </a:r>
          </a:p>
          <a:p>
            <a:pPr algn="ctr"/>
            <a:r>
              <a:rPr lang="en-US" sz="2000" dirty="0">
                <a:latin typeface="Open Sans" panose="020B0606030504020204" pitchFamily="34" charset="0"/>
                <a:ea typeface="Open Sans" panose="020B0606030504020204" pitchFamily="34" charset="0"/>
                <a:cs typeface="Open Sans" panose="020B0606030504020204" pitchFamily="34" charset="0"/>
              </a:rPr>
              <a:t>(Effects or Use of Radiation)</a:t>
            </a:r>
          </a:p>
        </p:txBody>
      </p:sp>
      <p:sp>
        <p:nvSpPr>
          <p:cNvPr id="6" name="Rectangle: Rounded Corners 5">
            <a:extLst>
              <a:ext uri="{FF2B5EF4-FFF2-40B4-BE49-F238E27FC236}">
                <a16:creationId xmlns:a16="http://schemas.microsoft.com/office/drawing/2014/main" xmlns="" id="{4AB7E28C-1DAD-406D-A72C-4BD677B49D1D}"/>
              </a:ext>
            </a:extLst>
          </p:cNvPr>
          <p:cNvSpPr/>
          <p:nvPr/>
        </p:nvSpPr>
        <p:spPr>
          <a:xfrm>
            <a:off x="405523" y="4462790"/>
            <a:ext cx="3560323" cy="1654286"/>
          </a:xfrm>
          <a:prstGeom prst="roundRect">
            <a:avLst/>
          </a:prstGeom>
          <a:solidFill>
            <a:srgbClr val="00A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Open Sans" panose="020B0606030504020204" pitchFamily="34" charset="0"/>
                <a:ea typeface="Open Sans" panose="020B0606030504020204" pitchFamily="34" charset="0"/>
                <a:cs typeface="Open Sans" panose="020B0606030504020204" pitchFamily="34" charset="0"/>
              </a:rPr>
              <a:t>Scientific</a:t>
            </a:r>
          </a:p>
          <a:p>
            <a:pPr algn="ctr"/>
            <a:r>
              <a:rPr lang="en-US" sz="2200" b="1" dirty="0">
                <a:latin typeface="Open Sans" panose="020B0606030504020204" pitchFamily="34" charset="0"/>
                <a:ea typeface="Open Sans" panose="020B0606030504020204" pitchFamily="34" charset="0"/>
                <a:cs typeface="Open Sans" panose="020B0606030504020204" pitchFamily="34" charset="0"/>
              </a:rPr>
              <a:t>perspective</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NY Academy of Sciences </a:t>
            </a:r>
          </a:p>
        </p:txBody>
      </p:sp>
      <p:sp>
        <p:nvSpPr>
          <p:cNvPr id="7" name="Rectangle: Rounded Corners 6">
            <a:extLst>
              <a:ext uri="{FF2B5EF4-FFF2-40B4-BE49-F238E27FC236}">
                <a16:creationId xmlns:a16="http://schemas.microsoft.com/office/drawing/2014/main" xmlns="" id="{14F27DB3-0060-4230-A2BE-104B4E30A724}"/>
              </a:ext>
            </a:extLst>
          </p:cNvPr>
          <p:cNvSpPr/>
          <p:nvPr/>
        </p:nvSpPr>
        <p:spPr>
          <a:xfrm>
            <a:off x="8207104" y="4462790"/>
            <a:ext cx="3560323" cy="1654286"/>
          </a:xfrm>
          <a:prstGeom prst="roundRect">
            <a:avLst/>
          </a:prstGeom>
          <a:solidFill>
            <a:srgbClr val="00B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Open Sans" panose="020B0606030504020204" pitchFamily="34" charset="0"/>
                <a:ea typeface="Open Sans" panose="020B0606030504020204" pitchFamily="34" charset="0"/>
                <a:cs typeface="Open Sans" panose="020B0606030504020204" pitchFamily="34" charset="0"/>
              </a:rPr>
              <a:t>Effects of radiation on indigenous peoples</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Royal Anthropological Institute</a:t>
            </a:r>
          </a:p>
        </p:txBody>
      </p:sp>
      <p:sp>
        <p:nvSpPr>
          <p:cNvPr id="5" name="Rectangle: Rounded Corners 4">
            <a:extLst>
              <a:ext uri="{FF2B5EF4-FFF2-40B4-BE49-F238E27FC236}">
                <a16:creationId xmlns:a16="http://schemas.microsoft.com/office/drawing/2014/main" xmlns="" id="{618D8678-7FA7-49C7-850C-7C348444DFE7}"/>
              </a:ext>
            </a:extLst>
          </p:cNvPr>
          <p:cNvSpPr/>
          <p:nvPr/>
        </p:nvSpPr>
        <p:spPr>
          <a:xfrm>
            <a:off x="4306314" y="4462790"/>
            <a:ext cx="3560323" cy="1654286"/>
          </a:xfrm>
          <a:prstGeom prst="roundRect">
            <a:avLst/>
          </a:prstGeom>
          <a:solidFill>
            <a:srgbClr val="00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Open Sans" panose="020B0606030504020204" pitchFamily="34" charset="0"/>
                <a:ea typeface="Open Sans" panose="020B0606030504020204" pitchFamily="34" charset="0"/>
                <a:cs typeface="Open Sans" panose="020B0606030504020204" pitchFamily="34" charset="0"/>
              </a:rPr>
              <a:t>Medical</a:t>
            </a:r>
            <a:br>
              <a:rPr lang="en-US" sz="2200" b="1" dirty="0">
                <a:latin typeface="Open Sans" panose="020B0606030504020204" pitchFamily="34" charset="0"/>
                <a:ea typeface="Open Sans" panose="020B0606030504020204" pitchFamily="34" charset="0"/>
                <a:cs typeface="Open Sans" panose="020B0606030504020204" pitchFamily="34" charset="0"/>
              </a:rPr>
            </a:br>
            <a:r>
              <a:rPr lang="en-US" sz="2200" b="1" dirty="0">
                <a:latin typeface="Open Sans" panose="020B0606030504020204" pitchFamily="34" charset="0"/>
                <a:ea typeface="Open Sans" panose="020B0606030504020204" pitchFamily="34" charset="0"/>
                <a:cs typeface="Open Sans" panose="020B0606030504020204" pitchFamily="34" charset="0"/>
              </a:rPr>
              <a:t>perspective</a:t>
            </a:r>
          </a:p>
          <a:p>
            <a:pPr algn="ctr"/>
            <a:r>
              <a:rPr lang="en-US" sz="1600" dirty="0">
                <a:latin typeface="Open Sans" panose="020B0606030504020204" pitchFamily="34" charset="0"/>
                <a:ea typeface="Open Sans" panose="020B0606030504020204" pitchFamily="34" charset="0"/>
                <a:cs typeface="Open Sans" panose="020B0606030504020204" pitchFamily="34" charset="0"/>
              </a:rPr>
              <a:t>Royal College of Physicians</a:t>
            </a:r>
          </a:p>
        </p:txBody>
      </p:sp>
      <p:sp>
        <p:nvSpPr>
          <p:cNvPr id="19" name="Content Placeholder 8">
            <a:extLst>
              <a:ext uri="{FF2B5EF4-FFF2-40B4-BE49-F238E27FC236}">
                <a16:creationId xmlns:a16="http://schemas.microsoft.com/office/drawing/2014/main" xmlns="" id="{EBA56BF8-32DE-43CD-8DE6-71E51222861D}"/>
              </a:ext>
            </a:extLst>
          </p:cNvPr>
          <p:cNvSpPr txBox="1">
            <a:spLocks/>
          </p:cNvSpPr>
          <p:nvPr/>
        </p:nvSpPr>
        <p:spPr>
          <a:xfrm>
            <a:off x="858035" y="1422939"/>
            <a:ext cx="10913904" cy="883835"/>
          </a:xfrm>
          <a:prstGeom prst="rect">
            <a:avLst/>
          </a:prstGeom>
        </p:spPr>
        <p:txBody>
          <a:bodyPr lIns="0" tIns="0" rIns="0" bIns="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US" sz="2200" dirty="0">
                <a:latin typeface="Open Sans" panose="020B0606030504020204" pitchFamily="34" charset="0"/>
                <a:ea typeface="Open Sans" panose="020B0606030504020204" pitchFamily="34" charset="0"/>
                <a:cs typeface="Open Sans" panose="020B0606030504020204" pitchFamily="34" charset="0"/>
              </a:rPr>
              <a:t>As new and varied collections are added to the platform, WDA enables researchers to examine areas of interest through the lens of many disciplines.</a:t>
            </a:r>
          </a:p>
        </p:txBody>
      </p:sp>
    </p:spTree>
    <p:extLst>
      <p:ext uri="{BB962C8B-B14F-4D97-AF65-F5344CB8AC3E}">
        <p14:creationId xmlns:p14="http://schemas.microsoft.com/office/powerpoint/2010/main" val="378085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6E6032-56AE-974C-8F3E-A418103F7FB9}"/>
              </a:ext>
            </a:extLst>
          </p:cNvPr>
          <p:cNvSpPr>
            <a:spLocks noGrp="1"/>
          </p:cNvSpPr>
          <p:nvPr>
            <p:ph type="title"/>
          </p:nvPr>
        </p:nvSpPr>
        <p:spPr/>
        <p:txBody>
          <a:bodyPr/>
          <a:lstStyle/>
          <a:p>
            <a:r>
              <a:rPr lang="en-US" dirty="0"/>
              <a:t>WDA Solves Problems and Meets Needs</a:t>
            </a:r>
          </a:p>
        </p:txBody>
      </p:sp>
      <p:pic>
        <p:nvPicPr>
          <p:cNvPr id="4" name="Picture 3">
            <a:extLst>
              <a:ext uri="{FF2B5EF4-FFF2-40B4-BE49-F238E27FC236}">
                <a16:creationId xmlns:a16="http://schemas.microsoft.com/office/drawing/2014/main" xmlns="" id="{5CB309BB-8AA6-8C48-AE18-18D22D8AEC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407160"/>
            <a:ext cx="4165600" cy="4800600"/>
          </a:xfrm>
          <a:prstGeom prst="rect">
            <a:avLst/>
          </a:prstGeom>
        </p:spPr>
      </p:pic>
      <p:pic>
        <p:nvPicPr>
          <p:cNvPr id="5" name="Picture 4">
            <a:extLst>
              <a:ext uri="{FF2B5EF4-FFF2-40B4-BE49-F238E27FC236}">
                <a16:creationId xmlns:a16="http://schemas.microsoft.com/office/drawing/2014/main" xmlns="" id="{2C7715AF-C299-BE48-A7D0-8B40CF7CD4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9400" y="1407160"/>
            <a:ext cx="5097859" cy="4724400"/>
          </a:xfrm>
          <a:prstGeom prst="rect">
            <a:avLst/>
          </a:prstGeom>
        </p:spPr>
      </p:pic>
      <p:pic>
        <p:nvPicPr>
          <p:cNvPr id="6" name="Graphic 5">
            <a:extLst>
              <a:ext uri="{FF2B5EF4-FFF2-40B4-BE49-F238E27FC236}">
                <a16:creationId xmlns:a16="http://schemas.microsoft.com/office/drawing/2014/main" xmlns="" id="{47BF3971-B7C6-4D47-B107-95F720DEC1D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206160" y="3551892"/>
            <a:ext cx="1093880" cy="409575"/>
          </a:xfrm>
          <a:prstGeom prst="rect">
            <a:avLst/>
          </a:prstGeom>
        </p:spPr>
      </p:pic>
      <p:sp>
        <p:nvSpPr>
          <p:cNvPr id="7" name="TextBox 6">
            <a:extLst>
              <a:ext uri="{FF2B5EF4-FFF2-40B4-BE49-F238E27FC236}">
                <a16:creationId xmlns:a16="http://schemas.microsoft.com/office/drawing/2014/main" xmlns="" id="{0BFE302D-AC75-9A45-B347-6CE556487B92}"/>
              </a:ext>
            </a:extLst>
          </p:cNvPr>
          <p:cNvSpPr txBox="1"/>
          <p:nvPr/>
        </p:nvSpPr>
        <p:spPr>
          <a:xfrm>
            <a:off x="5130800" y="2678923"/>
            <a:ext cx="1093880" cy="430246"/>
          </a:xfrm>
          <a:prstGeom prst="rect">
            <a:avLst/>
          </a:prstGeom>
        </p:spPr>
        <p:txBody>
          <a:bodyPr vert="horz" wrap="square" lIns="0" tIns="60325" rIns="0" bIns="0" rtlCol="0">
            <a:spAutoFit/>
          </a:bodyPr>
          <a:lstStyle/>
          <a:p>
            <a:pPr marL="12700" algn="ctr">
              <a:lnSpc>
                <a:spcPct val="100000"/>
              </a:lnSpc>
              <a:spcBef>
                <a:spcPts val="475"/>
              </a:spcBef>
            </a:pPr>
            <a:r>
              <a:rPr lang="en-US" sz="2400" b="1" spc="-5" dirty="0">
                <a:solidFill>
                  <a:srgbClr val="891C45"/>
                </a:solidFill>
                <a:latin typeface="Arial"/>
                <a:cs typeface="Arial"/>
              </a:rPr>
              <a:t>Access</a:t>
            </a:r>
          </a:p>
        </p:txBody>
      </p:sp>
      <p:sp>
        <p:nvSpPr>
          <p:cNvPr id="8" name="TextBox 7">
            <a:extLst>
              <a:ext uri="{FF2B5EF4-FFF2-40B4-BE49-F238E27FC236}">
                <a16:creationId xmlns:a16="http://schemas.microsoft.com/office/drawing/2014/main" xmlns="" id="{0D00BA6C-8D60-6040-81F6-1EFB915E1A14}"/>
              </a:ext>
            </a:extLst>
          </p:cNvPr>
          <p:cNvSpPr txBox="1"/>
          <p:nvPr/>
        </p:nvSpPr>
        <p:spPr>
          <a:xfrm>
            <a:off x="5003800" y="4755761"/>
            <a:ext cx="1496391" cy="368691"/>
          </a:xfrm>
          <a:prstGeom prst="rect">
            <a:avLst/>
          </a:prstGeom>
        </p:spPr>
        <p:txBody>
          <a:bodyPr vert="horz" wrap="square" lIns="0" tIns="60325" rIns="0" bIns="0" rtlCol="0">
            <a:spAutoFit/>
          </a:bodyPr>
          <a:lstStyle/>
          <a:p>
            <a:pPr marL="12700" algn="ctr">
              <a:lnSpc>
                <a:spcPct val="100000"/>
              </a:lnSpc>
              <a:spcBef>
                <a:spcPts val="475"/>
              </a:spcBef>
            </a:pPr>
            <a:r>
              <a:rPr lang="en-US" sz="2000" b="1" spc="-5" dirty="0">
                <a:solidFill>
                  <a:srgbClr val="891C45"/>
                </a:solidFill>
                <a:latin typeface="Arial"/>
                <a:cs typeface="Arial"/>
              </a:rPr>
              <a:t>Discovery</a:t>
            </a:r>
          </a:p>
        </p:txBody>
      </p:sp>
      <p:sp>
        <p:nvSpPr>
          <p:cNvPr id="3" name="TextBox 2">
            <a:extLst>
              <a:ext uri="{FF2B5EF4-FFF2-40B4-BE49-F238E27FC236}">
                <a16:creationId xmlns:a16="http://schemas.microsoft.com/office/drawing/2014/main" xmlns="" id="{A6BDE7C5-3A2E-3441-AFC1-1E13503B7235}"/>
              </a:ext>
            </a:extLst>
          </p:cNvPr>
          <p:cNvSpPr txBox="1"/>
          <p:nvPr/>
        </p:nvSpPr>
        <p:spPr>
          <a:xfrm>
            <a:off x="4996159" y="4349232"/>
            <a:ext cx="1498600" cy="307777"/>
          </a:xfrm>
          <a:prstGeom prst="rect">
            <a:avLst/>
          </a:prstGeom>
          <a:noFill/>
        </p:spPr>
        <p:txBody>
          <a:bodyPr wrap="square" rtlCol="0">
            <a:spAutoFit/>
          </a:bodyPr>
          <a:lstStyle/>
          <a:p>
            <a:pPr algn="ctr"/>
            <a:r>
              <a:rPr lang="en-US" sz="1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MEANINGFUL</a:t>
            </a:r>
          </a:p>
        </p:txBody>
      </p:sp>
    </p:spTree>
    <p:extLst>
      <p:ext uri="{BB962C8B-B14F-4D97-AF65-F5344CB8AC3E}">
        <p14:creationId xmlns:p14="http://schemas.microsoft.com/office/powerpoint/2010/main" val="27637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EC1B86-58AE-436D-B194-08E3682744E5}"/>
              </a:ext>
            </a:extLst>
          </p:cNvPr>
          <p:cNvSpPr>
            <a:spLocks noGrp="1"/>
          </p:cNvSpPr>
          <p:nvPr>
            <p:ph type="title"/>
          </p:nvPr>
        </p:nvSpPr>
        <p:spPr/>
        <p:txBody>
          <a:bodyPr>
            <a:normAutofit fontScale="90000"/>
          </a:bodyPr>
          <a:lstStyle/>
          <a:p>
            <a:pPr algn="ctr"/>
            <a:r>
              <a:rPr lang="en-US" dirty="0"/>
              <a:t>Full-text, browse-able searchable content includes primary sources across a range of formats:</a:t>
            </a:r>
          </a:p>
        </p:txBody>
      </p:sp>
      <p:sp>
        <p:nvSpPr>
          <p:cNvPr id="3" name="Content Placeholder 2">
            <a:extLst>
              <a:ext uri="{FF2B5EF4-FFF2-40B4-BE49-F238E27FC236}">
                <a16:creationId xmlns:a16="http://schemas.microsoft.com/office/drawing/2014/main" xmlns="" id="{24D59EFC-B62E-4898-8591-E48CE70D6A9F}"/>
              </a:ext>
            </a:extLst>
          </p:cNvPr>
          <p:cNvSpPr>
            <a:spLocks noGrp="1"/>
          </p:cNvSpPr>
          <p:nvPr>
            <p:ph idx="1"/>
          </p:nvPr>
        </p:nvSpPr>
        <p:spPr>
          <a:xfrm>
            <a:off x="838200" y="2961512"/>
            <a:ext cx="2867025" cy="3629026"/>
          </a:xfrm>
        </p:spPr>
        <p:txBody>
          <a:bodyPr>
            <a:normAutofit/>
          </a:bodyPr>
          <a:lstStyle/>
          <a:p>
            <a:pPr marL="285750" indent="-285750">
              <a:buClr>
                <a:srgbClr val="007F8A"/>
              </a:buClr>
              <a:buFont typeface="Arial" panose="020B0604020202020204" pitchFamily="34" charset="0"/>
              <a:buChar char="•"/>
            </a:pPr>
            <a:r>
              <a:rPr lang="en-US" dirty="0"/>
              <a:t>Manuscripts</a:t>
            </a:r>
          </a:p>
          <a:p>
            <a:pPr marL="285750" indent="-285750">
              <a:buClr>
                <a:srgbClr val="007F8A"/>
              </a:buClr>
              <a:buFont typeface="Arial" panose="020B0604020202020204" pitchFamily="34" charset="0"/>
              <a:buChar char="•"/>
            </a:pPr>
            <a:r>
              <a:rPr lang="en-US" dirty="0"/>
              <a:t>Maps</a:t>
            </a:r>
          </a:p>
          <a:p>
            <a:pPr marL="285750" indent="-285750">
              <a:buClr>
                <a:srgbClr val="007F8A"/>
              </a:buClr>
              <a:buFont typeface="Arial" panose="020B0604020202020204" pitchFamily="34" charset="0"/>
              <a:buChar char="•"/>
            </a:pPr>
            <a:r>
              <a:rPr lang="en-US" dirty="0"/>
              <a:t>Administrative Records</a:t>
            </a:r>
          </a:p>
          <a:p>
            <a:pPr marL="285750" indent="-285750">
              <a:buClr>
                <a:srgbClr val="007F8A"/>
              </a:buClr>
              <a:buFont typeface="Arial" panose="020B0604020202020204" pitchFamily="34" charset="0"/>
              <a:buChar char="•"/>
            </a:pPr>
            <a:r>
              <a:rPr lang="en-US" dirty="0"/>
              <a:t>Periodicals</a:t>
            </a:r>
          </a:p>
          <a:p>
            <a:pPr marL="285750" indent="-285750">
              <a:buClr>
                <a:srgbClr val="007F8A"/>
              </a:buClr>
              <a:buFont typeface="Arial" panose="020B0604020202020204" pitchFamily="34" charset="0"/>
              <a:buChar char="•"/>
            </a:pPr>
            <a:r>
              <a:rPr lang="en-US" dirty="0"/>
              <a:t>Data	</a:t>
            </a:r>
          </a:p>
          <a:p>
            <a:pPr marL="285750" indent="-285750">
              <a:buClr>
                <a:srgbClr val="007F8A"/>
              </a:buClr>
              <a:buFont typeface="Arial" panose="020B0604020202020204" pitchFamily="34" charset="0"/>
              <a:buChar char="•"/>
            </a:pPr>
            <a:r>
              <a:rPr lang="en-US" dirty="0"/>
              <a:t>Monographs</a:t>
            </a:r>
          </a:p>
        </p:txBody>
      </p:sp>
      <p:sp>
        <p:nvSpPr>
          <p:cNvPr id="4" name="Content Placeholder 3">
            <a:extLst>
              <a:ext uri="{FF2B5EF4-FFF2-40B4-BE49-F238E27FC236}">
                <a16:creationId xmlns:a16="http://schemas.microsoft.com/office/drawing/2014/main" xmlns="" id="{9BC96A35-F4D2-4D33-8B94-11116BF8EDF1}"/>
              </a:ext>
            </a:extLst>
          </p:cNvPr>
          <p:cNvSpPr>
            <a:spLocks noGrp="1"/>
          </p:cNvSpPr>
          <p:nvPr>
            <p:ph idx="11"/>
          </p:nvPr>
        </p:nvSpPr>
        <p:spPr>
          <a:xfrm>
            <a:off x="4646751" y="2961512"/>
            <a:ext cx="2390775" cy="2939153"/>
          </a:xfrm>
        </p:spPr>
        <p:txBody>
          <a:bodyPr/>
          <a:lstStyle/>
          <a:p>
            <a:pPr marL="285750" indent="-285750">
              <a:buClr>
                <a:srgbClr val="007F8A"/>
              </a:buClr>
              <a:buFont typeface="Arial" panose="020B0604020202020204" pitchFamily="34" charset="0"/>
              <a:buChar char="•"/>
            </a:pPr>
            <a:r>
              <a:rPr lang="en-US" dirty="0"/>
              <a:t>Fieldwork</a:t>
            </a:r>
          </a:p>
          <a:p>
            <a:pPr marL="285750" indent="-285750">
              <a:buClr>
                <a:srgbClr val="007F8A"/>
              </a:buClr>
              <a:buFont typeface="Arial" panose="020B0604020202020204" pitchFamily="34" charset="0"/>
              <a:buChar char="•"/>
            </a:pPr>
            <a:r>
              <a:rPr lang="en-US" dirty="0"/>
              <a:t>Correspondence</a:t>
            </a:r>
          </a:p>
          <a:p>
            <a:pPr marL="285750" indent="-285750">
              <a:buClr>
                <a:srgbClr val="007F8A"/>
              </a:buClr>
              <a:buFont typeface="Arial" panose="020B0604020202020204" pitchFamily="34" charset="0"/>
              <a:buChar char="•"/>
            </a:pPr>
            <a:r>
              <a:rPr lang="en-US" dirty="0"/>
              <a:t>Photographs</a:t>
            </a:r>
          </a:p>
          <a:p>
            <a:pPr marL="285750" indent="-285750">
              <a:buClr>
                <a:srgbClr val="007F8A"/>
              </a:buClr>
              <a:buFont typeface="Arial" panose="020B0604020202020204" pitchFamily="34" charset="0"/>
              <a:buChar char="•"/>
            </a:pPr>
            <a:r>
              <a:rPr lang="en-US" dirty="0"/>
              <a:t>Illustrations	</a:t>
            </a:r>
          </a:p>
          <a:p>
            <a:pPr marL="285750" indent="-285750">
              <a:buClr>
                <a:srgbClr val="007F8A"/>
              </a:buClr>
              <a:buFont typeface="Arial" panose="020B0604020202020204" pitchFamily="34" charset="0"/>
              <a:buChar char="•"/>
            </a:pPr>
            <a:r>
              <a:rPr lang="en-US" dirty="0"/>
              <a:t>Proceedings	</a:t>
            </a:r>
          </a:p>
          <a:p>
            <a:pPr marL="285750" indent="-285750">
              <a:buClr>
                <a:srgbClr val="007F8A"/>
              </a:buClr>
              <a:buFont typeface="Arial" panose="020B0604020202020204" pitchFamily="34" charset="0"/>
              <a:buChar char="•"/>
            </a:pPr>
            <a:r>
              <a:rPr lang="en-US" dirty="0"/>
              <a:t>Personal Papers</a:t>
            </a:r>
          </a:p>
        </p:txBody>
      </p:sp>
      <p:sp>
        <p:nvSpPr>
          <p:cNvPr id="5" name="Content Placeholder 4">
            <a:extLst>
              <a:ext uri="{FF2B5EF4-FFF2-40B4-BE49-F238E27FC236}">
                <a16:creationId xmlns:a16="http://schemas.microsoft.com/office/drawing/2014/main" xmlns="" id="{AAC86E63-6719-4754-BAEC-5670FB501C93}"/>
              </a:ext>
            </a:extLst>
          </p:cNvPr>
          <p:cNvSpPr>
            <a:spLocks noGrp="1"/>
          </p:cNvSpPr>
          <p:nvPr>
            <p:ph idx="13"/>
          </p:nvPr>
        </p:nvSpPr>
        <p:spPr>
          <a:xfrm>
            <a:off x="8963025" y="2961512"/>
            <a:ext cx="2390775" cy="2939153"/>
          </a:xfrm>
        </p:spPr>
        <p:txBody>
          <a:bodyPr/>
          <a:lstStyle/>
          <a:p>
            <a:pPr marL="285750" indent="-285750">
              <a:buClr>
                <a:srgbClr val="007F8A"/>
              </a:buClr>
              <a:buFont typeface="Arial" panose="020B0604020202020204" pitchFamily="34" charset="0"/>
              <a:buChar char="•"/>
            </a:pPr>
            <a:r>
              <a:rPr lang="en-US" dirty="0"/>
              <a:t>Reports</a:t>
            </a:r>
          </a:p>
          <a:p>
            <a:pPr marL="285750" indent="-285750">
              <a:buClr>
                <a:srgbClr val="007F8A"/>
              </a:buClr>
              <a:buFont typeface="Arial" panose="020B0604020202020204" pitchFamily="34" charset="0"/>
              <a:buChar char="•"/>
            </a:pPr>
            <a:r>
              <a:rPr lang="en-US" dirty="0"/>
              <a:t>Grey Literature</a:t>
            </a:r>
          </a:p>
          <a:p>
            <a:pPr marL="285750" indent="-285750">
              <a:buClr>
                <a:srgbClr val="007F8A"/>
              </a:buClr>
              <a:buFont typeface="Arial" panose="020B0604020202020204" pitchFamily="34" charset="0"/>
              <a:buChar char="•"/>
            </a:pPr>
            <a:r>
              <a:rPr lang="en-US" dirty="0"/>
              <a:t>Ephemera</a:t>
            </a:r>
          </a:p>
          <a:p>
            <a:pPr marL="285750" indent="-285750">
              <a:buClr>
                <a:srgbClr val="007F8A"/>
              </a:buClr>
              <a:buFont typeface="Arial" panose="020B0604020202020204" pitchFamily="34" charset="0"/>
              <a:buChar char="•"/>
            </a:pPr>
            <a:r>
              <a:rPr lang="en-US" dirty="0"/>
              <a:t>Books</a:t>
            </a:r>
          </a:p>
          <a:p>
            <a:pPr marL="285750" indent="-285750">
              <a:buClr>
                <a:srgbClr val="007F8A"/>
              </a:buClr>
              <a:buFont typeface="Arial" panose="020B0604020202020204" pitchFamily="34" charset="0"/>
              <a:buChar char="•"/>
            </a:pPr>
            <a:r>
              <a:rPr lang="en-US" dirty="0"/>
              <a:t>Blueprints</a:t>
            </a:r>
          </a:p>
          <a:p>
            <a:pPr marL="285750" indent="-285750">
              <a:buClr>
                <a:srgbClr val="007F8A"/>
              </a:buClr>
              <a:buFont typeface="Arial" panose="020B0604020202020204" pitchFamily="34" charset="0"/>
              <a:buChar char="•"/>
            </a:pPr>
            <a:r>
              <a:rPr lang="en-US" dirty="0"/>
              <a:t>Newspapers</a:t>
            </a:r>
          </a:p>
        </p:txBody>
      </p:sp>
      <p:pic>
        <p:nvPicPr>
          <p:cNvPr id="7" name="Picture 6">
            <a:extLst>
              <a:ext uri="{FF2B5EF4-FFF2-40B4-BE49-F238E27FC236}">
                <a16:creationId xmlns:a16="http://schemas.microsoft.com/office/drawing/2014/main" xmlns="" id="{A1F1940E-2A98-BD4A-802C-F71F0EF85BC8}"/>
              </a:ext>
            </a:extLst>
          </p:cNvPr>
          <p:cNvPicPr>
            <a:picLocks noChangeAspect="1"/>
          </p:cNvPicPr>
          <p:nvPr/>
        </p:nvPicPr>
        <p:blipFill>
          <a:blip r:embed="rId2" cstate="email">
            <a:alphaModFix amt="74000"/>
            <a:extLst>
              <a:ext uri="{28A0092B-C50C-407E-A947-70E740481C1C}">
                <a14:useLocalDpi xmlns:a14="http://schemas.microsoft.com/office/drawing/2010/main"/>
              </a:ext>
            </a:extLst>
          </a:blip>
          <a:stretch>
            <a:fillRect/>
          </a:stretch>
        </p:blipFill>
        <p:spPr>
          <a:xfrm>
            <a:off x="694944" y="1656080"/>
            <a:ext cx="10658856" cy="1168400"/>
          </a:xfrm>
          <a:prstGeom prst="rect">
            <a:avLst/>
          </a:prstGeom>
          <a:effectLst/>
        </p:spPr>
      </p:pic>
    </p:spTree>
    <p:extLst>
      <p:ext uri="{BB962C8B-B14F-4D97-AF65-F5344CB8AC3E}">
        <p14:creationId xmlns:p14="http://schemas.microsoft.com/office/powerpoint/2010/main" val="1090336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00FA1639-00FA-4238-8F74-A68E20BD5ED8}"/>
              </a:ext>
            </a:extLst>
          </p:cNvPr>
          <p:cNvSpPr>
            <a:spLocks noGrp="1"/>
          </p:cNvSpPr>
          <p:nvPr>
            <p:ph type="subTitle" idx="1"/>
          </p:nvPr>
        </p:nvSpPr>
        <p:spPr/>
        <p:txBody>
          <a:bodyPr/>
          <a:lstStyle/>
          <a:p>
            <a:r>
              <a:rPr lang="en-US" dirty="0"/>
              <a:t>History and Highlights</a:t>
            </a:r>
          </a:p>
        </p:txBody>
      </p:sp>
      <p:sp>
        <p:nvSpPr>
          <p:cNvPr id="4" name="Title 1">
            <a:extLst>
              <a:ext uri="{FF2B5EF4-FFF2-40B4-BE49-F238E27FC236}">
                <a16:creationId xmlns:a16="http://schemas.microsoft.com/office/drawing/2014/main" xmlns="" id="{821E69B4-C9EB-4E49-A89B-31591F9362A3}"/>
              </a:ext>
            </a:extLst>
          </p:cNvPr>
          <p:cNvSpPr txBox="1">
            <a:spLocks/>
          </p:cNvSpPr>
          <p:nvPr/>
        </p:nvSpPr>
        <p:spPr>
          <a:xfrm>
            <a:off x="2947713" y="2132291"/>
            <a:ext cx="9144000" cy="2092643"/>
          </a:xfrm>
          <a:prstGeom prst="rect">
            <a:avLst/>
          </a:prstGeom>
        </p:spPr>
        <p:txBody>
          <a:bodyPr lIns="0" rIns="0" anchor="b"/>
          <a:lstStyle>
            <a:lvl1pPr algn="l" defTabSz="914400" rtl="0" eaLnBrk="1" latinLnBrk="0" hangingPunct="1">
              <a:lnSpc>
                <a:spcPct val="90000"/>
              </a:lnSpc>
              <a:spcBef>
                <a:spcPct val="0"/>
              </a:spcBef>
              <a:buNone/>
              <a:defRPr sz="6000" b="1" kern="1200">
                <a:solidFill>
                  <a:schemeClr val="bg1"/>
                </a:solidFill>
                <a:latin typeface="Source Serif Pro" panose="02040603050405020204" pitchFamily="18" charset="0"/>
                <a:ea typeface="+mj-ea"/>
                <a:cs typeface="+mj-cs"/>
              </a:defRPr>
            </a:lvl1pPr>
          </a:lstStyle>
          <a:p>
            <a:r>
              <a:rPr lang="en-US" dirty="0"/>
              <a:t>Royal Anthropological Institute of Great Britain and Ireland</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4284" y="1980530"/>
            <a:ext cx="1758673" cy="1614008"/>
          </a:xfrm>
          <a:prstGeom prst="rect">
            <a:avLst/>
          </a:prstGeom>
        </p:spPr>
      </p:pic>
    </p:spTree>
    <p:extLst>
      <p:ext uri="{BB962C8B-B14F-4D97-AF65-F5344CB8AC3E}">
        <p14:creationId xmlns:p14="http://schemas.microsoft.com/office/powerpoint/2010/main" val="2898342627"/>
      </p:ext>
    </p:extLst>
  </p:cSld>
  <p:clrMapOvr>
    <a:masterClrMapping/>
  </p:clrMapOvr>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6D76"/>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42269</TotalTime>
  <Words>1860</Words>
  <Application>Microsoft Office PowerPoint</Application>
  <PresentationFormat>Custom</PresentationFormat>
  <Paragraphs>268</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Wiley Digital Archives:   Latvia</vt:lpstr>
      <vt:lpstr>Agenda</vt:lpstr>
      <vt:lpstr>What is Wiley Digital Archives?</vt:lpstr>
      <vt:lpstr>The Dilemma Primary sources included in the physical archives are:</vt:lpstr>
      <vt:lpstr>The Solution Making the archives accessible to researchers:</vt:lpstr>
      <vt:lpstr>The benefits of  Wiley Digital Archives</vt:lpstr>
      <vt:lpstr>WDA Solves Problems and Meets Needs</vt:lpstr>
      <vt:lpstr>Full-text, browse-able searchable content includes primary sources across a range of formats:</vt:lpstr>
      <vt:lpstr>PowerPoint Presentation</vt:lpstr>
      <vt:lpstr>The Royal Anthropological Institute  of Great Britain and Ireland </vt:lpstr>
      <vt:lpstr>The Royal Anthropological Institute  of Great Britain and Ireland</vt:lpstr>
      <vt:lpstr>Key areas of research supported by the  The Royal Anthropological Institute archives: </vt:lpstr>
      <vt:lpstr>From the RAI Ethnographic Photographic Collections</vt:lpstr>
      <vt:lpstr>From the RAI Ethnographic Photographic Collections</vt:lpstr>
      <vt:lpstr>RAI Connections to Latvia</vt:lpstr>
      <vt:lpstr>New York Academy of Sciences</vt:lpstr>
      <vt:lpstr> New York Academy of Sciences</vt:lpstr>
      <vt:lpstr>New York Academy of Sciences</vt:lpstr>
      <vt:lpstr>Key areas of research supported by the NYAS archives: </vt:lpstr>
      <vt:lpstr>Collection Highlight: The Committee on Human Rights of Scientists</vt:lpstr>
      <vt:lpstr>Bridging archival research and contemporary issues</vt:lpstr>
      <vt:lpstr>NYAS Connections to Latvia</vt:lpstr>
      <vt:lpstr>Royal College of Physicians</vt:lpstr>
      <vt:lpstr> </vt:lpstr>
      <vt:lpstr>Royal College of Physicians—The Wiley Project</vt:lpstr>
      <vt:lpstr>Key areas of research supported by the RCP archives: </vt:lpstr>
      <vt:lpstr>RCP Connections to Latvia</vt:lpstr>
      <vt:lpstr>Platform Benefits</vt:lpstr>
      <vt:lpstr>Wiley Digital Archives: Access Information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Elkins</dc:creator>
  <cp:lastModifiedBy>Uldis</cp:lastModifiedBy>
  <cp:revision>1003</cp:revision>
  <cp:lastPrinted>2018-03-20T18:04:53Z</cp:lastPrinted>
  <dcterms:created xsi:type="dcterms:W3CDTF">2018-03-06T18:19:51Z</dcterms:created>
  <dcterms:modified xsi:type="dcterms:W3CDTF">2019-01-25T10:04:24Z</dcterms:modified>
</cp:coreProperties>
</file>