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notesSlides/notesSlide1.xml" ContentType="application/vnd.openxmlformats-officedocument.presentationml.notesSlide+xml"/>
  <Override PartName="/ppt/tags/tag20.xml" ContentType="application/vnd.openxmlformats-officedocument.presentationml.tags+xml"/>
  <Override PartName="/ppt/notesSlides/notesSlide2.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3.xml" ContentType="application/vnd.openxmlformats-officedocument.presentationml.notesSlide+xml"/>
  <Override PartName="/ppt/tags/tag23.xml" ContentType="application/vnd.openxmlformats-officedocument.presentationml.tags+xml"/>
  <Override PartName="/ppt/notesSlides/notesSlide4.xml" ContentType="application/vnd.openxmlformats-officedocument.presentationml.notesSlide+xml"/>
  <Override PartName="/ppt/tags/tag24.xml" ContentType="application/vnd.openxmlformats-officedocument.presentationml.tags+xml"/>
  <Override PartName="/ppt/notesSlides/notesSlide5.xml" ContentType="application/vnd.openxmlformats-officedocument.presentationml.notesSlide+xml"/>
  <Override PartName="/ppt/tags/tag25.xml" ContentType="application/vnd.openxmlformats-officedocument.presentationml.tag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6.xml" ContentType="application/vnd.openxmlformats-officedocument.presentationml.tags+xml"/>
  <Override PartName="/ppt/notesSlides/notesSlide7.xml" ContentType="application/vnd.openxmlformats-officedocument.presentationml.notesSlide+xml"/>
  <Override PartName="/ppt/tags/tag27.xml" ContentType="application/vnd.openxmlformats-officedocument.presentationml.tags+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28.xml" ContentType="application/vnd.openxmlformats-officedocument.presentationml.tags+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29.xml" ContentType="application/vnd.openxmlformats-officedocument.presentationml.tags+xml"/>
  <Override PartName="/ppt/notesSlides/notesSlide10.xml" ContentType="application/vnd.openxmlformats-officedocument.presentationml.notesSlide+xml"/>
  <Override PartName="/ppt/tags/tag30.xml" ContentType="application/vnd.openxmlformats-officedocument.presentationml.tags+xml"/>
  <Override PartName="/ppt/notesSlides/notesSlide11.xml" ContentType="application/vnd.openxmlformats-officedocument.presentationml.notesSlide+xml"/>
  <Override PartName="/ppt/tags/tag31.xml" ContentType="application/vnd.openxmlformats-officedocument.presentationml.tags+xml"/>
  <Override PartName="/ppt/notesSlides/notesSlide12.xml" ContentType="application/vnd.openxmlformats-officedocument.presentationml.notesSlide+xml"/>
  <Override PartName="/ppt/tags/tag32.xml" ContentType="application/vnd.openxmlformats-officedocument.presentationml.tags+xml"/>
  <Override PartName="/ppt/notesSlides/notesSlide13.xml" ContentType="application/vnd.openxmlformats-officedocument.presentationml.notesSlide+xml"/>
  <Override PartName="/ppt/tags/tag33.xml" ContentType="application/vnd.openxmlformats-officedocument.presentationml.tags+xml"/>
  <Override PartName="/ppt/notesSlides/notesSlide14.xml" ContentType="application/vnd.openxmlformats-officedocument.presentationml.notesSlide+xml"/>
  <Override PartName="/ppt/tags/tag34.xml" ContentType="application/vnd.openxmlformats-officedocument.presentationml.tags+xml"/>
  <Override PartName="/ppt/notesSlides/notesSlide15.xml" ContentType="application/vnd.openxmlformats-officedocument.presentationml.notesSlide+xml"/>
  <Override PartName="/ppt/tags/tag35.xml" ContentType="application/vnd.openxmlformats-officedocument.presentationml.tags+xml"/>
  <Override PartName="/ppt/notesSlides/notesSlide16.xml" ContentType="application/vnd.openxmlformats-officedocument.presentationml.notesSlide+xml"/>
  <Override PartName="/ppt/tags/tag36.xml" ContentType="application/vnd.openxmlformats-officedocument.presentationml.tags+xml"/>
  <Override PartName="/ppt/notesSlides/notesSlide17.xml" ContentType="application/vnd.openxmlformats-officedocument.presentationml.notesSlide+xml"/>
  <Override PartName="/ppt/tags/tag37.xml" ContentType="application/vnd.openxmlformats-officedocument.presentationml.tags+xml"/>
  <Override PartName="/ppt/notesSlides/notesSlide18.xml" ContentType="application/vnd.openxmlformats-officedocument.presentationml.notesSlide+xml"/>
  <Override PartName="/ppt/tags/tag38.xml" ContentType="application/vnd.openxmlformats-officedocument.presentationml.tags+xml"/>
  <Override PartName="/ppt/notesSlides/notesSlide19.xml" ContentType="application/vnd.openxmlformats-officedocument.presentationml.notesSlide+xml"/>
  <Override PartName="/ppt/tags/tag39.xml" ContentType="application/vnd.openxmlformats-officedocument.presentationml.tags+xml"/>
  <Override PartName="/ppt/notesSlides/notesSlide20.xml" ContentType="application/vnd.openxmlformats-officedocument.presentationml.notesSlide+xml"/>
  <Override PartName="/ppt/tags/tag40.xml" ContentType="application/vnd.openxmlformats-officedocument.presentationml.tags+xml"/>
  <Override PartName="/ppt/notesSlides/notesSlide21.xml" ContentType="application/vnd.openxmlformats-officedocument.presentationml.notesSlide+xml"/>
  <Override PartName="/ppt/tags/tag41.xml" ContentType="application/vnd.openxmlformats-officedocument.presentationml.tags+xml"/>
  <Override PartName="/ppt/notesSlides/notesSlide22.xml" ContentType="application/vnd.openxmlformats-officedocument.presentationml.notesSlide+xml"/>
  <Override PartName="/ppt/tags/tag42.xml" ContentType="application/vnd.openxmlformats-officedocument.presentationml.tags+xml"/>
  <Override PartName="/ppt/notesSlides/notesSlide23.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24.xml" ContentType="application/vnd.openxmlformats-officedocument.presentationml.notesSlide+xml"/>
  <Override PartName="/ppt/tags/tag45.xml" ContentType="application/vnd.openxmlformats-officedocument.presentationml.tags+xml"/>
  <Override PartName="/ppt/notesSlides/notesSlide25.xml" ContentType="application/vnd.openxmlformats-officedocument.presentationml.notesSlide+xml"/>
  <Override PartName="/ppt/tags/tag46.xml" ContentType="application/vnd.openxmlformats-officedocument.presentationml.tags+xml"/>
  <Override PartName="/ppt/notesSlides/notesSlide26.xml" ContentType="application/vnd.openxmlformats-officedocument.presentationml.notesSlide+xml"/>
  <Override PartName="/ppt/tags/tag47.xml" ContentType="application/vnd.openxmlformats-officedocument.presentationml.tags+xml"/>
  <Override PartName="/ppt/notesSlides/notesSlide27.xml" ContentType="application/vnd.openxmlformats-officedocument.presentationml.notesSlide+xml"/>
  <Override PartName="/ppt/tags/tag48.xml" ContentType="application/vnd.openxmlformats-officedocument.presentationml.tags+xml"/>
  <Override PartName="/ppt/notesSlides/notesSlide28.xml" ContentType="application/vnd.openxmlformats-officedocument.presentationml.notesSlide+xml"/>
  <Override PartName="/ppt/tags/tag49.xml" ContentType="application/vnd.openxmlformats-officedocument.presentationml.tags+xml"/>
  <Override PartName="/ppt/notesSlides/notesSlide29.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30.xml" ContentType="application/vnd.openxmlformats-officedocument.presentationml.notesSlide+xml"/>
  <Override PartName="/ppt/tags/tag52.xml" ContentType="application/vnd.openxmlformats-officedocument.presentationml.tags+xml"/>
  <Override PartName="/ppt/notesSlides/notesSlide31.xml" ContentType="application/vnd.openxmlformats-officedocument.presentationml.notesSlide+xml"/>
  <Override PartName="/ppt/tags/tag53.xml" ContentType="application/vnd.openxmlformats-officedocument.presentationml.tags+xml"/>
  <Override PartName="/ppt/notesSlides/notesSlide32.xml" ContentType="application/vnd.openxmlformats-officedocument.presentationml.notesSlide+xml"/>
  <Override PartName="/ppt/tags/tag54.xml" ContentType="application/vnd.openxmlformats-officedocument.presentationml.tags+xml"/>
  <Override PartName="/ppt/notesSlides/notesSlide33.xml" ContentType="application/vnd.openxmlformats-officedocument.presentationml.notesSlide+xml"/>
  <Override PartName="/ppt/tags/tag55.xml" ContentType="application/vnd.openxmlformats-officedocument.presentationml.tags+xml"/>
  <Override PartName="/ppt/notesSlides/notesSlide34.xml" ContentType="application/vnd.openxmlformats-officedocument.presentationml.notesSlide+xml"/>
  <Override PartName="/ppt/tags/tag56.xml" ContentType="application/vnd.openxmlformats-officedocument.presentationml.tags+xml"/>
  <Override PartName="/ppt/notesSlides/notesSlide35.xml" ContentType="application/vnd.openxmlformats-officedocument.presentationml.notesSlide+xml"/>
  <Override PartName="/ppt/tags/tag57.xml" ContentType="application/vnd.openxmlformats-officedocument.presentationml.tags+xml"/>
  <Override PartName="/ppt/notesSlides/notesSlide36.xml" ContentType="application/vnd.openxmlformats-officedocument.presentationml.notesSlide+xml"/>
  <Override PartName="/ppt/tags/tag5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5"/>
  </p:notesMasterIdLst>
  <p:handoutMasterIdLst>
    <p:handoutMasterId r:id="rId46"/>
  </p:handoutMasterIdLst>
  <p:sldIdLst>
    <p:sldId id="575" r:id="rId5"/>
    <p:sldId id="577" r:id="rId6"/>
    <p:sldId id="3790" r:id="rId7"/>
    <p:sldId id="322" r:id="rId8"/>
    <p:sldId id="3797" r:id="rId9"/>
    <p:sldId id="295" r:id="rId10"/>
    <p:sldId id="707" r:id="rId11"/>
    <p:sldId id="3798" r:id="rId12"/>
    <p:sldId id="543" r:id="rId13"/>
    <p:sldId id="590" r:id="rId14"/>
    <p:sldId id="315" r:id="rId15"/>
    <p:sldId id="3781" r:id="rId16"/>
    <p:sldId id="3782" r:id="rId17"/>
    <p:sldId id="276" r:id="rId18"/>
    <p:sldId id="283" r:id="rId19"/>
    <p:sldId id="3784" r:id="rId20"/>
    <p:sldId id="327" r:id="rId21"/>
    <p:sldId id="279" r:id="rId22"/>
    <p:sldId id="282" r:id="rId23"/>
    <p:sldId id="3791" r:id="rId24"/>
    <p:sldId id="582" r:id="rId25"/>
    <p:sldId id="3766" r:id="rId26"/>
    <p:sldId id="3785" r:id="rId27"/>
    <p:sldId id="3754" r:id="rId28"/>
    <p:sldId id="3792" r:id="rId29"/>
    <p:sldId id="431" r:id="rId30"/>
    <p:sldId id="602" r:id="rId31"/>
    <p:sldId id="601" r:id="rId32"/>
    <p:sldId id="3795" r:id="rId33"/>
    <p:sldId id="3786" r:id="rId34"/>
    <p:sldId id="3789" r:id="rId35"/>
    <p:sldId id="3793" r:id="rId36"/>
    <p:sldId id="3794" r:id="rId37"/>
    <p:sldId id="3775" r:id="rId38"/>
    <p:sldId id="3776" r:id="rId39"/>
    <p:sldId id="3777" r:id="rId40"/>
    <p:sldId id="3796" r:id="rId41"/>
    <p:sldId id="580" r:id="rId42"/>
    <p:sldId id="585" r:id="rId43"/>
    <p:sldId id="574" r:id="rId44"/>
  </p:sldIdLst>
  <p:sldSz cx="12192000" cy="6858000"/>
  <p:notesSz cx="7010400" cy="9296400"/>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1C22"/>
    <a:srgbClr val="E6E6E6"/>
    <a:srgbClr val="E16C81"/>
    <a:srgbClr val="C0181F"/>
    <a:srgbClr val="000000"/>
    <a:srgbClr val="6E1014"/>
    <a:srgbClr val="52B1DF"/>
    <a:srgbClr val="96D32E"/>
    <a:srgbClr val="00AFD7"/>
    <a:srgbClr val="D483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68698" autoAdjust="0"/>
  </p:normalViewPr>
  <p:slideViewPr>
    <p:cSldViewPr snapToGrid="0" snapToObjects="1">
      <p:cViewPr varScale="1">
        <p:scale>
          <a:sx n="38" d="100"/>
          <a:sy n="38" d="100"/>
        </p:scale>
        <p:origin x="1299" y="41"/>
      </p:cViewPr>
      <p:guideLst>
        <p:guide orient="horz" pos="2160"/>
        <p:guide pos="3840"/>
      </p:guideLst>
    </p:cSldViewPr>
  </p:slideViewPr>
  <p:outlineViewPr>
    <p:cViewPr>
      <p:scale>
        <a:sx n="33" d="100"/>
        <a:sy n="33" d="100"/>
      </p:scale>
      <p:origin x="0" y="-18768"/>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51" d="100"/>
          <a:sy n="51" d="100"/>
        </p:scale>
        <p:origin x="2668" y="3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C83CE7-0E08-4CBA-BEBC-C2090AB51B8E}" type="doc">
      <dgm:prSet loTypeId="urn:microsoft.com/office/officeart/2005/8/layout/cycle1" loCatId="cycle" qsTypeId="urn:microsoft.com/office/officeart/2005/8/quickstyle/simple3" qsCatId="simple" csTypeId="urn:microsoft.com/office/officeart/2005/8/colors/accent1_2" csCatId="accent1" phldr="1"/>
      <dgm:spPr/>
      <dgm:t>
        <a:bodyPr/>
        <a:lstStyle/>
        <a:p>
          <a:endParaRPr lang="en-GB"/>
        </a:p>
      </dgm:t>
    </dgm:pt>
    <dgm:pt modelId="{7E073EE1-0817-4AE2-803C-120A5BF39AC0}">
      <dgm:prSet phldrT="[Text]"/>
      <dgm:spPr/>
      <dgm:t>
        <a:bodyPr/>
        <a:lstStyle/>
        <a:p>
          <a:r>
            <a:rPr lang="en-US" dirty="0"/>
            <a:t>.</a:t>
          </a:r>
          <a:endParaRPr lang="en-GB" dirty="0"/>
        </a:p>
      </dgm:t>
    </dgm:pt>
    <dgm:pt modelId="{585B47EC-B22B-4B66-9D86-3284FF5168F3}" type="parTrans" cxnId="{79D08E74-0AF3-431B-95F8-2ED13EC5A002}">
      <dgm:prSet/>
      <dgm:spPr/>
      <dgm:t>
        <a:bodyPr/>
        <a:lstStyle/>
        <a:p>
          <a:endParaRPr lang="en-GB"/>
        </a:p>
      </dgm:t>
    </dgm:pt>
    <dgm:pt modelId="{5F51CDCC-0A9F-4507-BF43-4C572E107C84}" type="sibTrans" cxnId="{79D08E74-0AF3-431B-95F8-2ED13EC5A002}">
      <dgm:prSet/>
      <dgm:spPr>
        <a:solidFill>
          <a:srgbClr val="FFC000"/>
        </a:solidFill>
      </dgm:spPr>
      <dgm:t>
        <a:bodyPr/>
        <a:lstStyle/>
        <a:p>
          <a:endParaRPr lang="en-GB" dirty="0"/>
        </a:p>
      </dgm:t>
    </dgm:pt>
    <dgm:pt modelId="{CF4B3164-2850-41E1-8663-F86197FA633D}">
      <dgm:prSet phldrT="[Text]"/>
      <dgm:spPr/>
      <dgm:t>
        <a:bodyPr/>
        <a:lstStyle/>
        <a:p>
          <a:r>
            <a:rPr lang="en-US" dirty="0"/>
            <a:t>.</a:t>
          </a:r>
          <a:endParaRPr lang="en-GB" dirty="0"/>
        </a:p>
      </dgm:t>
    </dgm:pt>
    <dgm:pt modelId="{038E06D5-8273-4B58-A9E5-B91ACC8803E9}" type="parTrans" cxnId="{C3A6DBA2-154A-4160-8C9D-7218EC2A5728}">
      <dgm:prSet/>
      <dgm:spPr/>
      <dgm:t>
        <a:bodyPr/>
        <a:lstStyle/>
        <a:p>
          <a:endParaRPr lang="en-GB"/>
        </a:p>
      </dgm:t>
    </dgm:pt>
    <dgm:pt modelId="{893D69FD-86F4-413C-A393-941EBED7BD49}" type="sibTrans" cxnId="{C3A6DBA2-154A-4160-8C9D-7218EC2A5728}">
      <dgm:prSet/>
      <dgm:spPr>
        <a:solidFill>
          <a:srgbClr val="FFC000"/>
        </a:solidFill>
      </dgm:spPr>
      <dgm:t>
        <a:bodyPr/>
        <a:lstStyle/>
        <a:p>
          <a:endParaRPr lang="en-GB" dirty="0"/>
        </a:p>
      </dgm:t>
    </dgm:pt>
    <dgm:pt modelId="{36BD4B1C-34A8-43F5-B40A-F587867F346A}">
      <dgm:prSet phldrT="[Text]"/>
      <dgm:spPr/>
      <dgm:t>
        <a:bodyPr/>
        <a:lstStyle/>
        <a:p>
          <a:r>
            <a:rPr lang="en-US" dirty="0"/>
            <a:t>.</a:t>
          </a:r>
          <a:endParaRPr lang="en-GB" dirty="0"/>
        </a:p>
      </dgm:t>
    </dgm:pt>
    <dgm:pt modelId="{051C8165-F173-4407-9D51-F1681164E575}" type="parTrans" cxnId="{9D1A67B7-F562-4E52-B5B2-046FDDAFDDF6}">
      <dgm:prSet/>
      <dgm:spPr/>
      <dgm:t>
        <a:bodyPr/>
        <a:lstStyle/>
        <a:p>
          <a:endParaRPr lang="en-GB"/>
        </a:p>
      </dgm:t>
    </dgm:pt>
    <dgm:pt modelId="{0E63157C-AA9D-478A-B487-34C027BECD34}" type="sibTrans" cxnId="{9D1A67B7-F562-4E52-B5B2-046FDDAFDDF6}">
      <dgm:prSet/>
      <dgm:spPr>
        <a:solidFill>
          <a:srgbClr val="FFC000"/>
        </a:solidFill>
      </dgm:spPr>
      <dgm:t>
        <a:bodyPr/>
        <a:lstStyle/>
        <a:p>
          <a:endParaRPr lang="en-GB" dirty="0"/>
        </a:p>
      </dgm:t>
    </dgm:pt>
    <dgm:pt modelId="{64898261-97C3-4DB1-84AC-181C3D951149}">
      <dgm:prSet phldrT="[Text]"/>
      <dgm:spPr/>
      <dgm:t>
        <a:bodyPr/>
        <a:lstStyle/>
        <a:p>
          <a:r>
            <a:rPr lang="en-US" dirty="0"/>
            <a:t>.</a:t>
          </a:r>
          <a:endParaRPr lang="en-GB" dirty="0"/>
        </a:p>
      </dgm:t>
    </dgm:pt>
    <dgm:pt modelId="{478F4B1B-80C8-48F0-810B-0940EBFE3FA2}" type="parTrans" cxnId="{EB6D3530-BD99-42EC-89B6-273ABD7DB133}">
      <dgm:prSet/>
      <dgm:spPr/>
      <dgm:t>
        <a:bodyPr/>
        <a:lstStyle/>
        <a:p>
          <a:endParaRPr lang="en-GB"/>
        </a:p>
      </dgm:t>
    </dgm:pt>
    <dgm:pt modelId="{E6845AC6-FF05-4821-A8E3-D1FE7B13AE7B}" type="sibTrans" cxnId="{EB6D3530-BD99-42EC-89B6-273ABD7DB133}">
      <dgm:prSet/>
      <dgm:spPr>
        <a:solidFill>
          <a:srgbClr val="FFC000"/>
        </a:solidFill>
      </dgm:spPr>
      <dgm:t>
        <a:bodyPr/>
        <a:lstStyle/>
        <a:p>
          <a:endParaRPr lang="en-GB" dirty="0"/>
        </a:p>
      </dgm:t>
    </dgm:pt>
    <dgm:pt modelId="{D229CD18-99D5-4F41-9D13-D83DBD49E1F8}">
      <dgm:prSet phldrT="[Text]"/>
      <dgm:spPr/>
      <dgm:t>
        <a:bodyPr/>
        <a:lstStyle/>
        <a:p>
          <a:r>
            <a:rPr lang="en-US" dirty="0"/>
            <a:t>.</a:t>
          </a:r>
          <a:endParaRPr lang="en-GB" dirty="0"/>
        </a:p>
      </dgm:t>
    </dgm:pt>
    <dgm:pt modelId="{2DF56C0C-5A03-429B-ADD1-2CD837B7897C}" type="parTrans" cxnId="{8E76EE95-2AFC-443D-8656-C042E8DECC3B}">
      <dgm:prSet/>
      <dgm:spPr/>
      <dgm:t>
        <a:bodyPr/>
        <a:lstStyle/>
        <a:p>
          <a:endParaRPr lang="en-GB"/>
        </a:p>
      </dgm:t>
    </dgm:pt>
    <dgm:pt modelId="{CE6C451E-335C-4C9B-870B-15C64F02655C}" type="sibTrans" cxnId="{8E76EE95-2AFC-443D-8656-C042E8DECC3B}">
      <dgm:prSet/>
      <dgm:spPr>
        <a:solidFill>
          <a:srgbClr val="FFC000"/>
        </a:solidFill>
      </dgm:spPr>
      <dgm:t>
        <a:bodyPr/>
        <a:lstStyle/>
        <a:p>
          <a:endParaRPr lang="en-GB" dirty="0"/>
        </a:p>
      </dgm:t>
    </dgm:pt>
    <dgm:pt modelId="{2B966976-B822-4FC4-899E-9C716C473293}" type="pres">
      <dgm:prSet presAssocID="{6AC83CE7-0E08-4CBA-BEBC-C2090AB51B8E}" presName="cycle" presStyleCnt="0">
        <dgm:presLayoutVars>
          <dgm:dir/>
          <dgm:resizeHandles val="exact"/>
        </dgm:presLayoutVars>
      </dgm:prSet>
      <dgm:spPr/>
    </dgm:pt>
    <dgm:pt modelId="{87567D73-82A6-49C5-A873-CDDC24587E78}" type="pres">
      <dgm:prSet presAssocID="{7E073EE1-0817-4AE2-803C-120A5BF39AC0}" presName="dummy" presStyleCnt="0"/>
      <dgm:spPr/>
    </dgm:pt>
    <dgm:pt modelId="{C6DF45D9-D35C-4D21-A302-9A08632A6F4F}" type="pres">
      <dgm:prSet presAssocID="{7E073EE1-0817-4AE2-803C-120A5BF39AC0}" presName="node" presStyleLbl="revTx" presStyleIdx="0" presStyleCnt="5">
        <dgm:presLayoutVars>
          <dgm:bulletEnabled val="1"/>
        </dgm:presLayoutVars>
      </dgm:prSet>
      <dgm:spPr/>
    </dgm:pt>
    <dgm:pt modelId="{B782FC1D-4B8E-42F1-9C46-FC424A0D9C9D}" type="pres">
      <dgm:prSet presAssocID="{5F51CDCC-0A9F-4507-BF43-4C572E107C84}" presName="sibTrans" presStyleLbl="node1" presStyleIdx="0" presStyleCnt="5"/>
      <dgm:spPr/>
    </dgm:pt>
    <dgm:pt modelId="{C3E98B0D-372F-487A-AF60-69A9885E30A0}" type="pres">
      <dgm:prSet presAssocID="{CF4B3164-2850-41E1-8663-F86197FA633D}" presName="dummy" presStyleCnt="0"/>
      <dgm:spPr/>
    </dgm:pt>
    <dgm:pt modelId="{7B335B9E-BF20-4E35-AECA-245526979833}" type="pres">
      <dgm:prSet presAssocID="{CF4B3164-2850-41E1-8663-F86197FA633D}" presName="node" presStyleLbl="revTx" presStyleIdx="1" presStyleCnt="5">
        <dgm:presLayoutVars>
          <dgm:bulletEnabled val="1"/>
        </dgm:presLayoutVars>
      </dgm:prSet>
      <dgm:spPr/>
    </dgm:pt>
    <dgm:pt modelId="{428820E8-7CE5-40C6-8160-84F14279E646}" type="pres">
      <dgm:prSet presAssocID="{893D69FD-86F4-413C-A393-941EBED7BD49}" presName="sibTrans" presStyleLbl="node1" presStyleIdx="1" presStyleCnt="5"/>
      <dgm:spPr/>
    </dgm:pt>
    <dgm:pt modelId="{E8B57F24-C6FF-429A-9D4D-0F89CDAED583}" type="pres">
      <dgm:prSet presAssocID="{36BD4B1C-34A8-43F5-B40A-F587867F346A}" presName="dummy" presStyleCnt="0"/>
      <dgm:spPr/>
    </dgm:pt>
    <dgm:pt modelId="{C4279A8C-879B-4CBF-9E3D-DD4CB24A5336}" type="pres">
      <dgm:prSet presAssocID="{36BD4B1C-34A8-43F5-B40A-F587867F346A}" presName="node" presStyleLbl="revTx" presStyleIdx="2" presStyleCnt="5">
        <dgm:presLayoutVars>
          <dgm:bulletEnabled val="1"/>
        </dgm:presLayoutVars>
      </dgm:prSet>
      <dgm:spPr/>
    </dgm:pt>
    <dgm:pt modelId="{02EEF96D-7587-43BA-A5B6-D6F8A9FD95BE}" type="pres">
      <dgm:prSet presAssocID="{0E63157C-AA9D-478A-B487-34C027BECD34}" presName="sibTrans" presStyleLbl="node1" presStyleIdx="2" presStyleCnt="5"/>
      <dgm:spPr/>
    </dgm:pt>
    <dgm:pt modelId="{6BA62318-9A16-4F7B-94BA-882E990A76B7}" type="pres">
      <dgm:prSet presAssocID="{64898261-97C3-4DB1-84AC-181C3D951149}" presName="dummy" presStyleCnt="0"/>
      <dgm:spPr/>
    </dgm:pt>
    <dgm:pt modelId="{6FE374A8-4ED4-4F72-B02B-56FC903798BD}" type="pres">
      <dgm:prSet presAssocID="{64898261-97C3-4DB1-84AC-181C3D951149}" presName="node" presStyleLbl="revTx" presStyleIdx="3" presStyleCnt="5">
        <dgm:presLayoutVars>
          <dgm:bulletEnabled val="1"/>
        </dgm:presLayoutVars>
      </dgm:prSet>
      <dgm:spPr/>
    </dgm:pt>
    <dgm:pt modelId="{BE077F32-A467-4DB1-80E5-B13B72E33AFE}" type="pres">
      <dgm:prSet presAssocID="{E6845AC6-FF05-4821-A8E3-D1FE7B13AE7B}" presName="sibTrans" presStyleLbl="node1" presStyleIdx="3" presStyleCnt="5"/>
      <dgm:spPr/>
    </dgm:pt>
    <dgm:pt modelId="{80C5D42D-FC9F-44AE-81A8-8F1E1BA7E358}" type="pres">
      <dgm:prSet presAssocID="{D229CD18-99D5-4F41-9D13-D83DBD49E1F8}" presName="dummy" presStyleCnt="0"/>
      <dgm:spPr/>
    </dgm:pt>
    <dgm:pt modelId="{27F8B9BE-0EBE-4F8A-85A4-3E72D1189E1B}" type="pres">
      <dgm:prSet presAssocID="{D229CD18-99D5-4F41-9D13-D83DBD49E1F8}" presName="node" presStyleLbl="revTx" presStyleIdx="4" presStyleCnt="5">
        <dgm:presLayoutVars>
          <dgm:bulletEnabled val="1"/>
        </dgm:presLayoutVars>
      </dgm:prSet>
      <dgm:spPr/>
    </dgm:pt>
    <dgm:pt modelId="{06D6EA67-1534-4953-B65D-D651DC79E0A3}" type="pres">
      <dgm:prSet presAssocID="{CE6C451E-335C-4C9B-870B-15C64F02655C}" presName="sibTrans" presStyleLbl="node1" presStyleIdx="4" presStyleCnt="5"/>
      <dgm:spPr/>
    </dgm:pt>
  </dgm:ptLst>
  <dgm:cxnLst>
    <dgm:cxn modelId="{F6B3A00A-D51D-4C92-BF9D-A56B4D9B0B99}" type="presOf" srcId="{7E073EE1-0817-4AE2-803C-120A5BF39AC0}" destId="{C6DF45D9-D35C-4D21-A302-9A08632A6F4F}" srcOrd="0" destOrd="0" presId="urn:microsoft.com/office/officeart/2005/8/layout/cycle1"/>
    <dgm:cxn modelId="{EB6D3530-BD99-42EC-89B6-273ABD7DB133}" srcId="{6AC83CE7-0E08-4CBA-BEBC-C2090AB51B8E}" destId="{64898261-97C3-4DB1-84AC-181C3D951149}" srcOrd="3" destOrd="0" parTransId="{478F4B1B-80C8-48F0-810B-0940EBFE3FA2}" sibTransId="{E6845AC6-FF05-4821-A8E3-D1FE7B13AE7B}"/>
    <dgm:cxn modelId="{4FA9BB30-5A3C-4FEB-9788-ED446D19188D}" type="presOf" srcId="{CF4B3164-2850-41E1-8663-F86197FA633D}" destId="{7B335B9E-BF20-4E35-AECA-245526979833}" srcOrd="0" destOrd="0" presId="urn:microsoft.com/office/officeart/2005/8/layout/cycle1"/>
    <dgm:cxn modelId="{78FE505B-956A-46D5-B61D-FE9D0E1379D0}" type="presOf" srcId="{E6845AC6-FF05-4821-A8E3-D1FE7B13AE7B}" destId="{BE077F32-A467-4DB1-80E5-B13B72E33AFE}" srcOrd="0" destOrd="0" presId="urn:microsoft.com/office/officeart/2005/8/layout/cycle1"/>
    <dgm:cxn modelId="{0092EE6B-039C-4CC2-954D-EEEFDAB0D249}" type="presOf" srcId="{893D69FD-86F4-413C-A393-941EBED7BD49}" destId="{428820E8-7CE5-40C6-8160-84F14279E646}" srcOrd="0" destOrd="0" presId="urn:microsoft.com/office/officeart/2005/8/layout/cycle1"/>
    <dgm:cxn modelId="{B555306F-8833-4845-B54F-D549CB71D40F}" type="presOf" srcId="{36BD4B1C-34A8-43F5-B40A-F587867F346A}" destId="{C4279A8C-879B-4CBF-9E3D-DD4CB24A5336}" srcOrd="0" destOrd="0" presId="urn:microsoft.com/office/officeart/2005/8/layout/cycle1"/>
    <dgm:cxn modelId="{79D08E74-0AF3-431B-95F8-2ED13EC5A002}" srcId="{6AC83CE7-0E08-4CBA-BEBC-C2090AB51B8E}" destId="{7E073EE1-0817-4AE2-803C-120A5BF39AC0}" srcOrd="0" destOrd="0" parTransId="{585B47EC-B22B-4B66-9D86-3284FF5168F3}" sibTransId="{5F51CDCC-0A9F-4507-BF43-4C572E107C84}"/>
    <dgm:cxn modelId="{E2CF0079-3EC9-4AAC-8C95-140A0F57F9B5}" type="presOf" srcId="{D229CD18-99D5-4F41-9D13-D83DBD49E1F8}" destId="{27F8B9BE-0EBE-4F8A-85A4-3E72D1189E1B}" srcOrd="0" destOrd="0" presId="urn:microsoft.com/office/officeart/2005/8/layout/cycle1"/>
    <dgm:cxn modelId="{8E76EE95-2AFC-443D-8656-C042E8DECC3B}" srcId="{6AC83CE7-0E08-4CBA-BEBC-C2090AB51B8E}" destId="{D229CD18-99D5-4F41-9D13-D83DBD49E1F8}" srcOrd="4" destOrd="0" parTransId="{2DF56C0C-5A03-429B-ADD1-2CD837B7897C}" sibTransId="{CE6C451E-335C-4C9B-870B-15C64F02655C}"/>
    <dgm:cxn modelId="{C3A6DBA2-154A-4160-8C9D-7218EC2A5728}" srcId="{6AC83CE7-0E08-4CBA-BEBC-C2090AB51B8E}" destId="{CF4B3164-2850-41E1-8663-F86197FA633D}" srcOrd="1" destOrd="0" parTransId="{038E06D5-8273-4B58-A9E5-B91ACC8803E9}" sibTransId="{893D69FD-86F4-413C-A393-941EBED7BD49}"/>
    <dgm:cxn modelId="{964899AC-6967-4449-84DD-DA55A018DB1B}" type="presOf" srcId="{64898261-97C3-4DB1-84AC-181C3D951149}" destId="{6FE374A8-4ED4-4F72-B02B-56FC903798BD}" srcOrd="0" destOrd="0" presId="urn:microsoft.com/office/officeart/2005/8/layout/cycle1"/>
    <dgm:cxn modelId="{9D1A67B7-F562-4E52-B5B2-046FDDAFDDF6}" srcId="{6AC83CE7-0E08-4CBA-BEBC-C2090AB51B8E}" destId="{36BD4B1C-34A8-43F5-B40A-F587867F346A}" srcOrd="2" destOrd="0" parTransId="{051C8165-F173-4407-9D51-F1681164E575}" sibTransId="{0E63157C-AA9D-478A-B487-34C027BECD34}"/>
    <dgm:cxn modelId="{D1D421C5-D6E7-4B4F-91BD-7012CBED06C0}" type="presOf" srcId="{6AC83CE7-0E08-4CBA-BEBC-C2090AB51B8E}" destId="{2B966976-B822-4FC4-899E-9C716C473293}" srcOrd="0" destOrd="0" presId="urn:microsoft.com/office/officeart/2005/8/layout/cycle1"/>
    <dgm:cxn modelId="{7573E7CB-A16A-47BC-B27E-8C120AA1DEA3}" type="presOf" srcId="{CE6C451E-335C-4C9B-870B-15C64F02655C}" destId="{06D6EA67-1534-4953-B65D-D651DC79E0A3}" srcOrd="0" destOrd="0" presId="urn:microsoft.com/office/officeart/2005/8/layout/cycle1"/>
    <dgm:cxn modelId="{C18B36EA-2979-4E27-BE20-33795B02836E}" type="presOf" srcId="{5F51CDCC-0A9F-4507-BF43-4C572E107C84}" destId="{B782FC1D-4B8E-42F1-9C46-FC424A0D9C9D}" srcOrd="0" destOrd="0" presId="urn:microsoft.com/office/officeart/2005/8/layout/cycle1"/>
    <dgm:cxn modelId="{BE4002FE-3F7D-4B09-ACF7-A404DFC0409D}" type="presOf" srcId="{0E63157C-AA9D-478A-B487-34C027BECD34}" destId="{02EEF96D-7587-43BA-A5B6-D6F8A9FD95BE}" srcOrd="0" destOrd="0" presId="urn:microsoft.com/office/officeart/2005/8/layout/cycle1"/>
    <dgm:cxn modelId="{F4495669-E25C-4311-B34F-D2DB96D9C702}" type="presParOf" srcId="{2B966976-B822-4FC4-899E-9C716C473293}" destId="{87567D73-82A6-49C5-A873-CDDC24587E78}" srcOrd="0" destOrd="0" presId="urn:microsoft.com/office/officeart/2005/8/layout/cycle1"/>
    <dgm:cxn modelId="{691FDFAA-9372-474B-A013-0409FEB53074}" type="presParOf" srcId="{2B966976-B822-4FC4-899E-9C716C473293}" destId="{C6DF45D9-D35C-4D21-A302-9A08632A6F4F}" srcOrd="1" destOrd="0" presId="urn:microsoft.com/office/officeart/2005/8/layout/cycle1"/>
    <dgm:cxn modelId="{F7884CF1-3831-4F07-B1C0-38CCC76D1320}" type="presParOf" srcId="{2B966976-B822-4FC4-899E-9C716C473293}" destId="{B782FC1D-4B8E-42F1-9C46-FC424A0D9C9D}" srcOrd="2" destOrd="0" presId="urn:microsoft.com/office/officeart/2005/8/layout/cycle1"/>
    <dgm:cxn modelId="{AFC5668B-76F6-4803-B3B1-EC15EFB7201F}" type="presParOf" srcId="{2B966976-B822-4FC4-899E-9C716C473293}" destId="{C3E98B0D-372F-487A-AF60-69A9885E30A0}" srcOrd="3" destOrd="0" presId="urn:microsoft.com/office/officeart/2005/8/layout/cycle1"/>
    <dgm:cxn modelId="{216C7670-B397-4565-9C9D-C8C6CD0C79CA}" type="presParOf" srcId="{2B966976-B822-4FC4-899E-9C716C473293}" destId="{7B335B9E-BF20-4E35-AECA-245526979833}" srcOrd="4" destOrd="0" presId="urn:microsoft.com/office/officeart/2005/8/layout/cycle1"/>
    <dgm:cxn modelId="{CC1DE792-A771-481D-8F5A-5431538EDD1C}" type="presParOf" srcId="{2B966976-B822-4FC4-899E-9C716C473293}" destId="{428820E8-7CE5-40C6-8160-84F14279E646}" srcOrd="5" destOrd="0" presId="urn:microsoft.com/office/officeart/2005/8/layout/cycle1"/>
    <dgm:cxn modelId="{28E0BB29-F376-41BC-8BE4-CD3C73A96208}" type="presParOf" srcId="{2B966976-B822-4FC4-899E-9C716C473293}" destId="{E8B57F24-C6FF-429A-9D4D-0F89CDAED583}" srcOrd="6" destOrd="0" presId="urn:microsoft.com/office/officeart/2005/8/layout/cycle1"/>
    <dgm:cxn modelId="{CDF1B3FA-7444-42A3-8272-9A3C4406F41F}" type="presParOf" srcId="{2B966976-B822-4FC4-899E-9C716C473293}" destId="{C4279A8C-879B-4CBF-9E3D-DD4CB24A5336}" srcOrd="7" destOrd="0" presId="urn:microsoft.com/office/officeart/2005/8/layout/cycle1"/>
    <dgm:cxn modelId="{CF492C57-5B0A-41B3-90AE-59F873DB4746}" type="presParOf" srcId="{2B966976-B822-4FC4-899E-9C716C473293}" destId="{02EEF96D-7587-43BA-A5B6-D6F8A9FD95BE}" srcOrd="8" destOrd="0" presId="urn:microsoft.com/office/officeart/2005/8/layout/cycle1"/>
    <dgm:cxn modelId="{B055D09F-C2CD-4C7A-8084-159D99A17EC1}" type="presParOf" srcId="{2B966976-B822-4FC4-899E-9C716C473293}" destId="{6BA62318-9A16-4F7B-94BA-882E990A76B7}" srcOrd="9" destOrd="0" presId="urn:microsoft.com/office/officeart/2005/8/layout/cycle1"/>
    <dgm:cxn modelId="{7A5F6611-4CFA-46C4-AFC9-4CCF55F4A625}" type="presParOf" srcId="{2B966976-B822-4FC4-899E-9C716C473293}" destId="{6FE374A8-4ED4-4F72-B02B-56FC903798BD}" srcOrd="10" destOrd="0" presId="urn:microsoft.com/office/officeart/2005/8/layout/cycle1"/>
    <dgm:cxn modelId="{8497ECA3-7B5D-4834-A12D-CDE411FD862A}" type="presParOf" srcId="{2B966976-B822-4FC4-899E-9C716C473293}" destId="{BE077F32-A467-4DB1-80E5-B13B72E33AFE}" srcOrd="11" destOrd="0" presId="urn:microsoft.com/office/officeart/2005/8/layout/cycle1"/>
    <dgm:cxn modelId="{9D163F81-E270-46DF-A410-AD6655B808B6}" type="presParOf" srcId="{2B966976-B822-4FC4-899E-9C716C473293}" destId="{80C5D42D-FC9F-44AE-81A8-8F1E1BA7E358}" srcOrd="12" destOrd="0" presId="urn:microsoft.com/office/officeart/2005/8/layout/cycle1"/>
    <dgm:cxn modelId="{016D88F8-9B74-493A-8C9A-C91FAEECC4ED}" type="presParOf" srcId="{2B966976-B822-4FC4-899E-9C716C473293}" destId="{27F8B9BE-0EBE-4F8A-85A4-3E72D1189E1B}" srcOrd="13" destOrd="0" presId="urn:microsoft.com/office/officeart/2005/8/layout/cycle1"/>
    <dgm:cxn modelId="{EC71839B-DB39-49ED-A4E1-64A490DDEB72}" type="presParOf" srcId="{2B966976-B822-4FC4-899E-9C716C473293}" destId="{06D6EA67-1534-4953-B65D-D651DC79E0A3}" srcOrd="14" destOrd="0" presId="urn:microsoft.com/office/officeart/2005/8/layout/cycle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18F47B-A174-4F3B-B701-B67986E1383A}" type="doc">
      <dgm:prSet loTypeId="urn:microsoft.com/office/officeart/2005/8/layout/vList2" loCatId="list" qsTypeId="urn:microsoft.com/office/officeart/2005/8/quickstyle/simple5" qsCatId="simple" csTypeId="urn:microsoft.com/office/officeart/2005/8/colors/accent1_2" csCatId="accent1" phldr="1"/>
      <dgm:spPr>
        <a:scene3d>
          <a:camera prst="orthographicFront">
            <a:rot lat="0" lon="0" rev="0"/>
          </a:camera>
          <a:lightRig rig="contrasting" dir="t">
            <a:rot lat="0" lon="0" rev="1500000"/>
          </a:lightRig>
        </a:scene3d>
      </dgm:spPr>
      <dgm:t>
        <a:bodyPr/>
        <a:lstStyle/>
        <a:p>
          <a:endParaRPr lang="en-GB"/>
        </a:p>
      </dgm:t>
    </dgm:pt>
    <dgm:pt modelId="{981659DD-2876-4518-9D0F-3AF90433E99B}">
      <dgm:prSet phldrT="[Tex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ctr"/>
          <a:r>
            <a:rPr lang="en-GB" sz="2000" b="1" i="0" dirty="0">
              <a:solidFill>
                <a:schemeClr val="tx1"/>
              </a:solidFill>
            </a:rPr>
            <a:t>Poets on Screen</a:t>
          </a:r>
          <a:r>
            <a:rPr lang="en-GB" sz="2000" i="0" dirty="0">
              <a:solidFill>
                <a:schemeClr val="tx1"/>
              </a:solidFill>
            </a:rPr>
            <a:t>:</a:t>
          </a:r>
        </a:p>
        <a:p>
          <a:pPr algn="l"/>
          <a:r>
            <a:rPr lang="en-GB" sz="2000" i="0" dirty="0">
              <a:solidFill>
                <a:schemeClr val="tx1"/>
              </a:solidFill>
            </a:rPr>
            <a:t>A multimedia database of over 900 video recordings of poets reading their own and other’s works</a:t>
          </a:r>
        </a:p>
      </dgm:t>
    </dgm:pt>
    <dgm:pt modelId="{D1EF0D5A-2BA6-4BF6-8C28-4A08DE7D4B40}" type="parTrans" cxnId="{9245815C-999D-4629-99CF-9CD386124CCB}">
      <dgm:prSet/>
      <dgm:spPr/>
      <dgm:t>
        <a:bodyPr/>
        <a:lstStyle/>
        <a:p>
          <a:endParaRPr lang="en-GB"/>
        </a:p>
      </dgm:t>
    </dgm:pt>
    <dgm:pt modelId="{8D6A58A1-948A-4E1B-A2C5-3140D07DD2BC}" type="sibTrans" cxnId="{9245815C-999D-4629-99CF-9CD386124CCB}">
      <dgm:prSet/>
      <dgm:spPr/>
      <dgm:t>
        <a:bodyPr/>
        <a:lstStyle/>
        <a:p>
          <a:endParaRPr lang="en-GB"/>
        </a:p>
      </dgm:t>
    </dgm:pt>
    <dgm:pt modelId="{F9B7EF36-15C1-44CE-8209-FB2C15614585}">
      <dgm:prSet phldrT="[Tex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ctr"/>
          <a:r>
            <a:rPr lang="en-US" sz="2000" dirty="0">
              <a:solidFill>
                <a:schemeClr val="tx1"/>
              </a:solidFill>
            </a:rPr>
            <a:t>specially commissioned clips of poets reading  and discussing their own and others works</a:t>
          </a:r>
          <a:endParaRPr lang="en-GB" sz="2000" i="0" dirty="0">
            <a:solidFill>
              <a:schemeClr val="tx1"/>
            </a:solidFill>
          </a:endParaRPr>
        </a:p>
      </dgm:t>
    </dgm:pt>
    <dgm:pt modelId="{2C5259C1-7DAC-421D-BE63-DF0C3C6FEBD2}" type="parTrans" cxnId="{43349D47-DD75-4BC3-91B5-E888F9BCA2CC}">
      <dgm:prSet/>
      <dgm:spPr/>
      <dgm:t>
        <a:bodyPr/>
        <a:lstStyle/>
        <a:p>
          <a:endParaRPr lang="en-US"/>
        </a:p>
      </dgm:t>
    </dgm:pt>
    <dgm:pt modelId="{82F072DB-0856-4414-8209-597EB21DB449}" type="sibTrans" cxnId="{43349D47-DD75-4BC3-91B5-E888F9BCA2CC}">
      <dgm:prSet/>
      <dgm:spPr/>
      <dgm:t>
        <a:bodyPr/>
        <a:lstStyle/>
        <a:p>
          <a:endParaRPr lang="en-US"/>
        </a:p>
      </dgm:t>
    </dgm:pt>
    <dgm:pt modelId="{85E0568A-C2DC-4B37-9C39-D1032AF7A78B}" type="pres">
      <dgm:prSet presAssocID="{9A18F47B-A174-4F3B-B701-B67986E1383A}" presName="linear" presStyleCnt="0">
        <dgm:presLayoutVars>
          <dgm:animLvl val="lvl"/>
          <dgm:resizeHandles val="exact"/>
        </dgm:presLayoutVars>
      </dgm:prSet>
      <dgm:spPr/>
    </dgm:pt>
    <dgm:pt modelId="{7914F91C-D0BD-4834-9D2C-2B501C590D9D}" type="pres">
      <dgm:prSet presAssocID="{981659DD-2876-4518-9D0F-3AF90433E99B}" presName="parentText" presStyleLbl="node1" presStyleIdx="0" presStyleCnt="2" custAng="0" custScaleY="166945" custLinFactNeighborX="-30009" custLinFactNeighborY="-76711">
        <dgm:presLayoutVars>
          <dgm:chMax val="0"/>
          <dgm:bulletEnabled val="1"/>
        </dgm:presLayoutVars>
      </dgm:prSet>
      <dgm:spPr/>
    </dgm:pt>
    <dgm:pt modelId="{55E48A15-7242-4D08-A9C1-61357937CA7C}" type="pres">
      <dgm:prSet presAssocID="{8D6A58A1-948A-4E1B-A2C5-3140D07DD2BC}" presName="spacer" presStyleCnt="0"/>
      <dgm:spPr/>
    </dgm:pt>
    <dgm:pt modelId="{4D9C4485-23A5-4AA3-8375-2A9F20437D90}" type="pres">
      <dgm:prSet presAssocID="{F9B7EF36-15C1-44CE-8209-FB2C15614585}" presName="parentText" presStyleLbl="node1" presStyleIdx="1" presStyleCnt="2">
        <dgm:presLayoutVars>
          <dgm:chMax val="0"/>
          <dgm:bulletEnabled val="1"/>
        </dgm:presLayoutVars>
      </dgm:prSet>
      <dgm:spPr/>
    </dgm:pt>
  </dgm:ptLst>
  <dgm:cxnLst>
    <dgm:cxn modelId="{791CE919-846B-4401-93EC-47CC3C9C424B}" type="presOf" srcId="{981659DD-2876-4518-9D0F-3AF90433E99B}" destId="{7914F91C-D0BD-4834-9D2C-2B501C590D9D}" srcOrd="0" destOrd="0" presId="urn:microsoft.com/office/officeart/2005/8/layout/vList2"/>
    <dgm:cxn modelId="{9245815C-999D-4629-99CF-9CD386124CCB}" srcId="{9A18F47B-A174-4F3B-B701-B67986E1383A}" destId="{981659DD-2876-4518-9D0F-3AF90433E99B}" srcOrd="0" destOrd="0" parTransId="{D1EF0D5A-2BA6-4BF6-8C28-4A08DE7D4B40}" sibTransId="{8D6A58A1-948A-4E1B-A2C5-3140D07DD2BC}"/>
    <dgm:cxn modelId="{FCCAC942-98A3-40E4-9D13-BECE90938C35}" type="presOf" srcId="{9A18F47B-A174-4F3B-B701-B67986E1383A}" destId="{85E0568A-C2DC-4B37-9C39-D1032AF7A78B}" srcOrd="0" destOrd="0" presId="urn:microsoft.com/office/officeart/2005/8/layout/vList2"/>
    <dgm:cxn modelId="{43349D47-DD75-4BC3-91B5-E888F9BCA2CC}" srcId="{9A18F47B-A174-4F3B-B701-B67986E1383A}" destId="{F9B7EF36-15C1-44CE-8209-FB2C15614585}" srcOrd="1" destOrd="0" parTransId="{2C5259C1-7DAC-421D-BE63-DF0C3C6FEBD2}" sibTransId="{82F072DB-0856-4414-8209-597EB21DB449}"/>
    <dgm:cxn modelId="{4B5541F4-A360-4446-8EBE-1B81333AA736}" type="presOf" srcId="{F9B7EF36-15C1-44CE-8209-FB2C15614585}" destId="{4D9C4485-23A5-4AA3-8375-2A9F20437D90}" srcOrd="0" destOrd="0" presId="urn:microsoft.com/office/officeart/2005/8/layout/vList2"/>
    <dgm:cxn modelId="{396FE880-27FA-4C0E-9263-E52C5815F956}" type="presParOf" srcId="{85E0568A-C2DC-4B37-9C39-D1032AF7A78B}" destId="{7914F91C-D0BD-4834-9D2C-2B501C590D9D}" srcOrd="0" destOrd="0" presId="urn:microsoft.com/office/officeart/2005/8/layout/vList2"/>
    <dgm:cxn modelId="{B0AC5600-1A23-4DF6-85B3-E0EA72BC5820}" type="presParOf" srcId="{85E0568A-C2DC-4B37-9C39-D1032AF7A78B}" destId="{55E48A15-7242-4D08-A9C1-61357937CA7C}" srcOrd="1" destOrd="0" presId="urn:microsoft.com/office/officeart/2005/8/layout/vList2"/>
    <dgm:cxn modelId="{79D5184D-9ABB-49C0-83E4-D2CC49DA0207}" type="presParOf" srcId="{85E0568A-C2DC-4B37-9C39-D1032AF7A78B}" destId="{4D9C4485-23A5-4AA3-8375-2A9F20437D90}" srcOrd="2"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18F47B-A174-4F3B-B701-B67986E1383A}"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GB"/>
        </a:p>
      </dgm:t>
    </dgm:pt>
    <dgm:pt modelId="{981659DD-2876-4518-9D0F-3AF90433E99B}">
      <dgm:prSet phldrT="[Tex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ctr"/>
          <a:r>
            <a:rPr lang="en-GB" sz="2000" i="0" dirty="0">
              <a:solidFill>
                <a:schemeClr val="tx1"/>
              </a:solidFill>
            </a:rPr>
            <a:t>Poems read by Tom Paulin, Patience Agbabi, Margaret Atwood, Benjamin Zephaniah, Susan Howe, Jayne Cortez and many others</a:t>
          </a:r>
        </a:p>
      </dgm:t>
    </dgm:pt>
    <dgm:pt modelId="{D1EF0D5A-2BA6-4BF6-8C28-4A08DE7D4B40}" type="parTrans" cxnId="{9245815C-999D-4629-99CF-9CD386124CCB}">
      <dgm:prSet/>
      <dgm:spPr/>
      <dgm:t>
        <a:bodyPr/>
        <a:lstStyle/>
        <a:p>
          <a:endParaRPr lang="en-GB" sz="2000"/>
        </a:p>
      </dgm:t>
    </dgm:pt>
    <dgm:pt modelId="{8D6A58A1-948A-4E1B-A2C5-3140D07DD2BC}" type="sibTrans" cxnId="{9245815C-999D-4629-99CF-9CD386124CCB}">
      <dgm:prSet/>
      <dgm:spPr/>
      <dgm:t>
        <a:bodyPr/>
        <a:lstStyle/>
        <a:p>
          <a:endParaRPr lang="en-GB" sz="2000"/>
        </a:p>
      </dgm:t>
    </dgm:pt>
    <dgm:pt modelId="{85E0568A-C2DC-4B37-9C39-D1032AF7A78B}" type="pres">
      <dgm:prSet presAssocID="{9A18F47B-A174-4F3B-B701-B67986E1383A}" presName="linear" presStyleCnt="0">
        <dgm:presLayoutVars>
          <dgm:animLvl val="lvl"/>
          <dgm:resizeHandles val="exact"/>
        </dgm:presLayoutVars>
      </dgm:prSet>
      <dgm:spPr/>
    </dgm:pt>
    <dgm:pt modelId="{7914F91C-D0BD-4834-9D2C-2B501C590D9D}" type="pres">
      <dgm:prSet presAssocID="{981659DD-2876-4518-9D0F-3AF90433E99B}" presName="parentText" presStyleLbl="node1" presStyleIdx="0" presStyleCnt="1" custAng="0" custScaleY="609358" custLinFactNeighborX="-33160" custLinFactNeighborY="-5925">
        <dgm:presLayoutVars>
          <dgm:chMax val="0"/>
          <dgm:bulletEnabled val="1"/>
        </dgm:presLayoutVars>
      </dgm:prSet>
      <dgm:spPr/>
    </dgm:pt>
  </dgm:ptLst>
  <dgm:cxnLst>
    <dgm:cxn modelId="{9245815C-999D-4629-99CF-9CD386124CCB}" srcId="{9A18F47B-A174-4F3B-B701-B67986E1383A}" destId="{981659DD-2876-4518-9D0F-3AF90433E99B}" srcOrd="0" destOrd="0" parTransId="{D1EF0D5A-2BA6-4BF6-8C28-4A08DE7D4B40}" sibTransId="{8D6A58A1-948A-4E1B-A2C5-3140D07DD2BC}"/>
    <dgm:cxn modelId="{365B5BB0-41B0-4FB5-BC58-15E8D4D7704B}" type="presOf" srcId="{9A18F47B-A174-4F3B-B701-B67986E1383A}" destId="{85E0568A-C2DC-4B37-9C39-D1032AF7A78B}" srcOrd="0" destOrd="0" presId="urn:microsoft.com/office/officeart/2005/8/layout/vList2"/>
    <dgm:cxn modelId="{701802BD-D735-4267-AD0C-7DB10105C91F}" type="presOf" srcId="{981659DD-2876-4518-9D0F-3AF90433E99B}" destId="{7914F91C-D0BD-4834-9D2C-2B501C590D9D}" srcOrd="0" destOrd="0" presId="urn:microsoft.com/office/officeart/2005/8/layout/vList2"/>
    <dgm:cxn modelId="{3D682A85-8075-44BC-BB09-22E53D314267}" type="presParOf" srcId="{85E0568A-C2DC-4B37-9C39-D1032AF7A78B}" destId="{7914F91C-D0BD-4834-9D2C-2B501C590D9D}" srcOrd="0" destOrd="0" presId="urn:microsoft.com/office/officeart/2005/8/layout/vList2"/>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B69D217-11F8-47DA-B28B-0E2454CE6415}" type="doc">
      <dgm:prSet loTypeId="urn:microsoft.com/office/officeart/2005/8/layout/arrow2" loCatId="process" qsTypeId="urn:microsoft.com/office/officeart/2005/8/quickstyle/simple5" qsCatId="simple" csTypeId="urn:microsoft.com/office/officeart/2005/8/colors/accent1_2" csCatId="accent1" phldr="1"/>
      <dgm:spPr>
        <a:scene3d>
          <a:camera prst="orthographicFront">
            <a:rot lat="0" lon="0" rev="19799999"/>
          </a:camera>
          <a:lightRig rig="threePt" dir="t"/>
        </a:scene3d>
      </dgm:spPr>
    </dgm:pt>
    <dgm:pt modelId="{996A9EB4-EEC9-4206-9C0E-EC163E49BD01}">
      <dgm:prSet phldrT="[Text]" phldr="1"/>
      <dgm:spPr/>
      <dgm:t>
        <a:bodyPr/>
        <a:lstStyle/>
        <a:p>
          <a:endParaRPr lang="en-GB" dirty="0">
            <a:ln>
              <a:solidFill>
                <a:srgbClr val="C00000"/>
              </a:solidFill>
            </a:ln>
            <a:solidFill>
              <a:schemeClr val="bg1"/>
            </a:solidFill>
          </a:endParaRPr>
        </a:p>
      </dgm:t>
    </dgm:pt>
    <dgm:pt modelId="{6D68B4A6-4CDC-4A0B-A355-A39E8D5E75BD}" type="sibTrans" cxnId="{15F85985-0A5D-4720-88D5-DA3F5112BCAA}">
      <dgm:prSet/>
      <dgm:spPr/>
      <dgm:t>
        <a:bodyPr/>
        <a:lstStyle/>
        <a:p>
          <a:endParaRPr lang="en-GB"/>
        </a:p>
      </dgm:t>
    </dgm:pt>
    <dgm:pt modelId="{A2D25071-75EF-48E5-B0DE-00208D9BBBF9}" type="parTrans" cxnId="{15F85985-0A5D-4720-88D5-DA3F5112BCAA}">
      <dgm:prSet/>
      <dgm:spPr/>
      <dgm:t>
        <a:bodyPr/>
        <a:lstStyle/>
        <a:p>
          <a:endParaRPr lang="en-GB"/>
        </a:p>
      </dgm:t>
    </dgm:pt>
    <dgm:pt modelId="{730BC1EF-82F0-4131-A1EB-8EEF700CA56D}" type="pres">
      <dgm:prSet presAssocID="{0B69D217-11F8-47DA-B28B-0E2454CE6415}" presName="arrowDiagram" presStyleCnt="0">
        <dgm:presLayoutVars>
          <dgm:chMax val="5"/>
          <dgm:dir val="rev"/>
          <dgm:resizeHandles val="exact"/>
        </dgm:presLayoutVars>
      </dgm:prSet>
      <dgm:spPr/>
    </dgm:pt>
    <dgm:pt modelId="{7E0F6980-AB17-42A3-89E4-FAFA1ACB7161}" type="pres">
      <dgm:prSet presAssocID="{0B69D217-11F8-47DA-B28B-0E2454CE6415}" presName="arrow" presStyleLbl="bgShp" presStyleIdx="0" presStyleCnt="1" custLinFactNeighborX="6198" custLinFactNeighborY="-74078"/>
      <dgm:spPr>
        <a:solidFill>
          <a:srgbClr val="C00000"/>
        </a:solidFill>
      </dgm:spPr>
    </dgm:pt>
    <dgm:pt modelId="{957AAC67-D1CC-418A-8E3D-DC977F376EA9}" type="pres">
      <dgm:prSet presAssocID="{0B69D217-11F8-47DA-B28B-0E2454CE6415}" presName="arrowDiagram1" presStyleCnt="0">
        <dgm:presLayoutVars>
          <dgm:bulletEnabled val="1"/>
        </dgm:presLayoutVars>
      </dgm:prSet>
      <dgm:spPr/>
    </dgm:pt>
    <dgm:pt modelId="{CC4A03E6-8E8A-4D0D-8BAF-1A5D9B5F00AD}" type="pres">
      <dgm:prSet presAssocID="{996A9EB4-EEC9-4206-9C0E-EC163E49BD01}" presName="bullet1" presStyleLbl="node1" presStyleIdx="0" presStyleCnt="1" custFlipVert="0" custFlipHor="0" custScaleX="54053" custScaleY="55186"/>
      <dgm:spPr>
        <a:prstGeom prst="mathPlus">
          <a:avLst/>
        </a:prstGeom>
      </dgm:spPr>
    </dgm:pt>
    <dgm:pt modelId="{75B2B24D-1C97-43F9-918D-0C6CCD8D4820}" type="pres">
      <dgm:prSet presAssocID="{996A9EB4-EEC9-4206-9C0E-EC163E49BD01}" presName="textBox1" presStyleLbl="revTx" presStyleIdx="0" presStyleCnt="1" custAng="9451566" custFlipVert="0" custFlipHor="0" custScaleX="76889" custScaleY="6692" custLinFactNeighborX="-13244" custLinFactNeighborY="-32761">
        <dgm:presLayoutVars>
          <dgm:bulletEnabled val="1"/>
        </dgm:presLayoutVars>
      </dgm:prSet>
      <dgm:spPr/>
    </dgm:pt>
  </dgm:ptLst>
  <dgm:cxnLst>
    <dgm:cxn modelId="{049CE080-DAC7-4624-9ED7-8F3D6C9B9F05}" type="presOf" srcId="{996A9EB4-EEC9-4206-9C0E-EC163E49BD01}" destId="{75B2B24D-1C97-43F9-918D-0C6CCD8D4820}" srcOrd="0" destOrd="0" presId="urn:microsoft.com/office/officeart/2005/8/layout/arrow2"/>
    <dgm:cxn modelId="{15F85985-0A5D-4720-88D5-DA3F5112BCAA}" srcId="{0B69D217-11F8-47DA-B28B-0E2454CE6415}" destId="{996A9EB4-EEC9-4206-9C0E-EC163E49BD01}" srcOrd="0" destOrd="0" parTransId="{A2D25071-75EF-48E5-B0DE-00208D9BBBF9}" sibTransId="{6D68B4A6-4CDC-4A0B-A355-A39E8D5E75BD}"/>
    <dgm:cxn modelId="{9AC451D9-A148-4922-A6ED-E35FC323A03D}" type="presOf" srcId="{0B69D217-11F8-47DA-B28B-0E2454CE6415}" destId="{730BC1EF-82F0-4131-A1EB-8EEF700CA56D}" srcOrd="0" destOrd="0" presId="urn:microsoft.com/office/officeart/2005/8/layout/arrow2"/>
    <dgm:cxn modelId="{69AF18AB-6B87-4BA1-BD5A-D29883763F81}" type="presParOf" srcId="{730BC1EF-82F0-4131-A1EB-8EEF700CA56D}" destId="{7E0F6980-AB17-42A3-89E4-FAFA1ACB7161}" srcOrd="0" destOrd="0" presId="urn:microsoft.com/office/officeart/2005/8/layout/arrow2"/>
    <dgm:cxn modelId="{051F3015-ED34-429D-9EDF-B4A47DD3F2A1}" type="presParOf" srcId="{730BC1EF-82F0-4131-A1EB-8EEF700CA56D}" destId="{957AAC67-D1CC-418A-8E3D-DC977F376EA9}" srcOrd="1" destOrd="0" presId="urn:microsoft.com/office/officeart/2005/8/layout/arrow2"/>
    <dgm:cxn modelId="{22192240-8E64-4DB9-9EA8-81C956E44DB4}" type="presParOf" srcId="{957AAC67-D1CC-418A-8E3D-DC977F376EA9}" destId="{CC4A03E6-8E8A-4D0D-8BAF-1A5D9B5F00AD}" srcOrd="0" destOrd="0" presId="urn:microsoft.com/office/officeart/2005/8/layout/arrow2"/>
    <dgm:cxn modelId="{32F37716-06CF-44A5-B0C6-38F3CB5C8744}" type="presParOf" srcId="{957AAC67-D1CC-418A-8E3D-DC977F376EA9}" destId="{75B2B24D-1C97-43F9-918D-0C6CCD8D4820}" srcOrd="1" destOrd="0" presId="urn:microsoft.com/office/officeart/2005/8/layout/arrow2"/>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A18F47B-A174-4F3B-B701-B67986E1383A}"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GB"/>
        </a:p>
      </dgm:t>
    </dgm:pt>
    <dgm:pt modelId="{981659DD-2876-4518-9D0F-3AF90433E99B}">
      <dgm:prSet phldrT="[Tex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ctr"/>
          <a:r>
            <a:rPr lang="en-GB" sz="2000" dirty="0">
              <a:solidFill>
                <a:schemeClr val="tx1"/>
              </a:solidFill>
            </a:rPr>
            <a:t>multi-media content creates a stimulating teaching resource that offers a unique opportunity to hear major authors reading and discussing works. </a:t>
          </a:r>
          <a:endParaRPr lang="en-GB" sz="2000" i="0" dirty="0">
            <a:solidFill>
              <a:schemeClr val="tx1"/>
            </a:solidFill>
          </a:endParaRPr>
        </a:p>
      </dgm:t>
    </dgm:pt>
    <dgm:pt modelId="{D1EF0D5A-2BA6-4BF6-8C28-4A08DE7D4B40}" type="parTrans" cxnId="{9245815C-999D-4629-99CF-9CD386124CCB}">
      <dgm:prSet/>
      <dgm:spPr/>
      <dgm:t>
        <a:bodyPr/>
        <a:lstStyle/>
        <a:p>
          <a:endParaRPr lang="en-GB" sz="2000"/>
        </a:p>
      </dgm:t>
    </dgm:pt>
    <dgm:pt modelId="{8D6A58A1-948A-4E1B-A2C5-3140D07DD2BC}" type="sibTrans" cxnId="{9245815C-999D-4629-99CF-9CD386124CCB}">
      <dgm:prSet/>
      <dgm:spPr/>
      <dgm:t>
        <a:bodyPr/>
        <a:lstStyle/>
        <a:p>
          <a:endParaRPr lang="en-GB" sz="2000"/>
        </a:p>
      </dgm:t>
    </dgm:pt>
    <dgm:pt modelId="{85E0568A-C2DC-4B37-9C39-D1032AF7A78B}" type="pres">
      <dgm:prSet presAssocID="{9A18F47B-A174-4F3B-B701-B67986E1383A}" presName="linear" presStyleCnt="0">
        <dgm:presLayoutVars>
          <dgm:animLvl val="lvl"/>
          <dgm:resizeHandles val="exact"/>
        </dgm:presLayoutVars>
      </dgm:prSet>
      <dgm:spPr/>
    </dgm:pt>
    <dgm:pt modelId="{7914F91C-D0BD-4834-9D2C-2B501C590D9D}" type="pres">
      <dgm:prSet presAssocID="{981659DD-2876-4518-9D0F-3AF90433E99B}" presName="parentText" presStyleLbl="node1" presStyleIdx="0" presStyleCnt="1" custAng="0" custScaleY="609358" custLinFactNeighborX="-4809" custLinFactNeighborY="-18079">
        <dgm:presLayoutVars>
          <dgm:chMax val="0"/>
          <dgm:bulletEnabled val="1"/>
        </dgm:presLayoutVars>
      </dgm:prSet>
      <dgm:spPr/>
    </dgm:pt>
  </dgm:ptLst>
  <dgm:cxnLst>
    <dgm:cxn modelId="{9245815C-999D-4629-99CF-9CD386124CCB}" srcId="{9A18F47B-A174-4F3B-B701-B67986E1383A}" destId="{981659DD-2876-4518-9D0F-3AF90433E99B}" srcOrd="0" destOrd="0" parTransId="{D1EF0D5A-2BA6-4BF6-8C28-4A08DE7D4B40}" sibTransId="{8D6A58A1-948A-4E1B-A2C5-3140D07DD2BC}"/>
    <dgm:cxn modelId="{0F3FFB8B-6A64-4BC9-9E5A-C1A2B99331D7}" type="presOf" srcId="{981659DD-2876-4518-9D0F-3AF90433E99B}" destId="{7914F91C-D0BD-4834-9D2C-2B501C590D9D}" srcOrd="0" destOrd="0" presId="urn:microsoft.com/office/officeart/2005/8/layout/vList2"/>
    <dgm:cxn modelId="{620CF49D-A3B3-4D4F-913B-4261D8B954CE}" type="presOf" srcId="{9A18F47B-A174-4F3B-B701-B67986E1383A}" destId="{85E0568A-C2DC-4B37-9C39-D1032AF7A78B}" srcOrd="0" destOrd="0" presId="urn:microsoft.com/office/officeart/2005/8/layout/vList2"/>
    <dgm:cxn modelId="{12458ED5-E64C-43DA-8F19-F89715E542E5}" type="presParOf" srcId="{85E0568A-C2DC-4B37-9C39-D1032AF7A78B}" destId="{7914F91C-D0BD-4834-9D2C-2B501C590D9D}" srcOrd="0" destOrd="0" presId="urn:microsoft.com/office/officeart/2005/8/layout/vList2"/>
  </dgm:cxnLst>
  <dgm:bg/>
  <dgm:whole/>
  <dgm:extLst>
    <a:ext uri="http://schemas.microsoft.com/office/drawing/2008/diagram">
      <dsp:dataModelExt xmlns:dsp="http://schemas.microsoft.com/office/drawing/2008/diagram" relId="rId2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19DEEFC-E2D0-4C5A-9BCD-669B7D4D5485}" type="doc">
      <dgm:prSet loTypeId="urn:microsoft.com/office/officeart/2005/8/layout/vList5" loCatId="list" qsTypeId="urn:microsoft.com/office/officeart/2005/8/quickstyle/simple5" qsCatId="simple" csTypeId="urn:microsoft.com/office/officeart/2005/8/colors/accent1_2" csCatId="accent1" phldr="1"/>
      <dgm:spPr>
        <a:scene3d>
          <a:camera prst="orthographicFront">
            <a:rot lat="0" lon="0" rev="0"/>
          </a:camera>
          <a:lightRig rig="contrasting" dir="t">
            <a:rot lat="0" lon="0" rev="1500000"/>
          </a:lightRig>
        </a:scene3d>
      </dgm:spPr>
      <dgm:t>
        <a:bodyPr/>
        <a:lstStyle/>
        <a:p>
          <a:endParaRPr lang="en-GB"/>
        </a:p>
      </dgm:t>
    </dgm:pt>
    <dgm:pt modelId="{F5B4DFCA-8AF8-47B2-AACD-2B5745E824F0}">
      <dgm:prSet phldrT="[Text]" custT="1"/>
      <dgm:spPr>
        <a:solidFill>
          <a:srgbClr val="E16C8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l"/>
          <a:r>
            <a:rPr lang="en-GB" sz="1800" b="0" i="0" dirty="0">
              <a:solidFill>
                <a:schemeClr val="tx1"/>
              </a:solidFill>
            </a:rPr>
            <a:t>   MHRA’s </a:t>
          </a:r>
          <a:r>
            <a:rPr lang="en-GB" sz="1800" b="0" i="1" dirty="0">
              <a:solidFill>
                <a:schemeClr val="tx1"/>
              </a:solidFill>
            </a:rPr>
            <a:t>Annual Bibliography of English Language and Literature (</a:t>
          </a:r>
          <a:r>
            <a:rPr lang="en-GB" sz="1800" b="1" i="1" dirty="0">
              <a:solidFill>
                <a:schemeClr val="tx1"/>
              </a:solidFill>
            </a:rPr>
            <a:t>ABELL</a:t>
          </a:r>
          <a:r>
            <a:rPr lang="en-GB" sz="1800" b="0" i="1" dirty="0">
              <a:solidFill>
                <a:schemeClr val="tx1"/>
              </a:solidFill>
            </a:rPr>
            <a:t>)</a:t>
          </a:r>
        </a:p>
        <a:p>
          <a:pPr algn="l"/>
          <a:r>
            <a:rPr lang="en-GB" sz="1800" b="0" i="0" dirty="0">
              <a:solidFill>
                <a:schemeClr val="tx1"/>
              </a:solidFill>
            </a:rPr>
            <a:t>    index </a:t>
          </a:r>
          <a:r>
            <a:rPr lang="en-US" sz="1800" dirty="0">
              <a:solidFill>
                <a:schemeClr val="tx1"/>
              </a:solidFill>
            </a:rPr>
            <a:t>of articles, monographs and dissertations  </a:t>
          </a:r>
          <a:r>
            <a:rPr lang="en-GB" sz="1800" b="0" i="0" dirty="0">
              <a:solidFill>
                <a:schemeClr val="tx1"/>
              </a:solidFill>
            </a:rPr>
            <a:t>from 1920 to present</a:t>
          </a:r>
        </a:p>
      </dgm:t>
    </dgm:pt>
    <dgm:pt modelId="{A221C5C0-A451-46D3-B28C-2C9BD76986F8}" type="parTrans" cxnId="{EDF26582-7E68-467E-B380-D121B2103D0C}">
      <dgm:prSet/>
      <dgm:spPr/>
      <dgm:t>
        <a:bodyPr/>
        <a:lstStyle/>
        <a:p>
          <a:endParaRPr lang="en-GB" sz="1800"/>
        </a:p>
      </dgm:t>
    </dgm:pt>
    <dgm:pt modelId="{722AC12B-0AF3-424F-8B20-8A8294E0368E}" type="sibTrans" cxnId="{EDF26582-7E68-467E-B380-D121B2103D0C}">
      <dgm:prSet/>
      <dgm:spPr/>
      <dgm:t>
        <a:bodyPr/>
        <a:lstStyle/>
        <a:p>
          <a:endParaRPr lang="en-GB" sz="1800"/>
        </a:p>
      </dgm:t>
    </dgm:pt>
    <dgm:pt modelId="{42FEC7F8-745B-4429-B268-3706FEF26087}" type="pres">
      <dgm:prSet presAssocID="{619DEEFC-E2D0-4C5A-9BCD-669B7D4D5485}" presName="Name0" presStyleCnt="0">
        <dgm:presLayoutVars>
          <dgm:dir/>
          <dgm:animLvl val="lvl"/>
          <dgm:resizeHandles val="exact"/>
        </dgm:presLayoutVars>
      </dgm:prSet>
      <dgm:spPr/>
    </dgm:pt>
    <dgm:pt modelId="{AB99EC66-54E3-4FD1-847F-22E791D8EE86}" type="pres">
      <dgm:prSet presAssocID="{F5B4DFCA-8AF8-47B2-AACD-2B5745E824F0}" presName="linNode" presStyleCnt="0"/>
      <dgm:spPr/>
    </dgm:pt>
    <dgm:pt modelId="{37AFD941-7401-449E-BF85-53E421EBFDAB}" type="pres">
      <dgm:prSet presAssocID="{F5B4DFCA-8AF8-47B2-AACD-2B5745E824F0}" presName="parentText" presStyleLbl="node1" presStyleIdx="0" presStyleCnt="1" custScaleX="277778" custScaleY="100000" custLinFactNeighborX="608">
        <dgm:presLayoutVars>
          <dgm:chMax val="1"/>
          <dgm:bulletEnabled val="1"/>
        </dgm:presLayoutVars>
      </dgm:prSet>
      <dgm:spPr/>
    </dgm:pt>
  </dgm:ptLst>
  <dgm:cxnLst>
    <dgm:cxn modelId="{F9201329-7E2B-4572-8B75-48868A2903EE}" type="presOf" srcId="{F5B4DFCA-8AF8-47B2-AACD-2B5745E824F0}" destId="{37AFD941-7401-449E-BF85-53E421EBFDAB}" srcOrd="0" destOrd="0" presId="urn:microsoft.com/office/officeart/2005/8/layout/vList5"/>
    <dgm:cxn modelId="{437BF545-1A68-4F4E-8C16-4569F5AC7496}" type="presOf" srcId="{619DEEFC-E2D0-4C5A-9BCD-669B7D4D5485}" destId="{42FEC7F8-745B-4429-B268-3706FEF26087}" srcOrd="0" destOrd="0" presId="urn:microsoft.com/office/officeart/2005/8/layout/vList5"/>
    <dgm:cxn modelId="{EDF26582-7E68-467E-B380-D121B2103D0C}" srcId="{619DEEFC-E2D0-4C5A-9BCD-669B7D4D5485}" destId="{F5B4DFCA-8AF8-47B2-AACD-2B5745E824F0}" srcOrd="0" destOrd="0" parTransId="{A221C5C0-A451-46D3-B28C-2C9BD76986F8}" sibTransId="{722AC12B-0AF3-424F-8B20-8A8294E0368E}"/>
    <dgm:cxn modelId="{B729C0BD-22B1-4997-92A3-3DC875F1AABB}" type="presParOf" srcId="{42FEC7F8-745B-4429-B268-3706FEF26087}" destId="{AB99EC66-54E3-4FD1-847F-22E791D8EE86}" srcOrd="0" destOrd="0" presId="urn:microsoft.com/office/officeart/2005/8/layout/vList5"/>
    <dgm:cxn modelId="{45821B71-A954-456C-AFAE-79B4961DF47A}" type="presParOf" srcId="{AB99EC66-54E3-4FD1-847F-22E791D8EE86}" destId="{37AFD941-7401-449E-BF85-53E421EBFDAB}"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19DEEFC-E2D0-4C5A-9BCD-669B7D4D5485}" type="doc">
      <dgm:prSet loTypeId="urn:microsoft.com/office/officeart/2005/8/layout/vList5" loCatId="list" qsTypeId="urn:microsoft.com/office/officeart/2005/8/quickstyle/simple5" qsCatId="simple" csTypeId="urn:microsoft.com/office/officeart/2005/8/colors/accent1_2" csCatId="accent1" phldr="1"/>
      <dgm:spPr>
        <a:scene3d>
          <a:camera prst="orthographicFront">
            <a:rot lat="0" lon="0" rev="0"/>
          </a:camera>
          <a:lightRig rig="contrasting" dir="t">
            <a:rot lat="0" lon="0" rev="1500000"/>
          </a:lightRig>
        </a:scene3d>
      </dgm:spPr>
      <dgm:t>
        <a:bodyPr/>
        <a:lstStyle/>
        <a:p>
          <a:endParaRPr lang="en-GB"/>
        </a:p>
      </dgm:t>
    </dgm:pt>
    <dgm:pt modelId="{F5B4DFCA-8AF8-47B2-AACD-2B5745E824F0}">
      <dgm:prSet phldrT="[Text]" custT="1"/>
      <dgm:spPr>
        <a:solidFill>
          <a:srgbClr val="E16C8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l"/>
          <a:r>
            <a:rPr lang="en-GB" sz="1800" dirty="0">
              <a:solidFill>
                <a:schemeClr val="tx1"/>
              </a:solidFill>
            </a:rPr>
            <a:t>    430+ current </a:t>
          </a:r>
          <a:r>
            <a:rPr lang="en-GB" sz="1800" b="1" dirty="0">
              <a:solidFill>
                <a:schemeClr val="tx1"/>
              </a:solidFill>
            </a:rPr>
            <a:t>Literary S</a:t>
          </a:r>
          <a:r>
            <a:rPr lang="en-GB" sz="1800" b="1" i="0" dirty="0">
              <a:solidFill>
                <a:schemeClr val="tx1"/>
              </a:solidFill>
            </a:rPr>
            <a:t>cholarly Journals in Full-Text</a:t>
          </a:r>
          <a:r>
            <a:rPr lang="en-GB" sz="1800" b="0" i="0" dirty="0">
              <a:solidFill>
                <a:schemeClr val="tx1"/>
              </a:solidFill>
            </a:rPr>
            <a:t>,                                      	many with  images</a:t>
          </a:r>
        </a:p>
        <a:p>
          <a:pPr algn="l"/>
          <a:r>
            <a:rPr lang="en-GB" sz="1800" dirty="0">
              <a:solidFill>
                <a:schemeClr val="tx1"/>
              </a:solidFill>
            </a:rPr>
            <a:t>    Backfile extends back to late 1980s in some cases </a:t>
          </a:r>
          <a:endParaRPr lang="en-GB" sz="1800" b="0" i="0" dirty="0">
            <a:solidFill>
              <a:schemeClr val="tx1"/>
            </a:solidFill>
          </a:endParaRPr>
        </a:p>
      </dgm:t>
    </dgm:pt>
    <dgm:pt modelId="{A221C5C0-A451-46D3-B28C-2C9BD76986F8}" type="parTrans" cxnId="{EDF26582-7E68-467E-B380-D121B2103D0C}">
      <dgm:prSet/>
      <dgm:spPr/>
      <dgm:t>
        <a:bodyPr/>
        <a:lstStyle/>
        <a:p>
          <a:endParaRPr lang="en-GB"/>
        </a:p>
      </dgm:t>
    </dgm:pt>
    <dgm:pt modelId="{722AC12B-0AF3-424F-8B20-8A8294E0368E}" type="sibTrans" cxnId="{EDF26582-7E68-467E-B380-D121B2103D0C}">
      <dgm:prSet/>
      <dgm:spPr/>
      <dgm:t>
        <a:bodyPr/>
        <a:lstStyle/>
        <a:p>
          <a:endParaRPr lang="en-GB"/>
        </a:p>
      </dgm:t>
    </dgm:pt>
    <dgm:pt modelId="{42FEC7F8-745B-4429-B268-3706FEF26087}" type="pres">
      <dgm:prSet presAssocID="{619DEEFC-E2D0-4C5A-9BCD-669B7D4D5485}" presName="Name0" presStyleCnt="0">
        <dgm:presLayoutVars>
          <dgm:dir/>
          <dgm:animLvl val="lvl"/>
          <dgm:resizeHandles val="exact"/>
        </dgm:presLayoutVars>
      </dgm:prSet>
      <dgm:spPr/>
    </dgm:pt>
    <dgm:pt modelId="{AB99EC66-54E3-4FD1-847F-22E791D8EE86}" type="pres">
      <dgm:prSet presAssocID="{F5B4DFCA-8AF8-47B2-AACD-2B5745E824F0}" presName="linNode" presStyleCnt="0"/>
      <dgm:spPr/>
    </dgm:pt>
    <dgm:pt modelId="{37AFD941-7401-449E-BF85-53E421EBFDAB}" type="pres">
      <dgm:prSet presAssocID="{F5B4DFCA-8AF8-47B2-AACD-2B5745E824F0}" presName="parentText" presStyleLbl="node1" presStyleIdx="0" presStyleCnt="1" custScaleX="277778" custLinFactNeighborX="-6597" custLinFactNeighborY="-13063">
        <dgm:presLayoutVars>
          <dgm:chMax val="1"/>
          <dgm:bulletEnabled val="1"/>
        </dgm:presLayoutVars>
      </dgm:prSet>
      <dgm:spPr/>
    </dgm:pt>
  </dgm:ptLst>
  <dgm:cxnLst>
    <dgm:cxn modelId="{7E815F44-ADFF-4D04-B993-4CE22C6511E1}" type="presOf" srcId="{619DEEFC-E2D0-4C5A-9BCD-669B7D4D5485}" destId="{42FEC7F8-745B-4429-B268-3706FEF26087}" srcOrd="0" destOrd="0" presId="urn:microsoft.com/office/officeart/2005/8/layout/vList5"/>
    <dgm:cxn modelId="{EDF26582-7E68-467E-B380-D121B2103D0C}" srcId="{619DEEFC-E2D0-4C5A-9BCD-669B7D4D5485}" destId="{F5B4DFCA-8AF8-47B2-AACD-2B5745E824F0}" srcOrd="0" destOrd="0" parTransId="{A221C5C0-A451-46D3-B28C-2C9BD76986F8}" sibTransId="{722AC12B-0AF3-424F-8B20-8A8294E0368E}"/>
    <dgm:cxn modelId="{14935BF6-CF5C-4EF8-A40C-878B78591438}" type="presOf" srcId="{F5B4DFCA-8AF8-47B2-AACD-2B5745E824F0}" destId="{37AFD941-7401-449E-BF85-53E421EBFDAB}" srcOrd="0" destOrd="0" presId="urn:microsoft.com/office/officeart/2005/8/layout/vList5"/>
    <dgm:cxn modelId="{A5D4BF4B-DC5A-4765-86EB-8B8FC207202C}" type="presParOf" srcId="{42FEC7F8-745B-4429-B268-3706FEF26087}" destId="{AB99EC66-54E3-4FD1-847F-22E791D8EE86}" srcOrd="0" destOrd="0" presId="urn:microsoft.com/office/officeart/2005/8/layout/vList5"/>
    <dgm:cxn modelId="{117732B0-A96B-4B73-AC9C-82734CD78BDB}" type="presParOf" srcId="{AB99EC66-54E3-4FD1-847F-22E791D8EE86}" destId="{37AFD941-7401-449E-BF85-53E421EBFDAB}" srcOrd="0" destOrd="0" presId="urn:microsoft.com/office/officeart/2005/8/layout/vList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19DEEFC-E2D0-4C5A-9BCD-669B7D4D5485}" type="doc">
      <dgm:prSet loTypeId="urn:microsoft.com/office/officeart/2005/8/layout/vList5" loCatId="list" qsTypeId="urn:microsoft.com/office/officeart/2005/8/quickstyle/simple5" qsCatId="simple" csTypeId="urn:microsoft.com/office/officeart/2005/8/colors/accent1_2" csCatId="accent1" phldr="1"/>
      <dgm:spPr>
        <a:scene3d>
          <a:camera prst="orthographicFront">
            <a:rot lat="0" lon="0" rev="0"/>
          </a:camera>
          <a:lightRig rig="contrasting" dir="t">
            <a:rot lat="0" lon="0" rev="1500000"/>
          </a:lightRig>
        </a:scene3d>
      </dgm:spPr>
      <dgm:t>
        <a:bodyPr/>
        <a:lstStyle/>
        <a:p>
          <a:endParaRPr lang="en-GB"/>
        </a:p>
      </dgm:t>
    </dgm:pt>
    <dgm:pt modelId="{F5B4DFCA-8AF8-47B2-AACD-2B5745E824F0}">
      <dgm:prSet phldrT="[Text]" custT="1"/>
      <dgm:spPr>
        <a:solidFill>
          <a:srgbClr val="E16C8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l">
            <a:lnSpc>
              <a:spcPct val="100000"/>
            </a:lnSpc>
          </a:pPr>
          <a:r>
            <a:rPr lang="en-GB" sz="1800" b="1" i="0" dirty="0">
              <a:solidFill>
                <a:schemeClr val="tx1"/>
              </a:solidFill>
            </a:rPr>
            <a:t>   Dictionaries</a:t>
          </a:r>
          <a:r>
            <a:rPr lang="en-GB" sz="1800" b="0" i="0" dirty="0">
              <a:solidFill>
                <a:schemeClr val="tx1"/>
              </a:solidFill>
            </a:rPr>
            <a:t>: Oxford, Shakespeare Glossary</a:t>
          </a:r>
        </a:p>
        <a:p>
          <a:pPr algn="l">
            <a:lnSpc>
              <a:spcPct val="100000"/>
            </a:lnSpc>
          </a:pPr>
          <a:r>
            <a:rPr lang="en-GB" sz="1800" b="1" i="0" dirty="0">
              <a:solidFill>
                <a:schemeClr val="tx1"/>
              </a:solidFill>
            </a:rPr>
            <a:t>   </a:t>
          </a:r>
          <a:r>
            <a:rPr lang="en-GB" sz="1800" b="1" i="0" dirty="0" err="1">
              <a:solidFill>
                <a:schemeClr val="tx1"/>
              </a:solidFill>
            </a:rPr>
            <a:t>Encyclopedias</a:t>
          </a:r>
          <a:r>
            <a:rPr lang="en-GB" sz="1800" b="0" i="0" dirty="0">
              <a:solidFill>
                <a:schemeClr val="tx1"/>
              </a:solidFill>
            </a:rPr>
            <a:t>: Princeton Poetics, COD Literary Terms</a:t>
          </a:r>
        </a:p>
        <a:p>
          <a:pPr algn="l">
            <a:lnSpc>
              <a:spcPct val="100000"/>
            </a:lnSpc>
          </a:pPr>
          <a:r>
            <a:rPr lang="en-US" sz="1800" dirty="0">
              <a:solidFill>
                <a:schemeClr val="tx1"/>
              </a:solidFill>
            </a:rPr>
            <a:t>   6,000 </a:t>
          </a:r>
          <a:r>
            <a:rPr lang="en-US" sz="1800" b="1" dirty="0">
              <a:solidFill>
                <a:schemeClr val="tx1"/>
              </a:solidFill>
            </a:rPr>
            <a:t>Biographies</a:t>
          </a:r>
          <a:r>
            <a:rPr lang="en-US" sz="1800" dirty="0">
              <a:solidFill>
                <a:schemeClr val="tx1"/>
              </a:solidFill>
            </a:rPr>
            <a:t> + </a:t>
          </a:r>
          <a:r>
            <a:rPr lang="en-GB" sz="1800" dirty="0">
              <a:solidFill>
                <a:schemeClr val="tx1"/>
              </a:solidFill>
            </a:rPr>
            <a:t>1,500 </a:t>
          </a:r>
          <a:r>
            <a:rPr lang="en-GB" sz="1800" b="1" dirty="0">
              <a:solidFill>
                <a:schemeClr val="tx1"/>
              </a:solidFill>
            </a:rPr>
            <a:t>Bibliographies</a:t>
          </a:r>
          <a:r>
            <a:rPr lang="en-GB" sz="1800" dirty="0">
              <a:solidFill>
                <a:schemeClr val="tx1"/>
              </a:solidFill>
            </a:rPr>
            <a:t> </a:t>
          </a:r>
          <a:endParaRPr lang="en-GB" sz="1800" b="0" i="0" dirty="0">
            <a:solidFill>
              <a:schemeClr val="tx1"/>
            </a:solidFill>
          </a:endParaRPr>
        </a:p>
        <a:p>
          <a:pPr algn="l">
            <a:lnSpc>
              <a:spcPct val="100000"/>
            </a:lnSpc>
          </a:pPr>
          <a:r>
            <a:rPr lang="en-GB" sz="1800" b="0" i="0" dirty="0">
              <a:solidFill>
                <a:schemeClr val="tx1"/>
              </a:solidFill>
            </a:rPr>
            <a:t>   230 </a:t>
          </a:r>
          <a:r>
            <a:rPr lang="en-GB" sz="1800" b="1" dirty="0" err="1">
              <a:solidFill>
                <a:schemeClr val="tx1"/>
              </a:solidFill>
            </a:rPr>
            <a:t>KnowledgeNotes</a:t>
          </a:r>
          <a:r>
            <a:rPr lang="en-GB" sz="1800" dirty="0">
              <a:solidFill>
                <a:schemeClr val="tx1"/>
              </a:solidFill>
            </a:rPr>
            <a:t> – Study Guides for core texts</a:t>
          </a:r>
        </a:p>
        <a:p>
          <a:pPr algn="l">
            <a:lnSpc>
              <a:spcPct val="100000"/>
            </a:lnSpc>
          </a:pPr>
          <a:r>
            <a:rPr lang="en-GB" sz="1800" dirty="0">
              <a:solidFill>
                <a:schemeClr val="tx1"/>
              </a:solidFill>
            </a:rPr>
            <a:t>   38 volumes of </a:t>
          </a:r>
          <a:r>
            <a:rPr lang="en-GB" sz="1800" b="1" dirty="0">
              <a:solidFill>
                <a:schemeClr val="tx1"/>
              </a:solidFill>
            </a:rPr>
            <a:t>New Essays on the American Novel</a:t>
          </a:r>
          <a:endParaRPr lang="it-IT" sz="1800" b="1" dirty="0">
            <a:solidFill>
              <a:schemeClr val="tx1"/>
            </a:solidFill>
          </a:endParaRPr>
        </a:p>
        <a:p>
          <a:pPr algn="l">
            <a:lnSpc>
              <a:spcPct val="100000"/>
            </a:lnSpc>
          </a:pPr>
          <a:r>
            <a:rPr lang="en-US" sz="1800" dirty="0">
              <a:solidFill>
                <a:schemeClr val="tx1"/>
              </a:solidFill>
            </a:rPr>
            <a:t>   200+ volumes </a:t>
          </a:r>
          <a:r>
            <a:rPr lang="en-US" sz="1800" b="1" i="1" dirty="0">
              <a:solidFill>
                <a:schemeClr val="tx1"/>
              </a:solidFill>
            </a:rPr>
            <a:t>Companions to Literature series </a:t>
          </a:r>
          <a:r>
            <a:rPr lang="en-US" sz="1800" dirty="0">
              <a:solidFill>
                <a:schemeClr val="tx1"/>
              </a:solidFill>
            </a:rPr>
            <a:t>(CUP)</a:t>
          </a:r>
          <a:r>
            <a:rPr lang="en-GB" sz="1800" dirty="0">
              <a:solidFill>
                <a:schemeClr val="tx1"/>
              </a:solidFill>
            </a:rPr>
            <a:t> </a:t>
          </a:r>
        </a:p>
        <a:p>
          <a:pPr algn="l">
            <a:lnSpc>
              <a:spcPct val="100000"/>
            </a:lnSpc>
          </a:pPr>
          <a:r>
            <a:rPr lang="en-GB" sz="1800" dirty="0">
              <a:solidFill>
                <a:schemeClr val="tx1"/>
              </a:solidFill>
            </a:rPr>
            <a:t>    More texts from CUP, OUP, Princeton UP, Routledge etc</a:t>
          </a:r>
          <a:endParaRPr lang="en-GB" sz="1800" b="0" i="0" dirty="0">
            <a:solidFill>
              <a:schemeClr val="tx1"/>
            </a:solidFill>
          </a:endParaRPr>
        </a:p>
      </dgm:t>
    </dgm:pt>
    <dgm:pt modelId="{A221C5C0-A451-46D3-B28C-2C9BD76986F8}" type="parTrans" cxnId="{EDF26582-7E68-467E-B380-D121B2103D0C}">
      <dgm:prSet/>
      <dgm:spPr/>
      <dgm:t>
        <a:bodyPr/>
        <a:lstStyle/>
        <a:p>
          <a:endParaRPr lang="en-GB"/>
        </a:p>
      </dgm:t>
    </dgm:pt>
    <dgm:pt modelId="{722AC12B-0AF3-424F-8B20-8A8294E0368E}" type="sibTrans" cxnId="{EDF26582-7E68-467E-B380-D121B2103D0C}">
      <dgm:prSet/>
      <dgm:spPr/>
      <dgm:t>
        <a:bodyPr/>
        <a:lstStyle/>
        <a:p>
          <a:endParaRPr lang="en-GB"/>
        </a:p>
      </dgm:t>
    </dgm:pt>
    <dgm:pt modelId="{42FEC7F8-745B-4429-B268-3706FEF26087}" type="pres">
      <dgm:prSet presAssocID="{619DEEFC-E2D0-4C5A-9BCD-669B7D4D5485}" presName="Name0" presStyleCnt="0">
        <dgm:presLayoutVars>
          <dgm:dir/>
          <dgm:animLvl val="lvl"/>
          <dgm:resizeHandles val="exact"/>
        </dgm:presLayoutVars>
      </dgm:prSet>
      <dgm:spPr/>
    </dgm:pt>
    <dgm:pt modelId="{AB99EC66-54E3-4FD1-847F-22E791D8EE86}" type="pres">
      <dgm:prSet presAssocID="{F5B4DFCA-8AF8-47B2-AACD-2B5745E824F0}" presName="linNode" presStyleCnt="0"/>
      <dgm:spPr/>
    </dgm:pt>
    <dgm:pt modelId="{37AFD941-7401-449E-BF85-53E421EBFDAB}" type="pres">
      <dgm:prSet presAssocID="{F5B4DFCA-8AF8-47B2-AACD-2B5745E824F0}" presName="parentText" presStyleLbl="node1" presStyleIdx="0" presStyleCnt="1" custScaleX="277644" custScaleY="100098" custLinFactNeighborX="37584" custLinFactNeighborY="3251">
        <dgm:presLayoutVars>
          <dgm:chMax val="1"/>
          <dgm:bulletEnabled val="1"/>
        </dgm:presLayoutVars>
      </dgm:prSet>
      <dgm:spPr/>
    </dgm:pt>
  </dgm:ptLst>
  <dgm:cxnLst>
    <dgm:cxn modelId="{43850050-3706-472E-9343-3E43EA917038}" type="presOf" srcId="{619DEEFC-E2D0-4C5A-9BCD-669B7D4D5485}" destId="{42FEC7F8-745B-4429-B268-3706FEF26087}" srcOrd="0" destOrd="0" presId="urn:microsoft.com/office/officeart/2005/8/layout/vList5"/>
    <dgm:cxn modelId="{EDF26582-7E68-467E-B380-D121B2103D0C}" srcId="{619DEEFC-E2D0-4C5A-9BCD-669B7D4D5485}" destId="{F5B4DFCA-8AF8-47B2-AACD-2B5745E824F0}" srcOrd="0" destOrd="0" parTransId="{A221C5C0-A451-46D3-B28C-2C9BD76986F8}" sibTransId="{722AC12B-0AF3-424F-8B20-8A8294E0368E}"/>
    <dgm:cxn modelId="{0C34FB8C-252F-4D62-9A24-C6F30662A1BE}" type="presOf" srcId="{F5B4DFCA-8AF8-47B2-AACD-2B5745E824F0}" destId="{37AFD941-7401-449E-BF85-53E421EBFDAB}" srcOrd="0" destOrd="0" presId="urn:microsoft.com/office/officeart/2005/8/layout/vList5"/>
    <dgm:cxn modelId="{7BD3E839-C972-46AD-A6E6-6AC9ABCFDC43}" type="presParOf" srcId="{42FEC7F8-745B-4429-B268-3706FEF26087}" destId="{AB99EC66-54E3-4FD1-847F-22E791D8EE86}" srcOrd="0" destOrd="0" presId="urn:microsoft.com/office/officeart/2005/8/layout/vList5"/>
    <dgm:cxn modelId="{EF2B5399-9FBC-4464-88BA-C9F83797449F}" type="presParOf" srcId="{AB99EC66-54E3-4FD1-847F-22E791D8EE86}" destId="{37AFD941-7401-449E-BF85-53E421EBFDAB}" srcOrd="0" destOrd="0" presId="urn:microsoft.com/office/officeart/2005/8/layout/vList5"/>
  </dgm:cxnLst>
  <dgm:bg>
    <a:solidFill>
      <a:srgbClr val="E6E6E6"/>
    </a:solidFill>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DF45D9-D35C-4D21-A302-9A08632A6F4F}">
      <dsp:nvSpPr>
        <dsp:cNvPr id="0" name=""/>
        <dsp:cNvSpPr/>
      </dsp:nvSpPr>
      <dsp:spPr>
        <a:xfrm>
          <a:off x="2719035" y="27398"/>
          <a:ext cx="904130" cy="904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n-US" sz="5400" kern="1200" dirty="0"/>
            <a:t>.</a:t>
          </a:r>
          <a:endParaRPr lang="en-GB" sz="5400" kern="1200" dirty="0"/>
        </a:p>
      </dsp:txBody>
      <dsp:txXfrm>
        <a:off x="2719035" y="27398"/>
        <a:ext cx="904130" cy="904130"/>
      </dsp:txXfrm>
    </dsp:sp>
    <dsp:sp modelId="{B782FC1D-4B8E-42F1-9C46-FC424A0D9C9D}">
      <dsp:nvSpPr>
        <dsp:cNvPr id="0" name=""/>
        <dsp:cNvSpPr/>
      </dsp:nvSpPr>
      <dsp:spPr>
        <a:xfrm>
          <a:off x="589178" y="879"/>
          <a:ext cx="3393642" cy="3393642"/>
        </a:xfrm>
        <a:prstGeom prst="circularArrow">
          <a:avLst>
            <a:gd name="adj1" fmla="val 5195"/>
            <a:gd name="adj2" fmla="val 335550"/>
            <a:gd name="adj3" fmla="val 21294722"/>
            <a:gd name="adj4" fmla="val 19764942"/>
            <a:gd name="adj5" fmla="val 6061"/>
          </a:avLst>
        </a:prstGeom>
        <a:solidFill>
          <a:srgbClr val="FFC0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B335B9E-BF20-4E35-AECA-245526979833}">
      <dsp:nvSpPr>
        <dsp:cNvPr id="0" name=""/>
        <dsp:cNvSpPr/>
      </dsp:nvSpPr>
      <dsp:spPr>
        <a:xfrm>
          <a:off x="3266058" y="1710960"/>
          <a:ext cx="904130" cy="904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n-US" sz="5400" kern="1200" dirty="0"/>
            <a:t>.</a:t>
          </a:r>
          <a:endParaRPr lang="en-GB" sz="5400" kern="1200" dirty="0"/>
        </a:p>
      </dsp:txBody>
      <dsp:txXfrm>
        <a:off x="3266058" y="1710960"/>
        <a:ext cx="904130" cy="904130"/>
      </dsp:txXfrm>
    </dsp:sp>
    <dsp:sp modelId="{428820E8-7CE5-40C6-8160-84F14279E646}">
      <dsp:nvSpPr>
        <dsp:cNvPr id="0" name=""/>
        <dsp:cNvSpPr/>
      </dsp:nvSpPr>
      <dsp:spPr>
        <a:xfrm>
          <a:off x="589178" y="879"/>
          <a:ext cx="3393642" cy="3393642"/>
        </a:xfrm>
        <a:prstGeom prst="circularArrow">
          <a:avLst>
            <a:gd name="adj1" fmla="val 5195"/>
            <a:gd name="adj2" fmla="val 335550"/>
            <a:gd name="adj3" fmla="val 4016232"/>
            <a:gd name="adj4" fmla="val 2252024"/>
            <a:gd name="adj5" fmla="val 6061"/>
          </a:avLst>
        </a:prstGeom>
        <a:solidFill>
          <a:srgbClr val="FFC0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4279A8C-879B-4CBF-9E3D-DD4CB24A5336}">
      <dsp:nvSpPr>
        <dsp:cNvPr id="0" name=""/>
        <dsp:cNvSpPr/>
      </dsp:nvSpPr>
      <dsp:spPr>
        <a:xfrm>
          <a:off x="1833934" y="2751459"/>
          <a:ext cx="904130" cy="904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n-US" sz="5400" kern="1200" dirty="0"/>
            <a:t>.</a:t>
          </a:r>
          <a:endParaRPr lang="en-GB" sz="5400" kern="1200" dirty="0"/>
        </a:p>
      </dsp:txBody>
      <dsp:txXfrm>
        <a:off x="1833934" y="2751459"/>
        <a:ext cx="904130" cy="904130"/>
      </dsp:txXfrm>
    </dsp:sp>
    <dsp:sp modelId="{02EEF96D-7587-43BA-A5B6-D6F8A9FD95BE}">
      <dsp:nvSpPr>
        <dsp:cNvPr id="0" name=""/>
        <dsp:cNvSpPr/>
      </dsp:nvSpPr>
      <dsp:spPr>
        <a:xfrm>
          <a:off x="589178" y="879"/>
          <a:ext cx="3393642" cy="3393642"/>
        </a:xfrm>
        <a:prstGeom prst="circularArrow">
          <a:avLst>
            <a:gd name="adj1" fmla="val 5195"/>
            <a:gd name="adj2" fmla="val 335550"/>
            <a:gd name="adj3" fmla="val 8212426"/>
            <a:gd name="adj4" fmla="val 6448218"/>
            <a:gd name="adj5" fmla="val 6061"/>
          </a:avLst>
        </a:prstGeom>
        <a:solidFill>
          <a:srgbClr val="FFC0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FE374A8-4ED4-4F72-B02B-56FC903798BD}">
      <dsp:nvSpPr>
        <dsp:cNvPr id="0" name=""/>
        <dsp:cNvSpPr/>
      </dsp:nvSpPr>
      <dsp:spPr>
        <a:xfrm>
          <a:off x="401811" y="1710960"/>
          <a:ext cx="904130" cy="904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n-US" sz="5400" kern="1200" dirty="0"/>
            <a:t>.</a:t>
          </a:r>
          <a:endParaRPr lang="en-GB" sz="5400" kern="1200" dirty="0"/>
        </a:p>
      </dsp:txBody>
      <dsp:txXfrm>
        <a:off x="401811" y="1710960"/>
        <a:ext cx="904130" cy="904130"/>
      </dsp:txXfrm>
    </dsp:sp>
    <dsp:sp modelId="{BE077F32-A467-4DB1-80E5-B13B72E33AFE}">
      <dsp:nvSpPr>
        <dsp:cNvPr id="0" name=""/>
        <dsp:cNvSpPr/>
      </dsp:nvSpPr>
      <dsp:spPr>
        <a:xfrm>
          <a:off x="589178" y="879"/>
          <a:ext cx="3393642" cy="3393642"/>
        </a:xfrm>
        <a:prstGeom prst="circularArrow">
          <a:avLst>
            <a:gd name="adj1" fmla="val 5195"/>
            <a:gd name="adj2" fmla="val 335550"/>
            <a:gd name="adj3" fmla="val 12299509"/>
            <a:gd name="adj4" fmla="val 10769728"/>
            <a:gd name="adj5" fmla="val 6061"/>
          </a:avLst>
        </a:prstGeom>
        <a:solidFill>
          <a:srgbClr val="FFC0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7F8B9BE-0EBE-4F8A-85A4-3E72D1189E1B}">
      <dsp:nvSpPr>
        <dsp:cNvPr id="0" name=""/>
        <dsp:cNvSpPr/>
      </dsp:nvSpPr>
      <dsp:spPr>
        <a:xfrm>
          <a:off x="948833" y="27398"/>
          <a:ext cx="904130" cy="904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n-US" sz="5400" kern="1200" dirty="0"/>
            <a:t>.</a:t>
          </a:r>
          <a:endParaRPr lang="en-GB" sz="5400" kern="1200" dirty="0"/>
        </a:p>
      </dsp:txBody>
      <dsp:txXfrm>
        <a:off x="948833" y="27398"/>
        <a:ext cx="904130" cy="904130"/>
      </dsp:txXfrm>
    </dsp:sp>
    <dsp:sp modelId="{06D6EA67-1534-4953-B65D-D651DC79E0A3}">
      <dsp:nvSpPr>
        <dsp:cNvPr id="0" name=""/>
        <dsp:cNvSpPr/>
      </dsp:nvSpPr>
      <dsp:spPr>
        <a:xfrm>
          <a:off x="589178" y="879"/>
          <a:ext cx="3393642" cy="3393642"/>
        </a:xfrm>
        <a:prstGeom prst="circularArrow">
          <a:avLst>
            <a:gd name="adj1" fmla="val 5195"/>
            <a:gd name="adj2" fmla="val 335550"/>
            <a:gd name="adj3" fmla="val 16867216"/>
            <a:gd name="adj4" fmla="val 15197234"/>
            <a:gd name="adj5" fmla="val 6061"/>
          </a:avLst>
        </a:prstGeom>
        <a:solidFill>
          <a:srgbClr val="FFC0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14F91C-D0BD-4834-9D2C-2B501C590D9D}">
      <dsp:nvSpPr>
        <dsp:cNvPr id="0" name=""/>
        <dsp:cNvSpPr/>
      </dsp:nvSpPr>
      <dsp:spPr>
        <a:xfrm>
          <a:off x="0" y="148638"/>
          <a:ext cx="4953187" cy="1339113"/>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i="0" kern="1200" dirty="0">
              <a:solidFill>
                <a:schemeClr val="tx1"/>
              </a:solidFill>
            </a:rPr>
            <a:t>Poets on Screen</a:t>
          </a:r>
          <a:r>
            <a:rPr lang="en-GB" sz="2000" i="0" kern="1200" dirty="0">
              <a:solidFill>
                <a:schemeClr val="tx1"/>
              </a:solidFill>
            </a:rPr>
            <a:t>:</a:t>
          </a:r>
        </a:p>
        <a:p>
          <a:pPr marL="0" lvl="0" indent="0" algn="l" defTabSz="889000">
            <a:lnSpc>
              <a:spcPct val="90000"/>
            </a:lnSpc>
            <a:spcBef>
              <a:spcPct val="0"/>
            </a:spcBef>
            <a:spcAft>
              <a:spcPct val="35000"/>
            </a:spcAft>
            <a:buNone/>
          </a:pPr>
          <a:r>
            <a:rPr lang="en-GB" sz="2000" i="0" kern="1200" dirty="0">
              <a:solidFill>
                <a:schemeClr val="tx1"/>
              </a:solidFill>
            </a:rPr>
            <a:t>A multimedia database of over 900 video recordings of poets reading their own and other’s works</a:t>
          </a:r>
        </a:p>
      </dsp:txBody>
      <dsp:txXfrm>
        <a:off x="65370" y="214008"/>
        <a:ext cx="4822447" cy="1208373"/>
      </dsp:txXfrm>
    </dsp:sp>
    <dsp:sp modelId="{4D9C4485-23A5-4AA3-8375-2A9F20437D90}">
      <dsp:nvSpPr>
        <dsp:cNvPr id="0" name=""/>
        <dsp:cNvSpPr/>
      </dsp:nvSpPr>
      <dsp:spPr>
        <a:xfrm>
          <a:off x="0" y="1513172"/>
          <a:ext cx="4953187" cy="80212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specially commissioned clips of poets reading  and discussing their own and others works</a:t>
          </a:r>
          <a:endParaRPr lang="en-GB" sz="2000" i="0" kern="1200" dirty="0">
            <a:solidFill>
              <a:schemeClr val="tx1"/>
            </a:solidFill>
          </a:endParaRPr>
        </a:p>
      </dsp:txBody>
      <dsp:txXfrm>
        <a:off x="39157" y="1552329"/>
        <a:ext cx="4874873" cy="7238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14F91C-D0BD-4834-9D2C-2B501C590D9D}">
      <dsp:nvSpPr>
        <dsp:cNvPr id="0" name=""/>
        <dsp:cNvSpPr/>
      </dsp:nvSpPr>
      <dsp:spPr>
        <a:xfrm>
          <a:off x="0" y="76694"/>
          <a:ext cx="3885219" cy="1531343"/>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i="0" kern="1200" dirty="0">
              <a:solidFill>
                <a:schemeClr val="tx1"/>
              </a:solidFill>
            </a:rPr>
            <a:t>Poems read by Tom Paulin, Patience Agbabi, Margaret Atwood, Benjamin Zephaniah, Susan Howe, Jayne Cortez and many others</a:t>
          </a:r>
        </a:p>
      </dsp:txBody>
      <dsp:txXfrm>
        <a:off x="74754" y="151448"/>
        <a:ext cx="3735711" cy="13818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0F6980-AB17-42A3-89E4-FAFA1ACB7161}">
      <dsp:nvSpPr>
        <dsp:cNvPr id="0" name=""/>
        <dsp:cNvSpPr/>
      </dsp:nvSpPr>
      <dsp:spPr>
        <a:xfrm>
          <a:off x="342898" y="0"/>
          <a:ext cx="1371609" cy="857256"/>
        </a:xfrm>
        <a:prstGeom prst="swooshArrow">
          <a:avLst>
            <a:gd name="adj1" fmla="val 25000"/>
            <a:gd name="adj2" fmla="val 25000"/>
          </a:avLst>
        </a:prstGeom>
        <a:solidFill>
          <a:srgbClr val="C00000"/>
        </a:solidFill>
        <a:ln>
          <a:noFill/>
        </a:ln>
        <a:effectLst/>
      </dsp:spPr>
      <dsp:style>
        <a:lnRef idx="0">
          <a:scrgbClr r="0" g="0" b="0"/>
        </a:lnRef>
        <a:fillRef idx="1">
          <a:scrgbClr r="0" g="0" b="0"/>
        </a:fillRef>
        <a:effectRef idx="2">
          <a:scrgbClr r="0" g="0" b="0"/>
        </a:effectRef>
        <a:fontRef idx="minor"/>
      </dsp:style>
    </dsp:sp>
    <dsp:sp modelId="{CC4A03E6-8E8A-4D0D-8BAF-1A5D9B5F00AD}">
      <dsp:nvSpPr>
        <dsp:cNvPr id="0" name=""/>
        <dsp:cNvSpPr/>
      </dsp:nvSpPr>
      <dsp:spPr>
        <a:xfrm>
          <a:off x="1327741" y="196594"/>
          <a:ext cx="54863" cy="56013"/>
        </a:xfrm>
        <a:prstGeom prst="mathPlus">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5B2B24D-1C97-43F9-918D-0C6CCD8D4820}">
      <dsp:nvSpPr>
        <dsp:cNvPr id="0" name=""/>
        <dsp:cNvSpPr/>
      </dsp:nvSpPr>
      <dsp:spPr>
        <a:xfrm rot="9451566">
          <a:off x="797265" y="312495"/>
          <a:ext cx="421846" cy="42337"/>
        </a:xfrm>
        <a:prstGeom prst="round2DiagRect">
          <a:avLst/>
        </a:prstGeom>
        <a:noFill/>
        <a:ln>
          <a:noFill/>
        </a:ln>
        <a:effectLst/>
        <a:scene3d>
          <a:camera prst="orthographicFront">
            <a:rot lat="0" lon="0" rev="19799999"/>
          </a:camera>
          <a:lightRig rig="threePt" dir="t"/>
        </a:scene3d>
      </dsp:spPr>
      <dsp:style>
        <a:lnRef idx="0">
          <a:scrgbClr r="0" g="0" b="0"/>
        </a:lnRef>
        <a:fillRef idx="0">
          <a:scrgbClr r="0" g="0" b="0"/>
        </a:fillRef>
        <a:effectRef idx="0">
          <a:scrgbClr r="0" g="0" b="0"/>
        </a:effectRef>
        <a:fontRef idx="minor"/>
      </dsp:style>
      <dsp:txBody>
        <a:bodyPr spcFirstLastPara="0" vert="horz" wrap="square" lIns="0" tIns="0" rIns="53782" bIns="0" numCol="1" spcCol="1270" anchor="t" anchorCtr="0">
          <a:noAutofit/>
        </a:bodyPr>
        <a:lstStyle/>
        <a:p>
          <a:pPr marL="0" lvl="0" indent="0" algn="r" defTabSz="222250">
            <a:lnSpc>
              <a:spcPct val="90000"/>
            </a:lnSpc>
            <a:spcBef>
              <a:spcPct val="0"/>
            </a:spcBef>
            <a:spcAft>
              <a:spcPct val="35000"/>
            </a:spcAft>
            <a:buNone/>
          </a:pPr>
          <a:endParaRPr lang="en-GB" sz="500" kern="1200" dirty="0">
            <a:ln>
              <a:solidFill>
                <a:srgbClr val="C00000"/>
              </a:solidFill>
            </a:ln>
            <a:solidFill>
              <a:schemeClr val="bg1"/>
            </a:solidFill>
          </a:endParaRPr>
        </a:p>
      </dsp:txBody>
      <dsp:txXfrm>
        <a:off x="799332" y="314562"/>
        <a:ext cx="417712" cy="3820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14F91C-D0BD-4834-9D2C-2B501C590D9D}">
      <dsp:nvSpPr>
        <dsp:cNvPr id="0" name=""/>
        <dsp:cNvSpPr/>
      </dsp:nvSpPr>
      <dsp:spPr>
        <a:xfrm>
          <a:off x="0" y="0"/>
          <a:ext cx="3897897" cy="172863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chemeClr val="tx1"/>
              </a:solidFill>
            </a:rPr>
            <a:t>multi-media content creates a stimulating teaching resource that offers a unique opportunity to hear major authors reading and discussing works. </a:t>
          </a:r>
          <a:endParaRPr lang="en-GB" sz="2000" i="0" kern="1200" dirty="0">
            <a:solidFill>
              <a:schemeClr val="tx1"/>
            </a:solidFill>
          </a:endParaRPr>
        </a:p>
      </dsp:txBody>
      <dsp:txXfrm>
        <a:off x="84385" y="84385"/>
        <a:ext cx="3729127" cy="155986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AFD941-7401-449E-BF85-53E421EBFDAB}">
      <dsp:nvSpPr>
        <dsp:cNvPr id="0" name=""/>
        <dsp:cNvSpPr/>
      </dsp:nvSpPr>
      <dsp:spPr>
        <a:xfrm>
          <a:off x="7070" y="0"/>
          <a:ext cx="7239327" cy="1018540"/>
        </a:xfrm>
        <a:prstGeom prst="roundRect">
          <a:avLst/>
        </a:prstGeom>
        <a:solidFill>
          <a:srgbClr val="E16C81"/>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l" defTabSz="800100">
            <a:lnSpc>
              <a:spcPct val="90000"/>
            </a:lnSpc>
            <a:spcBef>
              <a:spcPct val="0"/>
            </a:spcBef>
            <a:spcAft>
              <a:spcPct val="35000"/>
            </a:spcAft>
            <a:buNone/>
          </a:pPr>
          <a:r>
            <a:rPr lang="en-GB" sz="1800" b="0" i="0" kern="1200" dirty="0">
              <a:solidFill>
                <a:schemeClr val="tx1"/>
              </a:solidFill>
            </a:rPr>
            <a:t>   MHRA’s </a:t>
          </a:r>
          <a:r>
            <a:rPr lang="en-GB" sz="1800" b="0" i="1" kern="1200" dirty="0">
              <a:solidFill>
                <a:schemeClr val="tx1"/>
              </a:solidFill>
            </a:rPr>
            <a:t>Annual Bibliography of English Language and Literature (</a:t>
          </a:r>
          <a:r>
            <a:rPr lang="en-GB" sz="1800" b="1" i="1" kern="1200" dirty="0">
              <a:solidFill>
                <a:schemeClr val="tx1"/>
              </a:solidFill>
            </a:rPr>
            <a:t>ABELL</a:t>
          </a:r>
          <a:r>
            <a:rPr lang="en-GB" sz="1800" b="0" i="1" kern="1200" dirty="0">
              <a:solidFill>
                <a:schemeClr val="tx1"/>
              </a:solidFill>
            </a:rPr>
            <a:t>)</a:t>
          </a:r>
        </a:p>
        <a:p>
          <a:pPr marL="0" lvl="0" indent="0" algn="l" defTabSz="800100">
            <a:lnSpc>
              <a:spcPct val="90000"/>
            </a:lnSpc>
            <a:spcBef>
              <a:spcPct val="0"/>
            </a:spcBef>
            <a:spcAft>
              <a:spcPct val="35000"/>
            </a:spcAft>
            <a:buNone/>
          </a:pPr>
          <a:r>
            <a:rPr lang="en-GB" sz="1800" b="0" i="0" kern="1200" dirty="0">
              <a:solidFill>
                <a:schemeClr val="tx1"/>
              </a:solidFill>
            </a:rPr>
            <a:t>    index </a:t>
          </a:r>
          <a:r>
            <a:rPr lang="en-US" sz="1800" kern="1200" dirty="0">
              <a:solidFill>
                <a:schemeClr val="tx1"/>
              </a:solidFill>
            </a:rPr>
            <a:t>of articles, monographs and dissertations  </a:t>
          </a:r>
          <a:r>
            <a:rPr lang="en-GB" sz="1800" b="0" i="0" kern="1200" dirty="0">
              <a:solidFill>
                <a:schemeClr val="tx1"/>
              </a:solidFill>
            </a:rPr>
            <a:t>from 1920 to present</a:t>
          </a:r>
        </a:p>
      </dsp:txBody>
      <dsp:txXfrm>
        <a:off x="56791" y="49721"/>
        <a:ext cx="7139885" cy="91909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AFD941-7401-449E-BF85-53E421EBFDAB}">
      <dsp:nvSpPr>
        <dsp:cNvPr id="0" name=""/>
        <dsp:cNvSpPr/>
      </dsp:nvSpPr>
      <dsp:spPr>
        <a:xfrm>
          <a:off x="0" y="0"/>
          <a:ext cx="5619374" cy="1135648"/>
        </a:xfrm>
        <a:prstGeom prst="roundRect">
          <a:avLst/>
        </a:prstGeom>
        <a:solidFill>
          <a:srgbClr val="E16C81"/>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l" defTabSz="800100">
            <a:lnSpc>
              <a:spcPct val="90000"/>
            </a:lnSpc>
            <a:spcBef>
              <a:spcPct val="0"/>
            </a:spcBef>
            <a:spcAft>
              <a:spcPct val="35000"/>
            </a:spcAft>
            <a:buNone/>
          </a:pPr>
          <a:r>
            <a:rPr lang="en-GB" sz="1800" kern="1200" dirty="0">
              <a:solidFill>
                <a:schemeClr val="tx1"/>
              </a:solidFill>
            </a:rPr>
            <a:t>    430+ current </a:t>
          </a:r>
          <a:r>
            <a:rPr lang="en-GB" sz="1800" b="1" kern="1200" dirty="0">
              <a:solidFill>
                <a:schemeClr val="tx1"/>
              </a:solidFill>
            </a:rPr>
            <a:t>Literary S</a:t>
          </a:r>
          <a:r>
            <a:rPr lang="en-GB" sz="1800" b="1" i="0" kern="1200" dirty="0">
              <a:solidFill>
                <a:schemeClr val="tx1"/>
              </a:solidFill>
            </a:rPr>
            <a:t>cholarly Journals in Full-Text</a:t>
          </a:r>
          <a:r>
            <a:rPr lang="en-GB" sz="1800" b="0" i="0" kern="1200" dirty="0">
              <a:solidFill>
                <a:schemeClr val="tx1"/>
              </a:solidFill>
            </a:rPr>
            <a:t>,                                      	many with  images</a:t>
          </a:r>
        </a:p>
        <a:p>
          <a:pPr marL="0" lvl="0" indent="0" algn="l" defTabSz="800100">
            <a:lnSpc>
              <a:spcPct val="90000"/>
            </a:lnSpc>
            <a:spcBef>
              <a:spcPct val="0"/>
            </a:spcBef>
            <a:spcAft>
              <a:spcPct val="35000"/>
            </a:spcAft>
            <a:buNone/>
          </a:pPr>
          <a:r>
            <a:rPr lang="en-GB" sz="1800" kern="1200" dirty="0">
              <a:solidFill>
                <a:schemeClr val="tx1"/>
              </a:solidFill>
            </a:rPr>
            <a:t>    Backfile extends back to late 1980s in some cases </a:t>
          </a:r>
          <a:endParaRPr lang="en-GB" sz="1800" b="0" i="0" kern="1200" dirty="0">
            <a:solidFill>
              <a:schemeClr val="tx1"/>
            </a:solidFill>
          </a:endParaRPr>
        </a:p>
      </dsp:txBody>
      <dsp:txXfrm>
        <a:off x="55438" y="55438"/>
        <a:ext cx="5508498" cy="102477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AFD941-7401-449E-BF85-53E421EBFDAB}">
      <dsp:nvSpPr>
        <dsp:cNvPr id="0" name=""/>
        <dsp:cNvSpPr/>
      </dsp:nvSpPr>
      <dsp:spPr>
        <a:xfrm>
          <a:off x="8608" y="2909"/>
          <a:ext cx="5896671" cy="2981082"/>
        </a:xfrm>
        <a:prstGeom prst="roundRect">
          <a:avLst/>
        </a:prstGeom>
        <a:solidFill>
          <a:srgbClr val="E16C81"/>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l" defTabSz="800100">
            <a:lnSpc>
              <a:spcPct val="100000"/>
            </a:lnSpc>
            <a:spcBef>
              <a:spcPct val="0"/>
            </a:spcBef>
            <a:spcAft>
              <a:spcPct val="35000"/>
            </a:spcAft>
            <a:buNone/>
          </a:pPr>
          <a:r>
            <a:rPr lang="en-GB" sz="1800" b="1" i="0" kern="1200" dirty="0">
              <a:solidFill>
                <a:schemeClr val="tx1"/>
              </a:solidFill>
            </a:rPr>
            <a:t>   Dictionaries</a:t>
          </a:r>
          <a:r>
            <a:rPr lang="en-GB" sz="1800" b="0" i="0" kern="1200" dirty="0">
              <a:solidFill>
                <a:schemeClr val="tx1"/>
              </a:solidFill>
            </a:rPr>
            <a:t>: Oxford, Shakespeare Glossary</a:t>
          </a:r>
        </a:p>
        <a:p>
          <a:pPr marL="0" lvl="0" indent="0" algn="l" defTabSz="800100">
            <a:lnSpc>
              <a:spcPct val="100000"/>
            </a:lnSpc>
            <a:spcBef>
              <a:spcPct val="0"/>
            </a:spcBef>
            <a:spcAft>
              <a:spcPct val="35000"/>
            </a:spcAft>
            <a:buNone/>
          </a:pPr>
          <a:r>
            <a:rPr lang="en-GB" sz="1800" b="1" i="0" kern="1200" dirty="0">
              <a:solidFill>
                <a:schemeClr val="tx1"/>
              </a:solidFill>
            </a:rPr>
            <a:t>   </a:t>
          </a:r>
          <a:r>
            <a:rPr lang="en-GB" sz="1800" b="1" i="0" kern="1200" dirty="0" err="1">
              <a:solidFill>
                <a:schemeClr val="tx1"/>
              </a:solidFill>
            </a:rPr>
            <a:t>Encyclopedias</a:t>
          </a:r>
          <a:r>
            <a:rPr lang="en-GB" sz="1800" b="0" i="0" kern="1200" dirty="0">
              <a:solidFill>
                <a:schemeClr val="tx1"/>
              </a:solidFill>
            </a:rPr>
            <a:t>: Princeton Poetics, COD Literary Terms</a:t>
          </a:r>
        </a:p>
        <a:p>
          <a:pPr marL="0" lvl="0" indent="0" algn="l" defTabSz="800100">
            <a:lnSpc>
              <a:spcPct val="100000"/>
            </a:lnSpc>
            <a:spcBef>
              <a:spcPct val="0"/>
            </a:spcBef>
            <a:spcAft>
              <a:spcPct val="35000"/>
            </a:spcAft>
            <a:buNone/>
          </a:pPr>
          <a:r>
            <a:rPr lang="en-US" sz="1800" kern="1200" dirty="0">
              <a:solidFill>
                <a:schemeClr val="tx1"/>
              </a:solidFill>
            </a:rPr>
            <a:t>   6,000 </a:t>
          </a:r>
          <a:r>
            <a:rPr lang="en-US" sz="1800" b="1" kern="1200" dirty="0">
              <a:solidFill>
                <a:schemeClr val="tx1"/>
              </a:solidFill>
            </a:rPr>
            <a:t>Biographies</a:t>
          </a:r>
          <a:r>
            <a:rPr lang="en-US" sz="1800" kern="1200" dirty="0">
              <a:solidFill>
                <a:schemeClr val="tx1"/>
              </a:solidFill>
            </a:rPr>
            <a:t> + </a:t>
          </a:r>
          <a:r>
            <a:rPr lang="en-GB" sz="1800" kern="1200" dirty="0">
              <a:solidFill>
                <a:schemeClr val="tx1"/>
              </a:solidFill>
            </a:rPr>
            <a:t>1,500 </a:t>
          </a:r>
          <a:r>
            <a:rPr lang="en-GB" sz="1800" b="1" kern="1200" dirty="0">
              <a:solidFill>
                <a:schemeClr val="tx1"/>
              </a:solidFill>
            </a:rPr>
            <a:t>Bibliographies</a:t>
          </a:r>
          <a:r>
            <a:rPr lang="en-GB" sz="1800" kern="1200" dirty="0">
              <a:solidFill>
                <a:schemeClr val="tx1"/>
              </a:solidFill>
            </a:rPr>
            <a:t> </a:t>
          </a:r>
          <a:endParaRPr lang="en-GB" sz="1800" b="0" i="0" kern="1200" dirty="0">
            <a:solidFill>
              <a:schemeClr val="tx1"/>
            </a:solidFill>
          </a:endParaRPr>
        </a:p>
        <a:p>
          <a:pPr marL="0" lvl="0" indent="0" algn="l" defTabSz="800100">
            <a:lnSpc>
              <a:spcPct val="100000"/>
            </a:lnSpc>
            <a:spcBef>
              <a:spcPct val="0"/>
            </a:spcBef>
            <a:spcAft>
              <a:spcPct val="35000"/>
            </a:spcAft>
            <a:buNone/>
          </a:pPr>
          <a:r>
            <a:rPr lang="en-GB" sz="1800" b="0" i="0" kern="1200" dirty="0">
              <a:solidFill>
                <a:schemeClr val="tx1"/>
              </a:solidFill>
            </a:rPr>
            <a:t>   230 </a:t>
          </a:r>
          <a:r>
            <a:rPr lang="en-GB" sz="1800" b="1" kern="1200" dirty="0" err="1">
              <a:solidFill>
                <a:schemeClr val="tx1"/>
              </a:solidFill>
            </a:rPr>
            <a:t>KnowledgeNotes</a:t>
          </a:r>
          <a:r>
            <a:rPr lang="en-GB" sz="1800" kern="1200" dirty="0">
              <a:solidFill>
                <a:schemeClr val="tx1"/>
              </a:solidFill>
            </a:rPr>
            <a:t> – Study Guides for core texts</a:t>
          </a:r>
        </a:p>
        <a:p>
          <a:pPr marL="0" lvl="0" indent="0" algn="l" defTabSz="800100">
            <a:lnSpc>
              <a:spcPct val="100000"/>
            </a:lnSpc>
            <a:spcBef>
              <a:spcPct val="0"/>
            </a:spcBef>
            <a:spcAft>
              <a:spcPct val="35000"/>
            </a:spcAft>
            <a:buNone/>
          </a:pPr>
          <a:r>
            <a:rPr lang="en-GB" sz="1800" kern="1200" dirty="0">
              <a:solidFill>
                <a:schemeClr val="tx1"/>
              </a:solidFill>
            </a:rPr>
            <a:t>   38 volumes of </a:t>
          </a:r>
          <a:r>
            <a:rPr lang="en-GB" sz="1800" b="1" kern="1200" dirty="0">
              <a:solidFill>
                <a:schemeClr val="tx1"/>
              </a:solidFill>
            </a:rPr>
            <a:t>New Essays on the American Novel</a:t>
          </a:r>
          <a:endParaRPr lang="it-IT" sz="1800" b="1" kern="1200" dirty="0">
            <a:solidFill>
              <a:schemeClr val="tx1"/>
            </a:solidFill>
          </a:endParaRPr>
        </a:p>
        <a:p>
          <a:pPr marL="0" lvl="0" indent="0" algn="l" defTabSz="800100">
            <a:lnSpc>
              <a:spcPct val="100000"/>
            </a:lnSpc>
            <a:spcBef>
              <a:spcPct val="0"/>
            </a:spcBef>
            <a:spcAft>
              <a:spcPct val="35000"/>
            </a:spcAft>
            <a:buNone/>
          </a:pPr>
          <a:r>
            <a:rPr lang="en-US" sz="1800" kern="1200" dirty="0">
              <a:solidFill>
                <a:schemeClr val="tx1"/>
              </a:solidFill>
            </a:rPr>
            <a:t>   200+ volumes </a:t>
          </a:r>
          <a:r>
            <a:rPr lang="en-US" sz="1800" b="1" i="1" kern="1200" dirty="0">
              <a:solidFill>
                <a:schemeClr val="tx1"/>
              </a:solidFill>
            </a:rPr>
            <a:t>Companions to Literature series </a:t>
          </a:r>
          <a:r>
            <a:rPr lang="en-US" sz="1800" kern="1200" dirty="0">
              <a:solidFill>
                <a:schemeClr val="tx1"/>
              </a:solidFill>
            </a:rPr>
            <a:t>(CUP)</a:t>
          </a:r>
          <a:r>
            <a:rPr lang="en-GB" sz="1800" kern="1200" dirty="0">
              <a:solidFill>
                <a:schemeClr val="tx1"/>
              </a:solidFill>
            </a:rPr>
            <a:t> </a:t>
          </a:r>
        </a:p>
        <a:p>
          <a:pPr marL="0" lvl="0" indent="0" algn="l" defTabSz="800100">
            <a:lnSpc>
              <a:spcPct val="100000"/>
            </a:lnSpc>
            <a:spcBef>
              <a:spcPct val="0"/>
            </a:spcBef>
            <a:spcAft>
              <a:spcPct val="35000"/>
            </a:spcAft>
            <a:buNone/>
          </a:pPr>
          <a:r>
            <a:rPr lang="en-GB" sz="1800" kern="1200" dirty="0">
              <a:solidFill>
                <a:schemeClr val="tx1"/>
              </a:solidFill>
            </a:rPr>
            <a:t>    More texts from CUP, OUP, Princeton UP, Routledge etc</a:t>
          </a:r>
          <a:endParaRPr lang="en-GB" sz="1800" b="0" i="0" kern="1200" dirty="0">
            <a:solidFill>
              <a:schemeClr val="tx1"/>
            </a:solidFill>
          </a:endParaRPr>
        </a:p>
      </dsp:txBody>
      <dsp:txXfrm>
        <a:off x="154132" y="148433"/>
        <a:ext cx="5605623" cy="2690034"/>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tags" Target="../tags/tag18.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1440" tIns="45720" rIns="91440" bIns="45720" rtlCol="0"/>
          <a:lstStyle>
            <a:lvl1pPr algn="r">
              <a:defRPr sz="1200"/>
            </a:lvl1pPr>
          </a:lstStyle>
          <a:p>
            <a:fld id="{E1504CD9-3755-6E48-97BE-F4AD583A5D47}" type="datetimeFigureOut">
              <a:rPr lang="en-US" smtClean="0"/>
              <a:t>3/1/2019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1440" tIns="45720" rIns="91440" bIns="45720" rtlCol="0" anchor="b"/>
          <a:lstStyle>
            <a:lvl1pPr algn="r">
              <a:defRPr sz="1200"/>
            </a:lvl1pPr>
          </a:lstStyle>
          <a:p>
            <a:fld id="{3A835369-C703-9D42-AC58-02EB9F519683}" type="slidenum">
              <a:rPr lang="en-US" smtClean="0"/>
              <a:t>‹#›</a:t>
            </a:fld>
            <a:endParaRPr lang="en-US"/>
          </a:p>
        </p:txBody>
      </p:sp>
    </p:spTree>
    <p:custDataLst>
      <p:tags r:id="rId2"/>
    </p:custDataLst>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1440" tIns="45720" rIns="91440" bIns="45720" rtlCol="0"/>
          <a:lstStyle>
            <a:lvl1pPr algn="r">
              <a:defRPr sz="1200"/>
            </a:lvl1pPr>
          </a:lstStyle>
          <a:p>
            <a:fld id="{7DE02281-DDB9-A14E-8924-E648B5F33BFB}" type="datetimeFigureOut">
              <a:rPr lang="en-US" smtClean="0"/>
              <a:t>3/1/2019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73894"/>
            <a:ext cx="560832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1440" tIns="45720" rIns="91440" bIns="45720" rtlCol="0" anchor="b"/>
          <a:lstStyle>
            <a:lvl1pPr algn="r">
              <a:defRPr sz="1200"/>
            </a:lvl1pPr>
          </a:lstStyle>
          <a:p>
            <a:fld id="{1E313A2F-4F44-6A43-962F-0DFD3FDCC135}" type="slidenum">
              <a:rPr lang="en-US" smtClean="0"/>
              <a:t>‹#›</a:t>
            </a:fld>
            <a:endParaRPr lang="en-US"/>
          </a:p>
        </p:txBody>
      </p:sp>
    </p:spTree>
    <p:extLst>
      <p:ext uri="{BB962C8B-B14F-4D97-AF65-F5344CB8AC3E}">
        <p14:creationId xmlns:p14="http://schemas.microsoft.com/office/powerpoint/2010/main" val="1588243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rsc.org.uk/aboutthersc/46.aspx"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1</a:t>
            </a:fld>
            <a:endParaRPr lang="en-US"/>
          </a:p>
        </p:txBody>
      </p:sp>
    </p:spTree>
    <p:extLst>
      <p:ext uri="{BB962C8B-B14F-4D97-AF65-F5344CB8AC3E}">
        <p14:creationId xmlns:p14="http://schemas.microsoft.com/office/powerpoint/2010/main" val="272909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Concentrating on the LION Premium offering:</a:t>
            </a:r>
          </a:p>
          <a:p>
            <a:pPr marL="171450" indent="-171450">
              <a:buFontTx/>
              <a:buChar char="-"/>
            </a:pPr>
            <a:r>
              <a:rPr lang="en-GB" dirty="0"/>
              <a:t>All on the same platform. Fully integrated experience.</a:t>
            </a:r>
          </a:p>
          <a:p>
            <a:pPr marL="171450" indent="-171450">
              <a:buFontTx/>
              <a:buChar char="-"/>
            </a:pPr>
            <a:r>
              <a:rPr lang="en-GB" dirty="0"/>
              <a:t>Simplified structure to cut out the complexities of the vast and varied Literature &amp; Theatre portfolio so that we can focus on LION and LION Premium upgrades</a:t>
            </a:r>
            <a:endParaRPr lang="en-US" dirty="0"/>
          </a:p>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11</a:t>
            </a:fld>
            <a:endParaRPr lang="en-US"/>
          </a:p>
        </p:txBody>
      </p:sp>
    </p:spTree>
    <p:extLst>
      <p:ext uri="{BB962C8B-B14F-4D97-AF65-F5344CB8AC3E}">
        <p14:creationId xmlns:p14="http://schemas.microsoft.com/office/powerpoint/2010/main" val="1162935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313A2F-4F44-6A43-962F-0DFD3FDCC135}" type="slidenum">
              <a:rPr lang="en-US" smtClean="0"/>
              <a:t>12</a:t>
            </a:fld>
            <a:endParaRPr lang="en-US"/>
          </a:p>
        </p:txBody>
      </p:sp>
    </p:spTree>
    <p:extLst>
      <p:ext uri="{BB962C8B-B14F-4D97-AF65-F5344CB8AC3E}">
        <p14:creationId xmlns:p14="http://schemas.microsoft.com/office/powerpoint/2010/main" val="1670696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Vast majority of the Collection made up of previously unavailable material.</a:t>
            </a:r>
          </a:p>
        </p:txBody>
      </p:sp>
      <p:sp>
        <p:nvSpPr>
          <p:cNvPr id="4" name="Slide Number Placeholder 3"/>
          <p:cNvSpPr>
            <a:spLocks noGrp="1"/>
          </p:cNvSpPr>
          <p:nvPr>
            <p:ph type="sldNum" sz="quarter" idx="10"/>
          </p:nvPr>
        </p:nvSpPr>
        <p:spPr/>
        <p:txBody>
          <a:bodyPr/>
          <a:lstStyle/>
          <a:p>
            <a:fld id="{1E313A2F-4F44-6A43-962F-0DFD3FDCC135}" type="slidenum">
              <a:rPr lang="en-US" smtClean="0"/>
              <a:t>13</a:t>
            </a:fld>
            <a:endParaRPr lang="en-US"/>
          </a:p>
        </p:txBody>
      </p:sp>
    </p:spTree>
    <p:extLst>
      <p:ext uri="{BB962C8B-B14F-4D97-AF65-F5344CB8AC3E}">
        <p14:creationId xmlns:p14="http://schemas.microsoft.com/office/powerpoint/2010/main" val="2632416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As literary studies grows increasingly interdisciplinary and with researchers needing to explore more consistently beyond the boundaries of traditional sources, Black Writing offers unprecedented opportunities to improve research with the inclusion of rare and ephemeral voices.</a:t>
            </a:r>
            <a:endParaRPr lang="en-US" sz="1200" dirty="0"/>
          </a:p>
          <a:p>
            <a:endParaRPr lang="en-GB" sz="1200" b="1" u="sng" dirty="0"/>
          </a:p>
          <a:p>
            <a:r>
              <a:rPr lang="en-GB" sz="1200" b="1" u="sng" dirty="0"/>
              <a:t>Thomas </a:t>
            </a:r>
            <a:r>
              <a:rPr lang="en-GB" sz="1200" b="1" u="sng" dirty="0" err="1"/>
              <a:t>MacDermot</a:t>
            </a:r>
            <a:r>
              <a:rPr lang="en-GB" sz="1200" b="1" u="sng" dirty="0"/>
              <a:t> </a:t>
            </a:r>
            <a:r>
              <a:rPr lang="en-GB" sz="1200" dirty="0"/>
              <a:t>(1870-1933)</a:t>
            </a:r>
          </a:p>
          <a:p>
            <a:r>
              <a:rPr lang="en-GB" sz="1200" dirty="0"/>
              <a:t>Journalist, author, poet, editor of the </a:t>
            </a:r>
            <a:r>
              <a:rPr lang="en-GB" sz="1200" i="1" dirty="0"/>
              <a:t>Jamaica Times.</a:t>
            </a:r>
          </a:p>
          <a:p>
            <a:r>
              <a:rPr lang="en-GB" sz="1200" dirty="0"/>
              <a:t>Founder of the All Jamaica Library imprint of books by and about the island.</a:t>
            </a:r>
          </a:p>
          <a:p>
            <a:r>
              <a:rPr lang="en-GB" sz="1200" dirty="0"/>
              <a:t>Posthumously proclaimed Jamaica’s first Poet Laureate</a:t>
            </a:r>
          </a:p>
          <a:p>
            <a:r>
              <a:rPr lang="en-GB" sz="1200" dirty="0"/>
              <a:t>His novel </a:t>
            </a:r>
            <a:r>
              <a:rPr lang="en-GB" sz="1200" i="1" dirty="0" err="1"/>
              <a:t>Becka’s</a:t>
            </a:r>
            <a:r>
              <a:rPr lang="en-GB" sz="1200" i="1" dirty="0"/>
              <a:t> Buckra Baby </a:t>
            </a:r>
            <a:r>
              <a:rPr lang="en-GB" sz="1200" dirty="0"/>
              <a:t>(1904) considered to mark the beginning of modern Caribbean writing.</a:t>
            </a:r>
          </a:p>
          <a:p>
            <a:r>
              <a:rPr lang="en-GB" sz="1200" dirty="0"/>
              <a:t>One posthumous collection of poetry and two novels</a:t>
            </a:r>
          </a:p>
          <a:p>
            <a:r>
              <a:rPr lang="en-GB" sz="1200" dirty="0"/>
              <a:t>With launch of Black Writing Collection, LION now offers </a:t>
            </a:r>
            <a:r>
              <a:rPr lang="en-GB" sz="1200" dirty="0" err="1"/>
              <a:t>MacDermot’s</a:t>
            </a:r>
            <a:r>
              <a:rPr lang="en-GB" sz="1200" dirty="0"/>
              <a:t> complete works in one place for the first time.</a:t>
            </a:r>
          </a:p>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14</a:t>
            </a:fld>
            <a:endParaRPr lang="en-US"/>
          </a:p>
        </p:txBody>
      </p:sp>
    </p:spTree>
    <p:extLst>
      <p:ext uri="{BB962C8B-B14F-4D97-AF65-F5344CB8AC3E}">
        <p14:creationId xmlns:p14="http://schemas.microsoft.com/office/powerpoint/2010/main" val="1339249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LION has Hughes poetry, but not drama. Or the works of Hurston – including </a:t>
            </a:r>
            <a:r>
              <a:rPr lang="en-GB" i="1" dirty="0"/>
              <a:t>Mule Bone</a:t>
            </a:r>
            <a:r>
              <a:rPr lang="en-GB" i="0" dirty="0"/>
              <a:t> (1930) a play they collaborated on and which broke their relationship.</a:t>
            </a:r>
          </a:p>
          <a:p>
            <a:r>
              <a:rPr lang="en-GB" i="0" dirty="0"/>
              <a:t>LION has Toomer’s Collected Poems but not his 1923 prose masterpiece </a:t>
            </a:r>
            <a:r>
              <a:rPr lang="en-GB" i="1" dirty="0"/>
              <a:t>Cane</a:t>
            </a:r>
            <a:r>
              <a:rPr lang="en-GB" i="0" dirty="0"/>
              <a:t>.</a:t>
            </a:r>
          </a:p>
          <a:p>
            <a:r>
              <a:rPr lang="en-GB" i="0" dirty="0"/>
              <a:t>These missing components, as well as the writings of lesser known but no less significant members of the movement are now available in LION Premium,</a:t>
            </a:r>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15</a:t>
            </a:fld>
            <a:endParaRPr lang="en-US"/>
          </a:p>
        </p:txBody>
      </p:sp>
    </p:spTree>
    <p:extLst>
      <p:ext uri="{BB962C8B-B14F-4D97-AF65-F5344CB8AC3E}">
        <p14:creationId xmlns:p14="http://schemas.microsoft.com/office/powerpoint/2010/main" val="2503889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313A2F-4F44-6A43-962F-0DFD3FDCC135}" type="slidenum">
              <a:rPr lang="en-US" smtClean="0"/>
              <a:t>16</a:t>
            </a:fld>
            <a:endParaRPr lang="en-US"/>
          </a:p>
        </p:txBody>
      </p:sp>
    </p:spTree>
    <p:extLst>
      <p:ext uri="{BB962C8B-B14F-4D97-AF65-F5344CB8AC3E}">
        <p14:creationId xmlns:p14="http://schemas.microsoft.com/office/powerpoint/2010/main" val="1924348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German Literature Collections migrating to PQP as part of World Literature Collection in 2019.</a:t>
            </a:r>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17</a:t>
            </a:fld>
            <a:endParaRPr lang="en-US"/>
          </a:p>
        </p:txBody>
      </p:sp>
    </p:spTree>
    <p:extLst>
      <p:ext uri="{BB962C8B-B14F-4D97-AF65-F5344CB8AC3E}">
        <p14:creationId xmlns:p14="http://schemas.microsoft.com/office/powerpoint/2010/main" val="1332086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With increased expectation for researchers to go beyond the boundaries of traditional primary works, World Literature offers unprecedented opportunities to improve research with the inclusion of rare and non-Anglophone voices, adding depth and perspective.</a:t>
            </a:r>
            <a:endParaRPr lang="en-US" sz="1200" dirty="0"/>
          </a:p>
          <a:p>
            <a:endParaRPr lang="en-GB" sz="1200" b="1" u="sng" dirty="0"/>
          </a:p>
          <a:p>
            <a:r>
              <a:rPr lang="en-GB" sz="1200" b="1" u="sng" dirty="0" err="1"/>
              <a:t>Bankim</a:t>
            </a:r>
            <a:r>
              <a:rPr lang="en-GB" sz="1200" b="1" u="sng" dirty="0"/>
              <a:t> Chandra Chatterjee </a:t>
            </a:r>
            <a:r>
              <a:rPr lang="en-GB" sz="1200" dirty="0"/>
              <a:t>(1838-1894)</a:t>
            </a:r>
          </a:p>
          <a:p>
            <a:r>
              <a:rPr lang="en-GB" sz="1200" dirty="0"/>
              <a:t>Composer of India’s national song, </a:t>
            </a:r>
            <a:r>
              <a:rPr lang="en-GB" sz="1200" i="1" dirty="0" err="1"/>
              <a:t>Vande</a:t>
            </a:r>
            <a:r>
              <a:rPr lang="en-GB" sz="1200" i="1" dirty="0"/>
              <a:t> </a:t>
            </a:r>
            <a:r>
              <a:rPr lang="en-GB" sz="1200" i="1" dirty="0" err="1"/>
              <a:t>Mataram</a:t>
            </a:r>
            <a:r>
              <a:rPr lang="en-GB" sz="1200" i="1" dirty="0"/>
              <a:t> </a:t>
            </a:r>
            <a:r>
              <a:rPr lang="en-GB" sz="1200" dirty="0"/>
              <a:t>which inspired activists during the Indian Independence Movement (1857-1947) when set to music by Rabindranath Tagore.</a:t>
            </a:r>
          </a:p>
          <a:p>
            <a:r>
              <a:rPr lang="en-GB" sz="1200" dirty="0"/>
              <a:t>A key figure in the literary renaissance of Bengal as well as the broader Indian subcontinent</a:t>
            </a:r>
          </a:p>
          <a:p>
            <a:r>
              <a:rPr lang="en-GB" sz="1200" dirty="0"/>
              <a:t>With launch of World Literature, LION can now offer Chatterjee’s national song in translation alongside his first novel </a:t>
            </a:r>
            <a:r>
              <a:rPr lang="en-GB" sz="1200" i="1" dirty="0" err="1"/>
              <a:t>Rajmohan’s</a:t>
            </a:r>
            <a:r>
              <a:rPr lang="en-GB" sz="1200" i="1" dirty="0"/>
              <a:t> Wife </a:t>
            </a:r>
            <a:r>
              <a:rPr lang="en-GB" sz="1200" dirty="0"/>
              <a:t>(1864); the first novel in English published by an Indian, a host of reference and critical articles and works of contemporaries such as Tagore.</a:t>
            </a:r>
          </a:p>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18</a:t>
            </a:fld>
            <a:endParaRPr lang="en-US"/>
          </a:p>
        </p:txBody>
      </p:sp>
    </p:spTree>
    <p:extLst>
      <p:ext uri="{BB962C8B-B14F-4D97-AF65-F5344CB8AC3E}">
        <p14:creationId xmlns:p14="http://schemas.microsoft.com/office/powerpoint/2010/main" val="3866696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313A2F-4F44-6A43-962F-0DFD3FDCC135}" type="slidenum">
              <a:rPr lang="en-US" smtClean="0"/>
              <a:t>19</a:t>
            </a:fld>
            <a:endParaRPr lang="en-US"/>
          </a:p>
        </p:txBody>
      </p:sp>
    </p:spTree>
    <p:extLst>
      <p:ext uri="{BB962C8B-B14F-4D97-AF65-F5344CB8AC3E}">
        <p14:creationId xmlns:p14="http://schemas.microsoft.com/office/powerpoint/2010/main" val="3227296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dirty="0"/>
              <a:t>The following slides will explain the unique tools and features designed especially for Literature Online that are offered on the ProQuest platform.</a:t>
            </a:r>
            <a:endParaRPr lang="en-US" dirty="0"/>
          </a:p>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20</a:t>
            </a:fld>
            <a:endParaRPr lang="en-US"/>
          </a:p>
        </p:txBody>
      </p:sp>
    </p:spTree>
    <p:extLst>
      <p:ext uri="{BB962C8B-B14F-4D97-AF65-F5344CB8AC3E}">
        <p14:creationId xmlns:p14="http://schemas.microsoft.com/office/powerpoint/2010/main" val="3071133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1 - explore the homepage and find available LION collections in your institution subscription </a:t>
            </a:r>
          </a:p>
          <a:p>
            <a:pPr lvl="0"/>
            <a:r>
              <a:rPr lang="en-US" sz="1200" b="1" kern="1200" dirty="0">
                <a:solidFill>
                  <a:schemeClr val="tx1"/>
                </a:solidFill>
                <a:effectLst/>
                <a:latin typeface="+mn-lt"/>
                <a:ea typeface="+mn-ea"/>
                <a:cs typeface="+mn-cs"/>
              </a:rPr>
              <a:t>2 – The author page is reached from the limiter in Basic search.</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3 - Show how to Use word variants searching</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4 – which unique features PQ provides to </a:t>
            </a:r>
            <a:r>
              <a:rPr lang="en-US" sz="1200" kern="1200">
                <a:solidFill>
                  <a:schemeClr val="tx1"/>
                </a:solidFill>
                <a:effectLst/>
                <a:latin typeface="+mn-lt"/>
                <a:ea typeface="+mn-ea"/>
                <a:cs typeface="+mn-cs"/>
              </a:rPr>
              <a:t>evaluate </a:t>
            </a:r>
            <a:r>
              <a:rPr lang="en-US" sz="1200" kern="1200" dirty="0">
                <a:solidFill>
                  <a:schemeClr val="tx1"/>
                </a:solidFill>
                <a:effectLst/>
                <a:latin typeface="+mn-lt"/>
                <a:ea typeface="+mn-ea"/>
                <a:cs typeface="+mn-cs"/>
              </a:rPr>
              <a:t>t</a:t>
            </a:r>
            <a:r>
              <a:rPr lang="en-US" sz="1200" kern="1200">
                <a:solidFill>
                  <a:schemeClr val="tx1"/>
                </a:solidFill>
                <a:effectLst/>
                <a:latin typeface="+mn-lt"/>
                <a:ea typeface="+mn-ea"/>
                <a:cs typeface="+mn-cs"/>
              </a:rPr>
              <a:t>he </a:t>
            </a:r>
            <a:r>
              <a:rPr lang="en-US" sz="1200" kern="1200" dirty="0">
                <a:solidFill>
                  <a:schemeClr val="tx1"/>
                </a:solidFill>
                <a:effectLst/>
                <a:latin typeface="+mn-lt"/>
                <a:ea typeface="+mn-ea"/>
                <a:cs typeface="+mn-cs"/>
              </a:rPr>
              <a:t>results in dedicated Results pages. in addition, for primary texts </a:t>
            </a:r>
            <a:r>
              <a:rPr lang="en-US" sz="1200" b="1" kern="1200" dirty="0">
                <a:solidFill>
                  <a:schemeClr val="tx1"/>
                </a:solidFill>
                <a:effectLst/>
                <a:latin typeface="+mn-lt"/>
                <a:ea typeface="+mn-ea"/>
                <a:cs typeface="+mn-cs"/>
              </a:rPr>
              <a:t>Evaluate them by navigating keywords</a:t>
            </a:r>
            <a:r>
              <a:rPr lang="en-US" sz="1200" kern="1200" dirty="0">
                <a:solidFill>
                  <a:schemeClr val="tx1"/>
                </a:solidFill>
                <a:effectLst/>
                <a:latin typeface="+mn-lt"/>
                <a:ea typeface="+mn-ea"/>
                <a:cs typeface="+mn-cs"/>
              </a:rPr>
              <a:t> in </a:t>
            </a:r>
            <a:r>
              <a:rPr lang="en-US" sz="1200" kern="1200" dirty="0" err="1">
                <a:solidFill>
                  <a:schemeClr val="tx1"/>
                </a:solidFill>
                <a:effectLst/>
                <a:latin typeface="+mn-lt"/>
                <a:ea typeface="+mn-ea"/>
                <a:cs typeface="+mn-cs"/>
              </a:rPr>
              <a:t>docview</a:t>
            </a:r>
            <a:r>
              <a:rPr lang="en-US" sz="1200" kern="1200" dirty="0">
                <a:solidFill>
                  <a:schemeClr val="tx1"/>
                </a:solidFill>
                <a:effectLst/>
                <a:latin typeface="+mn-lt"/>
                <a:ea typeface="+mn-ea"/>
                <a:cs typeface="+mn-cs"/>
              </a:rPr>
              <a:t> and mention the Enhanced save options </a:t>
            </a:r>
          </a:p>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2</a:t>
            </a:fld>
            <a:endParaRPr lang="en-US"/>
          </a:p>
        </p:txBody>
      </p:sp>
    </p:spTree>
    <p:extLst>
      <p:ext uri="{BB962C8B-B14F-4D97-AF65-F5344CB8AC3E}">
        <p14:creationId xmlns:p14="http://schemas.microsoft.com/office/powerpoint/2010/main" val="1046786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ProQuest platform users will recognize the main design and many features, but LION includes unique parts which are not available for other databases on the platform.</a:t>
            </a:r>
          </a:p>
          <a:p>
            <a:endParaRPr lang="en-GB" dirty="0"/>
          </a:p>
        </p:txBody>
      </p:sp>
      <p:sp>
        <p:nvSpPr>
          <p:cNvPr id="4" name="Slide Number Placeholder 3"/>
          <p:cNvSpPr>
            <a:spLocks noGrp="1"/>
          </p:cNvSpPr>
          <p:nvPr>
            <p:ph type="sldNum" sz="quarter" idx="10"/>
          </p:nvPr>
        </p:nvSpPr>
        <p:spPr/>
        <p:txBody>
          <a:bodyPr/>
          <a:lstStyle/>
          <a:p>
            <a:fld id="{05EDB381-25C2-4CEE-A93B-7A0453450C0C}" type="slidenum">
              <a:rPr lang="en-GB" smtClean="0"/>
              <a:pPr/>
              <a:t>21</a:t>
            </a:fld>
            <a:endParaRPr lang="en-GB"/>
          </a:p>
        </p:txBody>
      </p:sp>
    </p:spTree>
    <p:extLst>
      <p:ext uri="{BB962C8B-B14F-4D97-AF65-F5344CB8AC3E}">
        <p14:creationId xmlns:p14="http://schemas.microsoft.com/office/powerpoint/2010/main" val="3834159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dirty="0"/>
              <a:t>The LION Home page/ Basic search is different to other databases on the ProQuest platform, since it provides an overview of available content, with links to search forms and browse features. Which means it’s a perfect starting point for an introduction to the database. It will also explain which LION collections the institution is currently subscribing to.</a:t>
            </a:r>
            <a:endParaRPr lang="en-US" dirty="0"/>
          </a:p>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22</a:t>
            </a:fld>
            <a:endParaRPr lang="en-US"/>
          </a:p>
        </p:txBody>
      </p:sp>
    </p:spTree>
    <p:extLst>
      <p:ext uri="{BB962C8B-B14F-4D97-AF65-F5344CB8AC3E}">
        <p14:creationId xmlns:p14="http://schemas.microsoft.com/office/powerpoint/2010/main" val="20061517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dirty="0"/>
              <a:t>By default, you will search All content in LION. By clicking one of the buttons </a:t>
            </a:r>
            <a:r>
              <a:rPr lang="sv-FI" i="1" dirty="0"/>
              <a:t>Criticism</a:t>
            </a:r>
            <a:r>
              <a:rPr lang="sv-FI" dirty="0"/>
              <a:t>, </a:t>
            </a:r>
            <a:r>
              <a:rPr lang="sv-FI" i="1" dirty="0"/>
              <a:t>Primary Texts</a:t>
            </a:r>
            <a:r>
              <a:rPr lang="sv-FI" dirty="0"/>
              <a:t>, </a:t>
            </a:r>
            <a:r>
              <a:rPr lang="sv-FI" i="1" dirty="0"/>
              <a:t>Author Pages </a:t>
            </a:r>
            <a:r>
              <a:rPr lang="sv-FI" dirty="0"/>
              <a:t>(see example on slide) or </a:t>
            </a:r>
            <a:r>
              <a:rPr lang="sv-FI" i="1" dirty="0"/>
              <a:t>Reference Works</a:t>
            </a:r>
            <a:r>
              <a:rPr lang="sv-FI" dirty="0"/>
              <a:t>, you can focus your search on a specific content type.</a:t>
            </a:r>
            <a:endParaRPr lang="en-US" dirty="0"/>
          </a:p>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23</a:t>
            </a:fld>
            <a:endParaRPr lang="en-US"/>
          </a:p>
        </p:txBody>
      </p:sp>
    </p:spTree>
    <p:extLst>
      <p:ext uri="{BB962C8B-B14F-4D97-AF65-F5344CB8AC3E}">
        <p14:creationId xmlns:p14="http://schemas.microsoft.com/office/powerpoint/2010/main" val="13962183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FI" sz="1200" dirty="0">
                <a:solidFill>
                  <a:prstClr val="black"/>
                </a:solidFill>
              </a:rPr>
              <a:t>In a similar way to the Home page/Basic search page, the Author Page is a great starting point for available information in LION. It may contain up to 6 different lists with links to different content types in the database.</a:t>
            </a:r>
          </a:p>
          <a:p>
            <a:endParaRPr lang="sv-FI" sz="1200" dirty="0">
              <a:solidFill>
                <a:prstClr val="black"/>
              </a:solidFill>
            </a:endParaRPr>
          </a:p>
          <a:p>
            <a:r>
              <a:rPr lang="en-US" sz="1200" dirty="0">
                <a:solidFill>
                  <a:prstClr val="black"/>
                </a:solidFill>
              </a:rPr>
              <a:t>(most searches in LION start from looking for authors)</a:t>
            </a:r>
          </a:p>
          <a:p>
            <a:endParaRPr lang="sv-FI" sz="1200" dirty="0">
              <a:solidFill>
                <a:prstClr val="black"/>
              </a:solidFill>
            </a:endParaRPr>
          </a:p>
          <a:p>
            <a:endParaRPr lang="en-US" sz="1200" dirty="0">
              <a:solidFill>
                <a:prstClr val="black"/>
              </a:solidFill>
            </a:endParaRPr>
          </a:p>
          <a:p>
            <a:r>
              <a:rPr lang="en-US" dirty="0"/>
              <a:t>For comparison</a:t>
            </a:r>
          </a:p>
          <a:p>
            <a:r>
              <a:rPr lang="en-US" dirty="0"/>
              <a:t>Legacy LION:</a:t>
            </a:r>
          </a:p>
          <a:p>
            <a:r>
              <a:rPr lang="en-US" dirty="0"/>
              <a:t>Minimum indexing on authors</a:t>
            </a:r>
          </a:p>
          <a:p>
            <a:r>
              <a:rPr lang="en-US" dirty="0"/>
              <a:t>Biographies not linked together</a:t>
            </a:r>
          </a:p>
          <a:p>
            <a:r>
              <a:rPr lang="en-US" dirty="0"/>
              <a:t>Not well highlighted</a:t>
            </a:r>
          </a:p>
          <a:p>
            <a:r>
              <a:rPr lang="en-US" dirty="0"/>
              <a:t>Not as much information on the author page</a:t>
            </a:r>
          </a:p>
          <a:p>
            <a:r>
              <a:rPr lang="en-US" dirty="0"/>
              <a:t>Not as visual</a:t>
            </a:r>
          </a:p>
        </p:txBody>
      </p:sp>
      <p:sp>
        <p:nvSpPr>
          <p:cNvPr id="4" name="Slide Number Placeholder 3"/>
          <p:cNvSpPr>
            <a:spLocks noGrp="1"/>
          </p:cNvSpPr>
          <p:nvPr>
            <p:ph type="sldNum" sz="quarter" idx="5"/>
          </p:nvPr>
        </p:nvSpPr>
        <p:spPr/>
        <p:txBody>
          <a:bodyPr/>
          <a:lstStyle/>
          <a:p>
            <a:fld id="{1E313A2F-4F44-6A43-962F-0DFD3FDCC135}" type="slidenum">
              <a:rPr lang="en-US" smtClean="0"/>
              <a:t>24</a:t>
            </a:fld>
            <a:endParaRPr lang="en-US"/>
          </a:p>
        </p:txBody>
      </p:sp>
    </p:spTree>
    <p:extLst>
      <p:ext uri="{BB962C8B-B14F-4D97-AF65-F5344CB8AC3E}">
        <p14:creationId xmlns:p14="http://schemas.microsoft.com/office/powerpoint/2010/main" val="10861973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Variant spelling and variant forms searching</a:t>
            </a:r>
            <a:r>
              <a:rPr lang="en-US" baseline="0" dirty="0"/>
              <a:t> is a unique feature to ProQuest. </a:t>
            </a:r>
            <a:r>
              <a:rPr lang="en-US" dirty="0"/>
              <a:t>This functionality is the result of an ongoing research project at Northwestern University to provide orthographic standardization to a large archive of texts including selected data from </a:t>
            </a:r>
            <a:r>
              <a:rPr lang="en-US" i="1" dirty="0"/>
              <a:t>Literature Online and EEBO</a:t>
            </a:r>
            <a:r>
              <a:rPr lang="en-US" dirty="0"/>
              <a:t>. It is being supported by ProQuest and partner </a:t>
            </a:r>
            <a:r>
              <a:rPr lang="en-US" baseline="0" dirty="0"/>
              <a:t>universities</a:t>
            </a:r>
            <a:r>
              <a:rPr lang="en-US" dirty="0"/>
              <a:t>.</a:t>
            </a:r>
          </a:p>
          <a:p>
            <a:endParaRPr lang="en-US" dirty="0"/>
          </a:p>
          <a:p>
            <a:r>
              <a:rPr lang="en-US" dirty="0"/>
              <a:t>When searching, you will automatically retrieve all instances of your search term and its variants (spelling, forms, typographic variants, early modern variants) in Literature Online. </a:t>
            </a:r>
          </a:p>
          <a:p>
            <a:endParaRPr lang="en-US" dirty="0"/>
          </a:p>
          <a:p>
            <a:endParaRPr lang="en-US" dirty="0"/>
          </a:p>
          <a:p>
            <a:r>
              <a:rPr lang="en-US" dirty="0"/>
              <a:t>For example, if you type the word </a:t>
            </a:r>
            <a:r>
              <a:rPr lang="en-US" i="1" dirty="0"/>
              <a:t>murder</a:t>
            </a:r>
            <a:r>
              <a:rPr lang="en-US" dirty="0"/>
              <a:t>, when you submit your search you will retrieve all occurrences of the word murder and its early modern variants </a:t>
            </a:r>
            <a:r>
              <a:rPr lang="en-US" i="1" dirty="0" err="1"/>
              <a:t>murther</a:t>
            </a:r>
            <a:r>
              <a:rPr lang="en-US" dirty="0"/>
              <a:t>, </a:t>
            </a:r>
            <a:r>
              <a:rPr lang="en-US" i="1" dirty="0" err="1"/>
              <a:t>murdre</a:t>
            </a:r>
            <a:r>
              <a:rPr lang="en-US" dirty="0"/>
              <a:t>, </a:t>
            </a:r>
            <a:r>
              <a:rPr lang="en-US" i="1" dirty="0" err="1"/>
              <a:t>murdir</a:t>
            </a:r>
            <a:r>
              <a:rPr lang="en-US" dirty="0"/>
              <a:t>, and </a:t>
            </a:r>
            <a:r>
              <a:rPr lang="en-US" i="1" dirty="0" err="1"/>
              <a:t>mvrder</a:t>
            </a:r>
            <a:r>
              <a:rPr lang="en-US" dirty="0"/>
              <a:t>.</a:t>
            </a:r>
          </a:p>
          <a:p>
            <a:r>
              <a:rPr lang="en-US" dirty="0"/>
              <a:t>If you type a phrase (for example Keyword(s): “so foul and fair a day”), your results will include instances of the phrase where the spelling varies (such as </a:t>
            </a:r>
            <a:r>
              <a:rPr lang="en-US" i="1" dirty="0"/>
              <a:t>so </a:t>
            </a:r>
            <a:r>
              <a:rPr lang="en-US" i="1" dirty="0" err="1"/>
              <a:t>foule</a:t>
            </a:r>
            <a:r>
              <a:rPr lang="en-US" i="1" dirty="0"/>
              <a:t> and faire a day</a:t>
            </a:r>
            <a:r>
              <a:rPr lang="en-US" dirty="0"/>
              <a:t>). Similarly, if you type a series of terms connected by Boolean or proximity operators in this field (for example </a:t>
            </a:r>
            <a:r>
              <a:rPr lang="en-US" i="1" dirty="0"/>
              <a:t>jealous</a:t>
            </a:r>
            <a:r>
              <a:rPr lang="en-US" dirty="0"/>
              <a:t> and </a:t>
            </a:r>
            <a:r>
              <a:rPr lang="en-US" i="1" dirty="0"/>
              <a:t>green-eyed</a:t>
            </a:r>
            <a:r>
              <a:rPr lang="en-US" dirty="0"/>
              <a:t>), your search will include all available spelling and typographic variants of each term (such as </a:t>
            </a:r>
            <a:r>
              <a:rPr lang="en-US" i="1" dirty="0" err="1"/>
              <a:t>iealous</a:t>
            </a:r>
            <a:r>
              <a:rPr lang="en-US" dirty="0"/>
              <a:t>, </a:t>
            </a:r>
            <a:r>
              <a:rPr lang="en-US" i="1" dirty="0" err="1"/>
              <a:t>greene</a:t>
            </a:r>
            <a:r>
              <a:rPr lang="en-US" i="1" dirty="0"/>
              <a:t>-eyed</a:t>
            </a:r>
            <a:r>
              <a:rPr lang="en-US" dirty="0"/>
              <a:t> and </a:t>
            </a:r>
            <a:r>
              <a:rPr lang="en-US" i="1" dirty="0" err="1"/>
              <a:t>greene</a:t>
            </a:r>
            <a:r>
              <a:rPr lang="en-US" i="1" dirty="0"/>
              <a:t> </a:t>
            </a:r>
            <a:r>
              <a:rPr lang="en-US" i="1" dirty="0" err="1"/>
              <a:t>eyd</a:t>
            </a:r>
            <a:r>
              <a:rPr lang="en-US" dirty="0"/>
              <a:t>).</a:t>
            </a:r>
          </a:p>
          <a:p>
            <a:endParaRPr lang="en-US" dirty="0"/>
          </a:p>
          <a:p>
            <a:endParaRPr lang="en-US" dirty="0"/>
          </a:p>
        </p:txBody>
      </p:sp>
      <p:sp>
        <p:nvSpPr>
          <p:cNvPr id="4" name="Slide Number Placeholder 3"/>
          <p:cNvSpPr>
            <a:spLocks noGrp="1"/>
          </p:cNvSpPr>
          <p:nvPr>
            <p:ph type="sldNum" sz="quarter" idx="10"/>
          </p:nvPr>
        </p:nvSpPr>
        <p:spPr/>
        <p:txBody>
          <a:bodyPr/>
          <a:lstStyle/>
          <a:p>
            <a:fld id="{91783ADF-5B9D-4698-9C66-DE7AACC68400}" type="slidenum">
              <a:rPr lang="en-US" smtClean="0"/>
              <a:pPr/>
              <a:t>26</a:t>
            </a:fld>
            <a:endParaRPr lang="en-US"/>
          </a:p>
        </p:txBody>
      </p:sp>
    </p:spTree>
    <p:extLst>
      <p:ext uri="{BB962C8B-B14F-4D97-AF65-F5344CB8AC3E}">
        <p14:creationId xmlns:p14="http://schemas.microsoft.com/office/powerpoint/2010/main" val="24878349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1783ADF-5B9D-4698-9C66-DE7AACC68400}" type="slidenum">
              <a:rPr lang="en-US" smtClean="0"/>
              <a:pPr/>
              <a:t>27</a:t>
            </a:fld>
            <a:endParaRPr lang="en-US"/>
          </a:p>
        </p:txBody>
      </p:sp>
    </p:spTree>
    <p:extLst>
      <p:ext uri="{BB962C8B-B14F-4D97-AF65-F5344CB8AC3E}">
        <p14:creationId xmlns:p14="http://schemas.microsoft.com/office/powerpoint/2010/main" val="31292587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1783ADF-5B9D-4698-9C66-DE7AACC68400}" type="slidenum">
              <a:rPr lang="en-US" smtClean="0"/>
              <a:pPr/>
              <a:t>28</a:t>
            </a:fld>
            <a:endParaRPr lang="en-US"/>
          </a:p>
        </p:txBody>
      </p:sp>
    </p:spTree>
    <p:extLst>
      <p:ext uri="{BB962C8B-B14F-4D97-AF65-F5344CB8AC3E}">
        <p14:creationId xmlns:p14="http://schemas.microsoft.com/office/powerpoint/2010/main" val="17564606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dirty="0"/>
              <a:t>By default, you will search All of Literature Online. You can also choose to search only specific content types, eg. Criticism or Primary texts. The selection of searchable fields in the drop down menu will change accordingly. </a:t>
            </a:r>
          </a:p>
          <a:p>
            <a:pPr marL="0" marR="0" lvl="0" indent="0" algn="l" defTabSz="914400" rtl="0" eaLnBrk="1" fontAlgn="auto" latinLnBrk="0" hangingPunct="1">
              <a:lnSpc>
                <a:spcPct val="100000"/>
              </a:lnSpc>
              <a:spcBef>
                <a:spcPts val="0"/>
              </a:spcBef>
              <a:spcAft>
                <a:spcPts val="0"/>
              </a:spcAft>
              <a:buClrTx/>
              <a:buSzTx/>
              <a:buFontTx/>
              <a:buNone/>
              <a:tabLst/>
              <a:defRPr/>
            </a:pPr>
            <a:r>
              <a:rPr lang="sv-FI" dirty="0"/>
              <a:t>On the left the list of fields for searching Criticism is shown, on the right is the list of fields for searching the Primary Texts.</a:t>
            </a:r>
          </a:p>
          <a:p>
            <a:pPr marL="0" marR="0" lvl="0" indent="0" algn="l" defTabSz="914400" rtl="0" eaLnBrk="1" fontAlgn="auto" latinLnBrk="0" hangingPunct="1">
              <a:lnSpc>
                <a:spcPct val="100000"/>
              </a:lnSpc>
              <a:spcBef>
                <a:spcPts val="0"/>
              </a:spcBef>
              <a:spcAft>
                <a:spcPts val="0"/>
              </a:spcAft>
              <a:buClrTx/>
              <a:buSzTx/>
              <a:buFontTx/>
              <a:buNone/>
              <a:tabLst/>
              <a:defRPr/>
            </a:pPr>
            <a:r>
              <a:rPr lang="sv-FI" dirty="0"/>
              <a:t>On the bottom part of the Advanced search page, click the </a:t>
            </a:r>
            <a:r>
              <a:rPr lang="sv-FI" i="1" dirty="0"/>
              <a:t>Result page options </a:t>
            </a:r>
            <a:r>
              <a:rPr lang="sv-FI" dirty="0"/>
              <a:t>link to see additional features. </a:t>
            </a:r>
            <a:endParaRPr lang="en-US" dirty="0"/>
          </a:p>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29</a:t>
            </a:fld>
            <a:endParaRPr lang="en-US"/>
          </a:p>
        </p:txBody>
      </p:sp>
    </p:spTree>
    <p:extLst>
      <p:ext uri="{BB962C8B-B14F-4D97-AF65-F5344CB8AC3E}">
        <p14:creationId xmlns:p14="http://schemas.microsoft.com/office/powerpoint/2010/main" val="2613276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dirty="0"/>
              <a:t>Add a search term to the advanced search form.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FI" dirty="0"/>
          </a:p>
          <a:p>
            <a:pPr marL="0" marR="0" lvl="0" indent="0" algn="l" defTabSz="914400" rtl="0" eaLnBrk="1" fontAlgn="auto" latinLnBrk="0" hangingPunct="1">
              <a:lnSpc>
                <a:spcPct val="100000"/>
              </a:lnSpc>
              <a:spcBef>
                <a:spcPts val="0"/>
              </a:spcBef>
              <a:spcAft>
                <a:spcPts val="0"/>
              </a:spcAft>
              <a:buClrTx/>
              <a:buSzTx/>
              <a:buFontTx/>
              <a:buNone/>
              <a:tabLst/>
              <a:defRPr/>
            </a:pPr>
            <a:r>
              <a:rPr lang="sv-FI" dirty="0"/>
              <a:t>To see the variant spellings and variant forms searching in action,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sv-FI" dirty="0"/>
              <a:t>on the bottom part of the search form, click on the link </a:t>
            </a:r>
            <a:r>
              <a:rPr lang="sv-FI" i="1" dirty="0"/>
              <a:t>Result page options</a:t>
            </a:r>
            <a:r>
              <a:rPr lang="sv-FI" dirty="0"/>
              <a:t>, then select </a:t>
            </a:r>
            <a:r>
              <a:rPr lang="sv-FI" i="1" dirty="0"/>
              <a:t>Show additional terms included in the search</a:t>
            </a:r>
            <a:r>
              <a:rPr lang="sv-FI"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sv-FI" dirty="0"/>
              <a:t>Finally click on the Search button.</a:t>
            </a:r>
            <a:endParaRPr lang="en-US" dirty="0"/>
          </a:p>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30</a:t>
            </a:fld>
            <a:endParaRPr lang="en-US"/>
          </a:p>
        </p:txBody>
      </p:sp>
    </p:spTree>
    <p:extLst>
      <p:ext uri="{BB962C8B-B14F-4D97-AF65-F5344CB8AC3E}">
        <p14:creationId xmlns:p14="http://schemas.microsoft.com/office/powerpoint/2010/main" val="25796909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dirty="0"/>
              <a:t>On top of the result page, you will see a list of the variant forms and variant spellings of your search term that is automatically included in your search. </a:t>
            </a:r>
            <a:endParaRPr lang="en-US" dirty="0"/>
          </a:p>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31</a:t>
            </a:fld>
            <a:endParaRPr lang="en-US"/>
          </a:p>
        </p:txBody>
      </p:sp>
    </p:spTree>
    <p:extLst>
      <p:ext uri="{BB962C8B-B14F-4D97-AF65-F5344CB8AC3E}">
        <p14:creationId xmlns:p14="http://schemas.microsoft.com/office/powerpoint/2010/main" val="2139758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An award-winning, constantly growing resource for </a:t>
            </a:r>
            <a:r>
              <a:rPr lang="en-US" sz="1200" b="1" dirty="0">
                <a:solidFill>
                  <a:srgbClr val="971722"/>
                </a:solidFill>
              </a:rPr>
              <a:t>all aspects of literary research and teaching</a:t>
            </a:r>
            <a:r>
              <a:rPr lang="en-US" sz="1200" dirty="0"/>
              <a:t>, LION lets you use your time </a:t>
            </a:r>
            <a:r>
              <a:rPr lang="en-US" sz="1200" b="1" dirty="0">
                <a:solidFill>
                  <a:srgbClr val="971722"/>
                </a:solidFill>
              </a:rPr>
              <a:t>more effectively </a:t>
            </a:r>
            <a:r>
              <a:rPr lang="en-US" sz="1200" dirty="0"/>
              <a:t>to analyze texts, appreciate context and focus on your point of view. </a:t>
            </a:r>
          </a:p>
          <a:p>
            <a:pPr marL="0" indent="0">
              <a:buNone/>
            </a:pPr>
            <a:r>
              <a:rPr lang="en-GB" sz="1200" dirty="0"/>
              <a:t>The </a:t>
            </a:r>
            <a:r>
              <a:rPr lang="en-GB" sz="1200" b="1" dirty="0">
                <a:solidFill>
                  <a:srgbClr val="971722"/>
                </a:solidFill>
              </a:rPr>
              <a:t>depth and quality </a:t>
            </a:r>
            <a:r>
              <a:rPr lang="en-GB" sz="1200" dirty="0"/>
              <a:t>of the material, from Beowulf to Pulitzer and Nobel winners, ensures that students and teachers can </a:t>
            </a:r>
            <a:r>
              <a:rPr lang="en-GB" sz="1200" b="1" dirty="0">
                <a:solidFill>
                  <a:srgbClr val="971722"/>
                </a:solidFill>
              </a:rPr>
              <a:t>cover every topic with confidence</a:t>
            </a:r>
            <a:r>
              <a:rPr lang="en-GB" sz="1200" dirty="0"/>
              <a:t>.</a:t>
            </a:r>
          </a:p>
          <a:p>
            <a:endParaRPr lang="en-GB" sz="1200" dirty="0">
              <a:latin typeface="+mn-lt"/>
            </a:endParaRPr>
          </a:p>
          <a:p>
            <a:r>
              <a:rPr lang="en-GB" sz="1200" dirty="0">
                <a:latin typeface="+mn-lt"/>
              </a:rPr>
              <a:t>no undergraduate should do without it</a:t>
            </a:r>
          </a:p>
          <a:p>
            <a:r>
              <a:rPr lang="en-GB" sz="1200" dirty="0">
                <a:latin typeface="+mn-lt"/>
              </a:rPr>
              <a:t>no student should consider their research comprehensive without it</a:t>
            </a:r>
            <a:endParaRPr lang="en-GB" sz="1200" b="1" dirty="0">
              <a:solidFill>
                <a:srgbClr val="971722"/>
              </a:solidFill>
              <a:latin typeface="+mn-lt"/>
            </a:endParaRPr>
          </a:p>
          <a:p>
            <a:pPr marL="0" indent="0">
              <a:buNone/>
            </a:pPr>
            <a:endParaRPr lang="en-US" sz="1200" dirty="0"/>
          </a:p>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4</a:t>
            </a:fld>
            <a:endParaRPr lang="en-US"/>
          </a:p>
        </p:txBody>
      </p:sp>
    </p:spTree>
    <p:extLst>
      <p:ext uri="{BB962C8B-B14F-4D97-AF65-F5344CB8AC3E}">
        <p14:creationId xmlns:p14="http://schemas.microsoft.com/office/powerpoint/2010/main" val="40070735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dirty="0"/>
              <a:t>The LION Main Search results page is another feature that is unique and designed specifically for LION. Depending on your search terms, and the limit options you may have selected on the Basic or Advanced search forms, the result page can include up to 5 content types.  Click the green View-button to see the complete result page for each content type.</a:t>
            </a:r>
            <a:endParaRPr lang="en-US" dirty="0"/>
          </a:p>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33</a:t>
            </a:fld>
            <a:endParaRPr lang="en-US"/>
          </a:p>
        </p:txBody>
      </p:sp>
    </p:spTree>
    <p:extLst>
      <p:ext uri="{BB962C8B-B14F-4D97-AF65-F5344CB8AC3E}">
        <p14:creationId xmlns:p14="http://schemas.microsoft.com/office/powerpoint/2010/main" val="8051011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dirty="0"/>
              <a:t>The left side-panel on the Main Search results page contains the narrow filters (the content type specific result pages may contain other filters). The right side-panel may direct you to an author page, if matched by your search.</a:t>
            </a:r>
          </a:p>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34</a:t>
            </a:fld>
            <a:endParaRPr lang="en-US"/>
          </a:p>
        </p:txBody>
      </p:sp>
    </p:spTree>
    <p:extLst>
      <p:ext uri="{BB962C8B-B14F-4D97-AF65-F5344CB8AC3E}">
        <p14:creationId xmlns:p14="http://schemas.microsoft.com/office/powerpoint/2010/main" val="26104026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dirty="0"/>
              <a:t>The text results page will give you specific filters for primary text records. Your search term is marked in yellow. </a:t>
            </a:r>
            <a:endParaRPr lang="en-US" dirty="0"/>
          </a:p>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35</a:t>
            </a:fld>
            <a:endParaRPr lang="en-US"/>
          </a:p>
        </p:txBody>
      </p:sp>
    </p:spTree>
    <p:extLst>
      <p:ext uri="{BB962C8B-B14F-4D97-AF65-F5344CB8AC3E}">
        <p14:creationId xmlns:p14="http://schemas.microsoft.com/office/powerpoint/2010/main" val="42293184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search comes actually from a Basic search with the Author Pages filter preselected. As soon as one of the Content Types filter is used, the narrow filters in the Results page change accordingly. Here those for the Authors apply.</a:t>
            </a:r>
          </a:p>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36</a:t>
            </a:fld>
            <a:endParaRPr lang="en-US"/>
          </a:p>
        </p:txBody>
      </p:sp>
    </p:spTree>
    <p:extLst>
      <p:ext uri="{BB962C8B-B14F-4D97-AF65-F5344CB8AC3E}">
        <p14:creationId xmlns:p14="http://schemas.microsoft.com/office/powerpoint/2010/main" val="34844825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unique features are available when displaying the documents online.</a:t>
            </a:r>
          </a:p>
          <a:p>
            <a:r>
              <a:rPr lang="en-US" dirty="0"/>
              <a:t>If the article has been located by performing a Primary text keyword search, occurrences of the keyword in the text are highlighted in yellow. Clicking ‘</a:t>
            </a:r>
            <a:r>
              <a:rPr lang="en-US" b="0" i="1" dirty="0"/>
              <a:t>Turn on the search term navigation</a:t>
            </a:r>
            <a:r>
              <a:rPr lang="en-US" b="0" dirty="0"/>
              <a:t>’ </a:t>
            </a:r>
            <a:r>
              <a:rPr lang="en-US" dirty="0"/>
              <a:t>means you can then click on ‘</a:t>
            </a:r>
            <a:r>
              <a:rPr lang="en-US" b="0" i="1" dirty="0"/>
              <a:t>Jump to first hit</a:t>
            </a:r>
            <a:r>
              <a:rPr lang="en-US" b="0" dirty="0"/>
              <a:t>’ </a:t>
            </a:r>
            <a:r>
              <a:rPr lang="en-US" dirty="0"/>
              <a:t>to go to the first occurrence of the keyword in the text. Then use the arrow icon at the first hit to jump to the second hit, etc.</a:t>
            </a:r>
          </a:p>
          <a:p>
            <a:endParaRPr lang="sv-FI" dirty="0"/>
          </a:p>
          <a:p>
            <a:r>
              <a:rPr lang="sv-FI" dirty="0"/>
              <a:t>C</a:t>
            </a:r>
            <a:r>
              <a:rPr lang="en-US" dirty="0"/>
              <a:t>lick the Save link on the right side-panel, to see all available saving formats.</a:t>
            </a:r>
          </a:p>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37</a:t>
            </a:fld>
            <a:endParaRPr lang="en-US"/>
          </a:p>
        </p:txBody>
      </p:sp>
    </p:spTree>
    <p:extLst>
      <p:ext uri="{BB962C8B-B14F-4D97-AF65-F5344CB8AC3E}">
        <p14:creationId xmlns:p14="http://schemas.microsoft.com/office/powerpoint/2010/main" val="40399155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38</a:t>
            </a:fld>
            <a:endParaRPr lang="en-US"/>
          </a:p>
        </p:txBody>
      </p:sp>
    </p:spTree>
    <p:extLst>
      <p:ext uri="{BB962C8B-B14F-4D97-AF65-F5344CB8AC3E}">
        <p14:creationId xmlns:p14="http://schemas.microsoft.com/office/powerpoint/2010/main" val="23523103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FI" dirty="0"/>
              <a:t>Feel free to put links to the libguide on your website, forward and print brochures, and contact ProQuest for training sessions</a:t>
            </a:r>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39</a:t>
            </a:fld>
            <a:endParaRPr lang="en-US"/>
          </a:p>
        </p:txBody>
      </p:sp>
    </p:spTree>
    <p:extLst>
      <p:ext uri="{BB962C8B-B14F-4D97-AF65-F5344CB8AC3E}">
        <p14:creationId xmlns:p14="http://schemas.microsoft.com/office/powerpoint/2010/main" val="12239076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40</a:t>
            </a:fld>
            <a:endParaRPr lang="en-US"/>
          </a:p>
        </p:txBody>
      </p:sp>
    </p:spTree>
    <p:extLst>
      <p:ext uri="{BB962C8B-B14F-4D97-AF65-F5344CB8AC3E}">
        <p14:creationId xmlns:p14="http://schemas.microsoft.com/office/powerpoint/2010/main" val="2484942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444861"/>
            <a:ext cx="5560060" cy="4572139"/>
          </a:xfrm>
        </p:spPr>
        <p:txBody>
          <a:bodyPr/>
          <a:lstStyle/>
          <a:p>
            <a:pPr lvl="0"/>
            <a:r>
              <a:rPr lang="en-US" sz="1200" kern="1200" dirty="0">
                <a:solidFill>
                  <a:schemeClr val="tx1"/>
                </a:solidFill>
                <a:effectLst/>
                <a:latin typeface="+mn-lt"/>
                <a:ea typeface="+mn-ea"/>
                <a:cs typeface="+mn-cs"/>
              </a:rPr>
              <a:t>Trace word usage and frequency over a vast corpus of highly textually accurate works; find all plays featuring Medea, trace changes in poetic sentiment over time to the fly, explore the implications of the use of “thou” and “you” in Renaissance texts.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Find relevant criticism by searching the Annual Bibliography of English Language and Literature (ABEL); a unique capability in LION.</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See and hear poets like Susan Howe, Christopher Logue and Paul Muldoon reading their own and others works.</a:t>
            </a:r>
          </a:p>
        </p:txBody>
      </p:sp>
      <p:sp>
        <p:nvSpPr>
          <p:cNvPr id="4" name="Slide Number Placeholder 3"/>
          <p:cNvSpPr>
            <a:spLocks noGrp="1"/>
          </p:cNvSpPr>
          <p:nvPr>
            <p:ph type="sldNum" sz="quarter" idx="10"/>
          </p:nvPr>
        </p:nvSpPr>
        <p:spPr/>
        <p:txBody>
          <a:bodyPr/>
          <a:lstStyle/>
          <a:p>
            <a:fld id="{1E313A2F-4F44-6A43-962F-0DFD3FDCC135}" type="slidenum">
              <a:rPr lang="en-US" smtClean="0"/>
              <a:t>5</a:t>
            </a:fld>
            <a:endParaRPr lang="en-US"/>
          </a:p>
        </p:txBody>
      </p:sp>
    </p:spTree>
    <p:extLst>
      <p:ext uri="{BB962C8B-B14F-4D97-AF65-F5344CB8AC3E}">
        <p14:creationId xmlns:p14="http://schemas.microsoft.com/office/powerpoint/2010/main" val="1038469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Brief overview on what is in LION.</a:t>
            </a:r>
          </a:p>
          <a:p>
            <a:r>
              <a:rPr lang="en-GB" dirty="0"/>
              <a:t>You should all be pretty familiar with this; LION is the cornerstone of our Literature offering, has been around, ever-growing for over 20 years, and is relied upon by students, faculty and librarians on a daily basis in nearly 900 institutions globally</a:t>
            </a:r>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6</a:t>
            </a:fld>
            <a:endParaRPr lang="en-US"/>
          </a:p>
        </p:txBody>
      </p:sp>
    </p:spTree>
    <p:extLst>
      <p:ext uri="{BB962C8B-B14F-4D97-AF65-F5344CB8AC3E}">
        <p14:creationId xmlns:p14="http://schemas.microsoft.com/office/powerpoint/2010/main" val="1798013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0FCF20-80FB-4605-BA7C-6628A975A685}" type="slidenum">
              <a:rPr lang="en-GB"/>
              <a:pPr/>
              <a:t>7</a:t>
            </a:fld>
            <a:endParaRPr lang="en-GB" dirty="0"/>
          </a:p>
        </p:txBody>
      </p:sp>
      <p:sp>
        <p:nvSpPr>
          <p:cNvPr id="112642" name="Rectangle 1026"/>
          <p:cNvSpPr>
            <a:spLocks noGrp="1" noRot="1" noChangeAspect="1" noChangeArrowheads="1" noTextEdit="1"/>
          </p:cNvSpPr>
          <p:nvPr>
            <p:ph type="sldImg"/>
          </p:nvPr>
        </p:nvSpPr>
        <p:spPr>
          <a:ln/>
        </p:spPr>
      </p:sp>
      <p:sp>
        <p:nvSpPr>
          <p:cNvPr id="112643" name="Rectangle 1027"/>
          <p:cNvSpPr>
            <a:spLocks noGrp="1" noChangeArrowheads="1"/>
          </p:cNvSpPr>
          <p:nvPr>
            <p:ph type="body" idx="1"/>
          </p:nvPr>
        </p:nvSpPr>
        <p:spPr/>
        <p:txBody>
          <a:bodyPr/>
          <a:lstStyle/>
          <a:p>
            <a:r>
              <a:rPr lang="en-GB" dirty="0">
                <a:latin typeface="Arial" charset="0"/>
              </a:rPr>
              <a:t>THIS KEYING PROCESS IS UNIQUE TO PROQUEST</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SEARCHABILITY OF PRIMARY WORKS IS UNIQUE TO PQ</a:t>
            </a:r>
          </a:p>
          <a:p>
            <a:endParaRPr lang="en-GB" dirty="0">
              <a:latin typeface="Arial" charset="0"/>
            </a:endParaRPr>
          </a:p>
          <a:p>
            <a:endParaRPr lang="en-GB" dirty="0">
              <a:latin typeface="Arial" charset="0"/>
            </a:endParaRPr>
          </a:p>
          <a:p>
            <a:r>
              <a:rPr lang="en-GB" dirty="0">
                <a:latin typeface="Arial" charset="0"/>
              </a:rPr>
              <a:t>A copy of this is marked up in code by our editorial team, then re-keyed – twice – by different operators, and the two versions compared by computer programme.</a:t>
            </a:r>
          </a:p>
          <a:p>
            <a:endParaRPr lang="en-GB" dirty="0"/>
          </a:p>
          <a:p>
            <a:r>
              <a:rPr lang="en-GB" dirty="0">
                <a:latin typeface="Arial" charset="0"/>
              </a:rPr>
              <a:t>The code is checked and double checked, the keying proofed, and re-proofed. When we’re happy that our accuracy rate is as high as it can possibly be, data is passed to our software, design and product assurance teams, who build the databases, test and re-test them to provide an end-product looking something like this:</a:t>
            </a:r>
          </a:p>
          <a:p>
            <a:endParaRPr lang="en-GB" dirty="0">
              <a:latin typeface="Arial" charset="0"/>
            </a:endParaRPr>
          </a:p>
          <a:p>
            <a:r>
              <a:rPr lang="en-GB" dirty="0">
                <a:latin typeface="Arial" charset="0"/>
              </a:rPr>
              <a:t>Original</a:t>
            </a:r>
            <a:r>
              <a:rPr lang="en-GB" baseline="0" dirty="0">
                <a:latin typeface="Arial" charset="0"/>
              </a:rPr>
              <a:t> Text </a:t>
            </a:r>
            <a:r>
              <a:rPr lang="en-GB" dirty="0">
                <a:latin typeface="Arial" charset="0"/>
              </a:rPr>
              <a:t>– with the reproduced coded text faithful to the original edition. </a:t>
            </a:r>
          </a:p>
          <a:p>
            <a:endParaRPr lang="en-GB" dirty="0">
              <a:latin typeface="Arial" charset="0"/>
            </a:endParaRPr>
          </a:p>
          <a:p>
            <a:r>
              <a:rPr lang="en-GB" dirty="0">
                <a:latin typeface="Arial" charset="0"/>
              </a:rPr>
              <a:t>This lengthy, detailed production process applies to all our full-text databases. It is this accuracy, detailed indexing, cross-searchability, browsing and navigation, combined with the depth and breadth of our content, which makes our humanities databases so indispensable to the academic community. </a:t>
            </a:r>
          </a:p>
          <a:p>
            <a:endParaRPr lang="en-GB" dirty="0"/>
          </a:p>
        </p:txBody>
      </p:sp>
    </p:spTree>
    <p:extLst>
      <p:ext uri="{BB962C8B-B14F-4D97-AF65-F5344CB8AC3E}">
        <p14:creationId xmlns:p14="http://schemas.microsoft.com/office/powerpoint/2010/main" val="1143520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latin typeface="+mn-lt"/>
                <a:ea typeface="+mn-ea"/>
                <a:cs typeface="+mn-cs"/>
              </a:rPr>
              <a:t>THIS MULTIMEDIA CONTENT IS UNIQUE TO PQ </a:t>
            </a:r>
          </a:p>
          <a:p>
            <a:r>
              <a:rPr lang="en-GB" sz="1200" kern="1200" dirty="0">
                <a:solidFill>
                  <a:schemeClr val="tx1"/>
                </a:solidFill>
                <a:latin typeface="+mn-lt"/>
                <a:ea typeface="+mn-ea"/>
                <a:cs typeface="+mn-cs"/>
              </a:rPr>
              <a:t>The BBC </a:t>
            </a:r>
            <a:r>
              <a:rPr lang="en-GB" sz="1200" kern="1200" dirty="0" err="1">
                <a:solidFill>
                  <a:schemeClr val="tx1"/>
                </a:solidFill>
                <a:latin typeface="+mn-lt"/>
                <a:ea typeface="+mn-ea"/>
                <a:cs typeface="+mn-cs"/>
              </a:rPr>
              <a:t>Arkangel</a:t>
            </a:r>
            <a:r>
              <a:rPr lang="en-GB" sz="1200" kern="1200" dirty="0">
                <a:solidFill>
                  <a:schemeClr val="tx1"/>
                </a:solidFill>
                <a:latin typeface="+mn-lt"/>
                <a:ea typeface="+mn-ea"/>
                <a:cs typeface="+mn-cs"/>
              </a:rPr>
              <a:t> edition of the complete works of Shakespeare contains 38 dramatic audio recordings of all of the Bard’s plays. In keeping with our editorial policy of offering authoritative and accurate original texts, the recordings are complete and unabridged and feature many noted </a:t>
            </a:r>
            <a:r>
              <a:rPr lang="en-GB" sz="1200" u="sng" kern="1200" dirty="0">
                <a:solidFill>
                  <a:schemeClr val="tx1"/>
                </a:solidFill>
                <a:latin typeface="+mn-lt"/>
                <a:ea typeface="+mn-ea"/>
                <a:cs typeface="+mn-cs"/>
                <a:hlinkClick r:id="rId3"/>
              </a:rPr>
              <a:t>Royal Shakespeare Company</a:t>
            </a:r>
            <a:r>
              <a:rPr lang="en-GB" sz="1200" kern="1200" dirty="0">
                <a:solidFill>
                  <a:schemeClr val="tx1"/>
                </a:solidFill>
                <a:latin typeface="+mn-lt"/>
                <a:ea typeface="+mn-ea"/>
                <a:cs typeface="+mn-cs"/>
              </a:rPr>
              <a:t> actors. </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The </a:t>
            </a:r>
            <a:r>
              <a:rPr lang="en-GB" sz="1200" kern="1200" dirty="0" err="1">
                <a:solidFill>
                  <a:schemeClr val="tx1"/>
                </a:solidFill>
                <a:latin typeface="+mn-lt"/>
                <a:ea typeface="+mn-ea"/>
                <a:cs typeface="+mn-cs"/>
              </a:rPr>
              <a:t>the</a:t>
            </a:r>
            <a:r>
              <a:rPr lang="en-GB" sz="1200" kern="1200" dirty="0">
                <a:solidFill>
                  <a:schemeClr val="tx1"/>
                </a:solidFill>
                <a:latin typeface="+mn-lt"/>
                <a:ea typeface="+mn-ea"/>
                <a:cs typeface="+mn-cs"/>
              </a:rPr>
              <a:t> audio files will be integrated into the full text, allowing users to read the text of the plays while listening to the recordings. Just like our 900 Poets on Screen readings, this content is unique to ProQuest.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1783ADF-5B9D-4698-9C66-DE7AACC68400}" type="slidenum">
              <a:rPr lang="en-US" smtClean="0"/>
              <a:pPr/>
              <a:t>8</a:t>
            </a:fld>
            <a:endParaRPr lang="en-US"/>
          </a:p>
        </p:txBody>
      </p:sp>
    </p:spTree>
    <p:extLst>
      <p:ext uri="{BB962C8B-B14F-4D97-AF65-F5344CB8AC3E}">
        <p14:creationId xmlns:p14="http://schemas.microsoft.com/office/powerpoint/2010/main" val="3749118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kern="1200" dirty="0">
                <a:solidFill>
                  <a:schemeClr val="tx1"/>
                </a:solidFill>
                <a:latin typeface="+mn-lt"/>
                <a:ea typeface="+mn-ea"/>
                <a:cs typeface="+mn-cs"/>
              </a:rPr>
              <a:t>Coming Soon! Poetry Archive audio links in </a:t>
            </a:r>
            <a:r>
              <a:rPr lang="en-GB" sz="1200" b="1" i="1" kern="1200" dirty="0">
                <a:solidFill>
                  <a:schemeClr val="tx1"/>
                </a:solidFill>
                <a:latin typeface="+mn-lt"/>
                <a:ea typeface="+mn-ea"/>
                <a:cs typeface="+mn-cs"/>
              </a:rPr>
              <a:t>Literature Online</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 </a:t>
            </a:r>
            <a:endParaRPr lang="en-US" sz="1200" kern="1200" dirty="0">
              <a:solidFill>
                <a:schemeClr val="tx1"/>
              </a:solidFill>
              <a:latin typeface="+mn-lt"/>
              <a:ea typeface="+mn-ea"/>
              <a:cs typeface="+mn-cs"/>
            </a:endParaRPr>
          </a:p>
          <a:p>
            <a:r>
              <a:rPr lang="en-GB" sz="1200" i="1" kern="1200" dirty="0">
                <a:solidFill>
                  <a:schemeClr val="tx1"/>
                </a:solidFill>
                <a:latin typeface="+mn-lt"/>
                <a:ea typeface="+mn-ea"/>
                <a:cs typeface="+mn-cs"/>
              </a:rPr>
              <a:t>Literature Online</a:t>
            </a:r>
            <a:r>
              <a:rPr lang="en-GB" sz="1200" kern="1200" dirty="0">
                <a:solidFill>
                  <a:schemeClr val="tx1"/>
                </a:solidFill>
                <a:latin typeface="+mn-lt"/>
                <a:ea typeface="+mn-ea"/>
                <a:cs typeface="+mn-cs"/>
              </a:rPr>
              <a:t> already offers nearly 900 video clips of poets reading their own and others’ works. Now we’re expanded our offering of poetry multimedia by incorporating links to the freely available audio recordings at </a:t>
            </a:r>
            <a:r>
              <a:rPr lang="en-GB" sz="1200" i="1" kern="1200" dirty="0">
                <a:solidFill>
                  <a:schemeClr val="tx1"/>
                </a:solidFill>
                <a:latin typeface="+mn-lt"/>
                <a:ea typeface="+mn-ea"/>
                <a:cs typeface="+mn-cs"/>
              </a:rPr>
              <a:t>The Poetry Archive</a:t>
            </a:r>
            <a:r>
              <a:rPr lang="en-GB" sz="1200" kern="1200" dirty="0">
                <a:solidFill>
                  <a:schemeClr val="tx1"/>
                </a:solidFill>
                <a:latin typeface="+mn-lt"/>
                <a:ea typeface="+mn-ea"/>
                <a:cs typeface="+mn-cs"/>
              </a:rPr>
              <a:t>. </a:t>
            </a:r>
            <a:r>
              <a:rPr lang="en-GB" sz="1200" i="1" kern="1200" dirty="0">
                <a:solidFill>
                  <a:schemeClr val="tx1"/>
                </a:solidFill>
                <a:latin typeface="+mn-lt"/>
                <a:ea typeface="+mn-ea"/>
                <a:cs typeface="+mn-cs"/>
              </a:rPr>
              <a:t>The Poetry Archive</a:t>
            </a:r>
            <a:r>
              <a:rPr lang="en-GB" sz="1200" kern="1200" dirty="0">
                <a:solidFill>
                  <a:schemeClr val="tx1"/>
                </a:solidFill>
                <a:latin typeface="+mn-lt"/>
                <a:ea typeface="+mn-ea"/>
                <a:cs typeface="+mn-cs"/>
              </a:rPr>
              <a:t> is the brainchild of Andrew Motion, the former British Poet Laureate, who was concerned that high quality audio recordings of contemporary poets reading their own works might be lost for posterity. </a:t>
            </a:r>
            <a:r>
              <a:rPr lang="en-GB" sz="1200" i="1" kern="1200" dirty="0">
                <a:solidFill>
                  <a:schemeClr val="tx1"/>
                </a:solidFill>
                <a:latin typeface="+mn-lt"/>
                <a:ea typeface="+mn-ea"/>
                <a:cs typeface="+mn-cs"/>
              </a:rPr>
              <a:t>The Poetry Archive</a:t>
            </a:r>
            <a:r>
              <a:rPr lang="en-GB" sz="1200" kern="1200" dirty="0">
                <a:solidFill>
                  <a:schemeClr val="tx1"/>
                </a:solidFill>
                <a:latin typeface="+mn-lt"/>
                <a:ea typeface="+mn-ea"/>
                <a:cs typeface="+mn-cs"/>
              </a:rPr>
              <a:t> was thus established to create recordings of important contemporary poets based on the belief that such readings are a powerful source of insight, understanding and enjoyment. As well as creating brand new recordings, the Archive also gathers together and preserves historic and hard to find recordings of long dead poets. So, the Archive enables listeners to hear the works of contemporary poets such as Billy Collins, Carol Ann Duffy and Michael Longley alongside historic recordings of Edmund Blunden, E.E. Cummings, Sylvia Plath and many more.</a:t>
            </a:r>
            <a:endParaRPr lang="en-US" sz="1200" kern="1200" dirty="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A8420438-EA97-459A-B8BF-B59B14A9EC6F}" type="slidenum">
              <a:rPr lang="en-GB" smtClean="0"/>
              <a:pPr/>
              <a:t>9</a:t>
            </a:fld>
            <a:endParaRPr lang="en-GB"/>
          </a:p>
        </p:txBody>
      </p:sp>
    </p:spTree>
    <p:extLst>
      <p:ext uri="{BB962C8B-B14F-4D97-AF65-F5344CB8AC3E}">
        <p14:creationId xmlns:p14="http://schemas.microsoft.com/office/powerpoint/2010/main" val="1325914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Growing number of bi- or multi-lingual journals brings the newest and the best writing about non-Anglophone (French, German, Spanish, Italian) literature to the user. </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Reference Resources</a:t>
            </a:r>
          </a:p>
          <a:p>
            <a:r>
              <a:rPr lang="en-US" sz="1200" kern="1200" dirty="0">
                <a:solidFill>
                  <a:schemeClr val="tx1"/>
                </a:solidFill>
                <a:latin typeface="+mn-lt"/>
                <a:ea typeface="+mn-ea"/>
                <a:cs typeface="+mn-cs"/>
              </a:rPr>
              <a:t>essential encyclopedias and companions covering a range of important and often-studied genres and national literatures. Oxford University Press’s </a:t>
            </a:r>
            <a:r>
              <a:rPr lang="en-US" sz="1200" i="1" kern="1200" dirty="0">
                <a:solidFill>
                  <a:schemeClr val="tx1"/>
                </a:solidFill>
                <a:latin typeface="+mn-lt"/>
                <a:ea typeface="+mn-ea"/>
                <a:cs typeface="+mn-cs"/>
              </a:rPr>
              <a:t>Companion to Irish Literature</a:t>
            </a:r>
            <a:r>
              <a:rPr lang="en-US" sz="1200" kern="1200" dirty="0">
                <a:solidFill>
                  <a:schemeClr val="tx1"/>
                </a:solidFill>
                <a:latin typeface="+mn-lt"/>
                <a:ea typeface="+mn-ea"/>
                <a:cs typeface="+mn-cs"/>
              </a:rPr>
              <a:t> and </a:t>
            </a:r>
            <a:r>
              <a:rPr lang="en-US" sz="1200" i="1" kern="1200" dirty="0">
                <a:solidFill>
                  <a:schemeClr val="tx1"/>
                </a:solidFill>
                <a:latin typeface="+mn-lt"/>
                <a:ea typeface="+mn-ea"/>
                <a:cs typeface="+mn-cs"/>
              </a:rPr>
              <a:t>Concise Companion to English Literature</a:t>
            </a:r>
            <a:r>
              <a:rPr lang="en-US" sz="1200" kern="1200" dirty="0">
                <a:solidFill>
                  <a:schemeClr val="tx1"/>
                </a:solidFill>
                <a:latin typeface="+mn-lt"/>
                <a:ea typeface="+mn-ea"/>
                <a:cs typeface="+mn-cs"/>
              </a:rPr>
              <a:t> are available and offer useful introductions and surveys of the history of both national literatures.</a:t>
            </a:r>
          </a:p>
          <a:p>
            <a:r>
              <a:rPr lang="en-US" sz="1200" kern="1200" dirty="0">
                <a:solidFill>
                  <a:schemeClr val="tx1"/>
                </a:solidFill>
                <a:latin typeface="+mn-lt"/>
                <a:ea typeface="+mn-ea"/>
                <a:cs typeface="+mn-cs"/>
              </a:rPr>
              <a:t>Covering African and American literature are University of Florida Press’s </a:t>
            </a:r>
            <a:r>
              <a:rPr lang="en-US" sz="1200" i="1" kern="1200" dirty="0">
                <a:solidFill>
                  <a:schemeClr val="tx1"/>
                </a:solidFill>
                <a:latin typeface="+mn-lt"/>
                <a:ea typeface="+mn-ea"/>
                <a:cs typeface="+mn-cs"/>
              </a:rPr>
              <a:t>Handbook of African American Literature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Routledge’s</a:t>
            </a:r>
            <a:r>
              <a:rPr lang="en-US" sz="1200" kern="1200" dirty="0">
                <a:solidFill>
                  <a:schemeClr val="tx1"/>
                </a:solidFill>
                <a:latin typeface="+mn-lt"/>
                <a:ea typeface="+mn-ea"/>
                <a:cs typeface="+mn-cs"/>
              </a:rPr>
              <a:t> </a:t>
            </a:r>
            <a:r>
              <a:rPr lang="en-US" sz="1200" i="1" kern="1200" dirty="0">
                <a:solidFill>
                  <a:schemeClr val="tx1"/>
                </a:solidFill>
                <a:latin typeface="+mn-lt"/>
                <a:ea typeface="+mn-ea"/>
                <a:cs typeface="+mn-cs"/>
              </a:rPr>
              <a:t>Encyclopedia of African Literature</a:t>
            </a:r>
            <a:r>
              <a:rPr lang="en-US" sz="1200" kern="1200" dirty="0">
                <a:solidFill>
                  <a:schemeClr val="tx1"/>
                </a:solidFill>
                <a:latin typeface="+mn-lt"/>
                <a:ea typeface="+mn-ea"/>
                <a:cs typeface="+mn-cs"/>
              </a:rPr>
              <a:t> and </a:t>
            </a:r>
            <a:r>
              <a:rPr lang="en-US" sz="1200" i="1" kern="1200" dirty="0">
                <a:solidFill>
                  <a:schemeClr val="tx1"/>
                </a:solidFill>
                <a:latin typeface="+mn-lt"/>
                <a:ea typeface="+mn-ea"/>
                <a:cs typeface="+mn-cs"/>
              </a:rPr>
              <a:t>Twentieth-Century Latin American and Caribbean Literature, 1900-2003</a:t>
            </a:r>
            <a:r>
              <a:rPr lang="en-US" sz="1200" kern="1200" dirty="0">
                <a:solidFill>
                  <a:schemeClr val="tx1"/>
                </a:solidFill>
                <a:latin typeface="+mn-lt"/>
                <a:ea typeface="+mn-ea"/>
                <a:cs typeface="+mn-cs"/>
              </a:rPr>
              <a:t>. Additionally, </a:t>
            </a:r>
            <a:r>
              <a:rPr lang="en-US" sz="1200" i="1" kern="1200" dirty="0">
                <a:solidFill>
                  <a:schemeClr val="tx1"/>
                </a:solidFill>
                <a:latin typeface="+mn-lt"/>
                <a:ea typeface="+mn-ea"/>
                <a:cs typeface="+mn-cs"/>
              </a:rPr>
              <a:t>Literature </a:t>
            </a:r>
            <a:r>
              <a:rPr lang="en-US" sz="1200" i="1" kern="1200" dirty="0" err="1">
                <a:solidFill>
                  <a:schemeClr val="tx1"/>
                </a:solidFill>
                <a:latin typeface="+mn-lt"/>
                <a:ea typeface="+mn-ea"/>
                <a:cs typeface="+mn-cs"/>
              </a:rPr>
              <a:t>Online</a:t>
            </a:r>
            <a:r>
              <a:rPr lang="en-US" sz="1200" i="0" kern="1200" dirty="0" err="1">
                <a:solidFill>
                  <a:schemeClr val="tx1"/>
                </a:solidFill>
                <a:latin typeface="+mn-lt"/>
                <a:ea typeface="+mn-ea"/>
                <a:cs typeface="+mn-cs"/>
              </a:rPr>
              <a:t>’s</a:t>
            </a:r>
            <a:r>
              <a:rPr lang="en-US" sz="1200" kern="1200" dirty="0">
                <a:solidFill>
                  <a:schemeClr val="tx1"/>
                </a:solidFill>
                <a:latin typeface="+mn-lt"/>
                <a:ea typeface="+mn-ea"/>
                <a:cs typeface="+mn-cs"/>
              </a:rPr>
              <a:t> support of literary theory and linguistics is significantly enhanced with the inclusion of the </a:t>
            </a:r>
            <a:r>
              <a:rPr lang="en-US" sz="1200" i="1" kern="1200" dirty="0" err="1">
                <a:solidFill>
                  <a:schemeClr val="tx1"/>
                </a:solidFill>
                <a:latin typeface="+mn-lt"/>
                <a:ea typeface="+mn-ea"/>
                <a:cs typeface="+mn-cs"/>
              </a:rPr>
              <a:t>Routledge</a:t>
            </a:r>
            <a:r>
              <a:rPr lang="en-US" sz="1200" i="1" kern="1200" dirty="0">
                <a:solidFill>
                  <a:schemeClr val="tx1"/>
                </a:solidFill>
                <a:latin typeface="+mn-lt"/>
                <a:ea typeface="+mn-ea"/>
                <a:cs typeface="+mn-cs"/>
              </a:rPr>
              <a:t> Encyclopedia of Narrative Theory</a:t>
            </a:r>
            <a:r>
              <a:rPr lang="en-US" sz="1200" kern="1200" dirty="0">
                <a:solidFill>
                  <a:schemeClr val="tx1"/>
                </a:solidFill>
                <a:latin typeface="+mn-lt"/>
                <a:ea typeface="+mn-ea"/>
                <a:cs typeface="+mn-cs"/>
              </a:rPr>
              <a:t> and the two volume </a:t>
            </a:r>
            <a:r>
              <a:rPr lang="en-US" sz="1200" i="1" kern="1200" dirty="0">
                <a:solidFill>
                  <a:schemeClr val="tx1"/>
                </a:solidFill>
                <a:latin typeface="+mn-lt"/>
                <a:ea typeface="+mn-ea"/>
                <a:cs typeface="+mn-cs"/>
              </a:rPr>
              <a:t>Encyclopedia of Linguistics</a:t>
            </a:r>
            <a:r>
              <a:rPr lang="en-US" sz="1200" kern="1200" dirty="0">
                <a:solidFill>
                  <a:schemeClr val="tx1"/>
                </a:solidFill>
                <a:latin typeface="+mn-lt"/>
                <a:ea typeface="+mn-ea"/>
                <a:cs typeface="+mn-cs"/>
              </a:rPr>
              <a:t>.</a:t>
            </a:r>
          </a:p>
          <a:p>
            <a:endParaRPr lang="en-GB" dirty="0"/>
          </a:p>
          <a:p>
            <a:r>
              <a:rPr lang="en-GB" dirty="0"/>
              <a:t>Another prestigious alignment</a:t>
            </a:r>
            <a:r>
              <a:rPr lang="en-GB" baseline="0" dirty="0"/>
              <a:t> for LION. Further associates us with the key creators of essential study and research resources.</a:t>
            </a:r>
          </a:p>
          <a:p>
            <a:pPr>
              <a:buNone/>
            </a:pPr>
            <a:r>
              <a:rPr lang="en-US" dirty="0"/>
              <a:t>Cambridge University Press Companions to Literature</a:t>
            </a:r>
          </a:p>
          <a:p>
            <a:pPr lvl="1"/>
            <a:r>
              <a:rPr lang="en-US" sz="1800" dirty="0"/>
              <a:t>220 volumes ( c. 3,300 essays) at completion </a:t>
            </a:r>
          </a:p>
          <a:p>
            <a:pPr lvl="1"/>
            <a:r>
              <a:rPr lang="en-US" sz="1800" dirty="0"/>
              <a:t>Valuable for undergraduates – provides essential introduction to current research on a theme, genre or author</a:t>
            </a:r>
          </a:p>
          <a:p>
            <a:pPr lvl="1"/>
            <a:r>
              <a:rPr lang="en-US" sz="1800" dirty="0"/>
              <a:t>Covers new areas of the curriculum</a:t>
            </a:r>
          </a:p>
          <a:p>
            <a:pPr>
              <a:buNone/>
            </a:pPr>
            <a:r>
              <a:rPr lang="en-US" dirty="0"/>
              <a:t>International and Contemporary</a:t>
            </a:r>
          </a:p>
          <a:p>
            <a:pPr lvl="1"/>
            <a:r>
              <a:rPr lang="en-US" sz="1800" dirty="0"/>
              <a:t>British and American</a:t>
            </a:r>
          </a:p>
          <a:p>
            <a:pPr lvl="1"/>
            <a:r>
              <a:rPr lang="en-US" sz="1800" dirty="0"/>
              <a:t>European works in translation</a:t>
            </a:r>
          </a:p>
          <a:p>
            <a:pPr lvl="1"/>
            <a:r>
              <a:rPr lang="en-US" sz="1800" dirty="0"/>
              <a:t>African, Commonwealth, ANZ, South American</a:t>
            </a:r>
          </a:p>
          <a:p>
            <a:pPr lvl="1"/>
            <a:r>
              <a:rPr lang="en-US" sz="1800" dirty="0"/>
              <a:t>Around 40% of LION’s primary works from 20</a:t>
            </a:r>
            <a:r>
              <a:rPr lang="en-US" sz="1800" baseline="30000" dirty="0"/>
              <a:t>th</a:t>
            </a:r>
            <a:r>
              <a:rPr lang="en-US" sz="1800" dirty="0"/>
              <a:t> century.</a:t>
            </a:r>
          </a:p>
          <a:p>
            <a:endParaRPr lang="en-GB" baseline="0" dirty="0"/>
          </a:p>
          <a:p>
            <a:endParaRPr lang="en-GB" baseline="0" dirty="0"/>
          </a:p>
          <a:p>
            <a:endParaRPr lang="en-GB" baseline="0" dirty="0"/>
          </a:p>
          <a:p>
            <a:endParaRPr lang="en-GB" baseline="0" dirty="0"/>
          </a:p>
          <a:p>
            <a:endParaRPr lang="en-GB" baseline="0" dirty="0"/>
          </a:p>
          <a:p>
            <a:r>
              <a:rPr lang="en-GB" baseline="0" dirty="0"/>
              <a:t>Nearly 17,000 literary works in journals dating from 1945 to 2012 – to stress the contemporary content.</a:t>
            </a:r>
            <a:endParaRPr lang="en-GB" dirty="0"/>
          </a:p>
          <a:p>
            <a:endParaRPr lang="en-US" dirty="0"/>
          </a:p>
          <a:p>
            <a:endParaRPr lang="en-GB" dirty="0"/>
          </a:p>
        </p:txBody>
      </p:sp>
      <p:sp>
        <p:nvSpPr>
          <p:cNvPr id="4" name="Slide Number Placeholder 3"/>
          <p:cNvSpPr>
            <a:spLocks noGrp="1"/>
          </p:cNvSpPr>
          <p:nvPr>
            <p:ph type="sldNum" sz="quarter" idx="10"/>
          </p:nvPr>
        </p:nvSpPr>
        <p:spPr/>
        <p:txBody>
          <a:bodyPr/>
          <a:lstStyle/>
          <a:p>
            <a:fld id="{A8420438-EA97-459A-B8BF-B59B14A9EC6F}" type="slidenum">
              <a:rPr lang="en-GB" smtClean="0"/>
              <a:pPr/>
              <a:t>10</a:t>
            </a:fld>
            <a:endParaRPr lang="en-GB"/>
          </a:p>
        </p:txBody>
      </p:sp>
    </p:spTree>
    <p:extLst>
      <p:ext uri="{BB962C8B-B14F-4D97-AF65-F5344CB8AC3E}">
        <p14:creationId xmlns:p14="http://schemas.microsoft.com/office/powerpoint/2010/main" val="17972930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8.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1.xml"/><Relationship Id="rId1" Type="http://schemas.openxmlformats.org/officeDocument/2006/relationships/tags" Target="../tags/tag17.xml"/><Relationship Id="rId5" Type="http://schemas.openxmlformats.org/officeDocument/2006/relationships/image" Target="../media/image16.jpeg"/><Relationship Id="rId4"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9.xml"/><Relationship Id="rId5" Type="http://schemas.openxmlformats.org/officeDocument/2006/relationships/image" Target="../media/image8.emf"/><Relationship Id="rId4" Type="http://schemas.openxmlformats.org/officeDocument/2006/relationships/image" Target="../media/image10.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8.emf"/><Relationship Id="rId4" Type="http://schemas.openxmlformats.org/officeDocument/2006/relationships/image" Target="../media/image12.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8.emf"/><Relationship Id="rId4" Type="http://schemas.openxmlformats.org/officeDocument/2006/relationships/image" Target="../media/image13.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Plain-Whit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20417" y="725791"/>
            <a:ext cx="10151166" cy="2128596"/>
          </a:xfrm>
        </p:spPr>
        <p:txBody>
          <a:bodyPr anchor="b">
            <a:normAutofit/>
          </a:bodyPr>
          <a:lstStyle>
            <a:lvl1pPr algn="ctr">
              <a:defRPr sz="4800" b="0" i="0" spc="0">
                <a:latin typeface="+mj-lt"/>
                <a:ea typeface="Open Sans Light" charset="0"/>
                <a:cs typeface="Open Sans Light" charset="0"/>
              </a:defRPr>
            </a:lvl1pPr>
          </a:lstStyle>
          <a:p>
            <a:r>
              <a:rPr lang="en-US"/>
              <a:t>Click to edit Master title style</a:t>
            </a:r>
            <a:endParaRPr lang="en-US" dirty="0"/>
          </a:p>
        </p:txBody>
      </p:sp>
      <p:sp>
        <p:nvSpPr>
          <p:cNvPr id="3" name="Subtitle 2"/>
          <p:cNvSpPr>
            <a:spLocks noGrp="1"/>
          </p:cNvSpPr>
          <p:nvPr>
            <p:ph type="subTitle" idx="1"/>
          </p:nvPr>
        </p:nvSpPr>
        <p:spPr>
          <a:xfrm>
            <a:off x="1020417" y="3651040"/>
            <a:ext cx="10151166" cy="492883"/>
          </a:xfrm>
        </p:spPr>
        <p:txBody>
          <a:bodyPr>
            <a:noAutofit/>
          </a:bodyPr>
          <a:lstStyle>
            <a:lvl1pPr marL="0" indent="0" algn="ctr">
              <a:lnSpc>
                <a:spcPct val="120000"/>
              </a:lnSpc>
              <a:spcBef>
                <a:spcPts val="0"/>
              </a:spcBef>
              <a:spcAft>
                <a:spcPts val="600"/>
              </a:spcAft>
              <a:buNone/>
              <a:defRPr sz="2400" b="1" i="0" spc="-40" baseline="0">
                <a:latin typeface="+mn-lt"/>
                <a:ea typeface="Open Sans Semibold" charset="0"/>
                <a:cs typeface="Open Sans Semi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ext Placeholder 9"/>
          <p:cNvSpPr>
            <a:spLocks noGrp="1"/>
          </p:cNvSpPr>
          <p:nvPr>
            <p:ph type="body" sz="quarter" idx="11"/>
          </p:nvPr>
        </p:nvSpPr>
        <p:spPr>
          <a:xfrm>
            <a:off x="1020762" y="2936341"/>
            <a:ext cx="10150475" cy="309562"/>
          </a:xfrm>
        </p:spPr>
        <p:txBody>
          <a:bodyPr>
            <a:noAutofit/>
          </a:bodyPr>
          <a:lstStyle>
            <a:lvl1pPr marL="0" indent="0" algn="ctr">
              <a:buNone/>
              <a:defRPr sz="2000" b="0" i="1">
                <a:latin typeface="+mj-lt"/>
                <a:ea typeface="Open Sans Light" charset="0"/>
                <a:cs typeface="Open Sans Light" charset="0"/>
              </a:defRPr>
            </a:lvl1pPr>
            <a:lvl2pPr marL="457200" indent="0" algn="ctr">
              <a:buNone/>
              <a:defRPr sz="2000" b="0" i="1">
                <a:latin typeface="Open Sans Light" charset="0"/>
                <a:ea typeface="Open Sans Light" charset="0"/>
                <a:cs typeface="Open Sans Light" charset="0"/>
              </a:defRPr>
            </a:lvl2pPr>
            <a:lvl3pPr marL="914400" indent="0" algn="ctr">
              <a:buNone/>
              <a:defRPr sz="2000" b="0" i="1">
                <a:latin typeface="Open Sans Light" charset="0"/>
                <a:ea typeface="Open Sans Light" charset="0"/>
                <a:cs typeface="Open Sans Light" charset="0"/>
              </a:defRPr>
            </a:lvl3pPr>
            <a:lvl4pPr marL="1371600" indent="0" algn="ctr">
              <a:buNone/>
              <a:defRPr sz="2000" b="0" i="1">
                <a:latin typeface="Open Sans Light" charset="0"/>
                <a:ea typeface="Open Sans Light" charset="0"/>
                <a:cs typeface="Open Sans Light" charset="0"/>
              </a:defRPr>
            </a:lvl4pPr>
            <a:lvl5pPr marL="1828800" indent="0" algn="ctr">
              <a:buNone/>
              <a:defRPr sz="2000" b="0" i="1">
                <a:latin typeface="Open Sans Light" charset="0"/>
                <a:ea typeface="Open Sans Light" charset="0"/>
                <a:cs typeface="Open Sans Light" charset="0"/>
              </a:defRPr>
            </a:lvl5pPr>
          </a:lstStyle>
          <a:p>
            <a:pPr lvl="0"/>
            <a:r>
              <a:rPr lang="en-US"/>
              <a:t>Edit Master text styles</a:t>
            </a:r>
          </a:p>
        </p:txBody>
      </p:sp>
      <p:pic>
        <p:nvPicPr>
          <p:cNvPr id="6" name="Picture 5">
            <a:extLst>
              <a:ext uri="{FF2B5EF4-FFF2-40B4-BE49-F238E27FC236}">
                <a16:creationId xmlns:a16="http://schemas.microsoft.com/office/drawing/2014/main" id="{12ABC205-3A68-D14B-AEF6-5045045AF6D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479306" y="4733983"/>
            <a:ext cx="3233386" cy="1478628"/>
          </a:xfrm>
          <a:prstGeom prst="rect">
            <a:avLst/>
          </a:prstGeom>
        </p:spPr>
      </p:pic>
    </p:spTree>
    <p:custDataLst>
      <p:tags r:id="rId1"/>
    </p:custDataLst>
    <p:extLst>
      <p:ext uri="{BB962C8B-B14F-4D97-AF65-F5344CB8AC3E}">
        <p14:creationId xmlns:p14="http://schemas.microsoft.com/office/powerpoint/2010/main" val="1214770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Q-No ba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182881"/>
            <a:ext cx="10972800" cy="680720"/>
          </a:xfrm>
        </p:spPr>
        <p:txBody>
          <a:bodyPr anchor="t">
            <a:noAutofit/>
          </a:bodyPr>
          <a:lstStyle>
            <a:lvl1pPr>
              <a:defRPr sz="4400" b="1" i="0">
                <a:solidFill>
                  <a:srgbClr val="C21C22"/>
                </a:solidFill>
                <a:latin typeface="+mn-lt"/>
                <a:ea typeface="Open Sans Semibold" charset="0"/>
                <a:cs typeface="Open Sans Semibold" charset="0"/>
              </a:defRPr>
            </a:lvl1pPr>
          </a:lstStyle>
          <a:p>
            <a:r>
              <a:rPr lang="en-US"/>
              <a:t>Click to edit Master title style</a:t>
            </a:r>
            <a:endParaRPr lang="en-US" dirty="0"/>
          </a:p>
        </p:txBody>
      </p:sp>
      <p:sp>
        <p:nvSpPr>
          <p:cNvPr id="3" name="Content Placeholder 2"/>
          <p:cNvSpPr>
            <a:spLocks noGrp="1"/>
          </p:cNvSpPr>
          <p:nvPr>
            <p:ph idx="1"/>
          </p:nvPr>
        </p:nvSpPr>
        <p:spPr>
          <a:xfrm>
            <a:off x="548640" y="1188720"/>
            <a:ext cx="10155803" cy="4754880"/>
          </a:xfrm>
        </p:spPr>
        <p:txBody>
          <a:bodyPr/>
          <a:lstStyle>
            <a:lvl1pPr>
              <a:lnSpc>
                <a:spcPct val="120000"/>
              </a:lnSpc>
              <a:spcBef>
                <a:spcPts val="0"/>
              </a:spcBef>
              <a:spcAft>
                <a:spcPts val="600"/>
              </a:spcAft>
              <a:defRPr b="0" i="0" spc="30" baseline="0">
                <a:latin typeface="+mj-lt"/>
                <a:ea typeface="Open Sans Light" charset="0"/>
                <a:cs typeface="Open Sans Light" charset="0"/>
              </a:defRPr>
            </a:lvl1pPr>
            <a:lvl2pPr>
              <a:lnSpc>
                <a:spcPct val="120000"/>
              </a:lnSpc>
              <a:spcBef>
                <a:spcPts val="0"/>
              </a:spcBef>
              <a:spcAft>
                <a:spcPts val="600"/>
              </a:spcAft>
              <a:defRPr b="0" i="0" spc="30" baseline="0">
                <a:latin typeface="+mj-lt"/>
                <a:ea typeface="Open Sans Light" charset="0"/>
                <a:cs typeface="Open Sans Light" charset="0"/>
              </a:defRPr>
            </a:lvl2pPr>
            <a:lvl3pPr>
              <a:lnSpc>
                <a:spcPct val="120000"/>
              </a:lnSpc>
              <a:spcBef>
                <a:spcPts val="0"/>
              </a:spcBef>
              <a:spcAft>
                <a:spcPts val="600"/>
              </a:spcAft>
              <a:defRPr b="0" i="0" spc="30" baseline="0">
                <a:latin typeface="+mj-lt"/>
                <a:ea typeface="Open Sans Light" charset="0"/>
                <a:cs typeface="Open Sans Light" charset="0"/>
              </a:defRPr>
            </a:lvl3pPr>
            <a:lvl4pPr>
              <a:lnSpc>
                <a:spcPct val="120000"/>
              </a:lnSpc>
              <a:spcBef>
                <a:spcPts val="0"/>
              </a:spcBef>
              <a:spcAft>
                <a:spcPts val="600"/>
              </a:spcAft>
              <a:defRPr b="0" i="0" spc="30" baseline="0">
                <a:latin typeface="+mj-lt"/>
                <a:ea typeface="Open Sans Light" charset="0"/>
                <a:cs typeface="Open Sans Light" charset="0"/>
              </a:defRPr>
            </a:lvl4pPr>
            <a:lvl5pPr>
              <a:lnSpc>
                <a:spcPct val="120000"/>
              </a:lnSpc>
              <a:spcBef>
                <a:spcPts val="0"/>
              </a:spcBef>
              <a:spcAft>
                <a:spcPts val="600"/>
              </a:spcAft>
              <a:defRPr b="0" i="0" spc="30" baseline="0">
                <a:latin typeface="+mj-lt"/>
                <a:ea typeface="Open Sans Light" charset="0"/>
                <a:cs typeface="Open Sans Light"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4"/>
          <a:stretch>
            <a:fillRect/>
          </a:stretch>
        </p:blipFill>
        <p:spPr>
          <a:xfrm>
            <a:off x="0" y="1"/>
            <a:ext cx="101600" cy="863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Bar-PQ Re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08440D-D3E5-C441-97FA-194CC50C23E0}"/>
              </a:ext>
            </a:extLst>
          </p:cNvPr>
          <p:cNvPicPr>
            <a:picLocks noChangeAspect="1"/>
          </p:cNvPicPr>
          <p:nvPr userDrawn="1"/>
        </p:nvPicPr>
        <p:blipFill rotWithShape="1">
          <a:blip r:embed="rId3">
            <a:alphaModFix amt="4000"/>
          </a:blip>
          <a:srcRect b="3800"/>
          <a:stretch/>
        </p:blipFill>
        <p:spPr>
          <a:xfrm>
            <a:off x="492370" y="153325"/>
            <a:ext cx="6933362" cy="6704675"/>
          </a:xfrm>
          <a:prstGeom prst="rect">
            <a:avLst/>
          </a:prstGeom>
        </p:spPr>
      </p:pic>
      <p:sp>
        <p:nvSpPr>
          <p:cNvPr id="2" name="Title 1"/>
          <p:cNvSpPr>
            <a:spLocks noGrp="1"/>
          </p:cNvSpPr>
          <p:nvPr>
            <p:ph type="title"/>
          </p:nvPr>
        </p:nvSpPr>
        <p:spPr>
          <a:xfrm>
            <a:off x="0" y="2788920"/>
            <a:ext cx="12190268" cy="1280160"/>
          </a:xfrm>
          <a:solidFill>
            <a:srgbClr val="C21C22"/>
          </a:solidFill>
        </p:spPr>
        <p:txBody>
          <a:bodyPr tIns="274320" bIns="274320" anchor="b">
            <a:spAutoFit/>
          </a:bodyPr>
          <a:lstStyle>
            <a:lvl1pPr algn="ctr">
              <a:lnSpc>
                <a:spcPct val="100000"/>
              </a:lnSpc>
              <a:defRPr sz="4800" b="0" i="0">
                <a:solidFill>
                  <a:schemeClr val="bg1"/>
                </a:solidFill>
                <a:latin typeface="+mj-lt"/>
                <a:ea typeface="Open Sans Light" charset="0"/>
                <a:cs typeface="Open Sans Light" charset="0"/>
              </a:defRPr>
            </a:lvl1pPr>
          </a:lstStyle>
          <a:p>
            <a:r>
              <a:rPr lang="en-US"/>
              <a:t>Click to edit Master title style</a:t>
            </a:r>
            <a:endParaRPr lang="en-US" dirty="0"/>
          </a:p>
        </p:txBody>
      </p:sp>
    </p:spTree>
    <p:custDataLst>
      <p:tags r:id="rId1"/>
    </p:custDataLs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Q-Whit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705BE7-32FE-454E-B1DE-7F65876B1F1B}"/>
              </a:ext>
            </a:extLst>
          </p:cNvPr>
          <p:cNvPicPr>
            <a:picLocks noChangeAspect="1"/>
          </p:cNvPicPr>
          <p:nvPr userDrawn="1"/>
        </p:nvPicPr>
        <p:blipFill rotWithShape="1">
          <a:blip r:embed="rId3">
            <a:alphaModFix amt="4000"/>
          </a:blip>
          <a:srcRect b="3800"/>
          <a:stretch/>
        </p:blipFill>
        <p:spPr>
          <a:xfrm>
            <a:off x="492370" y="153325"/>
            <a:ext cx="6933362" cy="6704675"/>
          </a:xfrm>
          <a:prstGeom prst="rect">
            <a:avLst/>
          </a:prstGeom>
        </p:spPr>
      </p:pic>
      <p:sp>
        <p:nvSpPr>
          <p:cNvPr id="2" name="Title 1"/>
          <p:cNvSpPr>
            <a:spLocks noGrp="1"/>
          </p:cNvSpPr>
          <p:nvPr>
            <p:ph type="title" hasCustomPrompt="1"/>
          </p:nvPr>
        </p:nvSpPr>
        <p:spPr>
          <a:xfrm>
            <a:off x="0" y="2474892"/>
            <a:ext cx="12190268" cy="1908215"/>
          </a:xfrm>
          <a:noFill/>
        </p:spPr>
        <p:txBody>
          <a:bodyPr tIns="274320" bIns="274320" anchor="ctr">
            <a:spAutoFit/>
          </a:bodyPr>
          <a:lstStyle>
            <a:lvl1pPr marL="0" marR="0" indent="0" algn="ctr" defTabSz="914400" rtl="0" eaLnBrk="1" fontAlgn="auto" latinLnBrk="0" hangingPunct="1">
              <a:lnSpc>
                <a:spcPct val="100000"/>
              </a:lnSpc>
              <a:spcBef>
                <a:spcPct val="0"/>
              </a:spcBef>
              <a:spcAft>
                <a:spcPts val="0"/>
              </a:spcAft>
              <a:buClrTx/>
              <a:buSzTx/>
              <a:buFontTx/>
              <a:buNone/>
              <a:tabLst/>
              <a:defRPr lang="en-US" b="0" i="1" smtClean="0">
                <a:solidFill>
                  <a:schemeClr val="tx1"/>
                </a:solidFill>
                <a:effectLst/>
                <a:latin typeface="+mj-lt"/>
                <a:ea typeface="Georgia" charset="0"/>
                <a:cs typeface="Georgia" charset="0"/>
              </a:defRPr>
            </a:lvl1pPr>
          </a:lstStyle>
          <a:p>
            <a:r>
              <a:rPr lang="en-US" dirty="0"/>
              <a:t>“I think that I shall never see </a:t>
            </a:r>
            <a:br>
              <a:rPr lang="en-US" dirty="0"/>
            </a:br>
            <a:r>
              <a:rPr lang="en-US" dirty="0"/>
              <a:t>A poem lovely as a tree.” </a:t>
            </a:r>
          </a:p>
        </p:txBody>
      </p:sp>
    </p:spTree>
    <p:custDataLst>
      <p:tags r:id="rId1"/>
    </p:custDataLs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Q-Re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474892"/>
            <a:ext cx="12190268" cy="1908215"/>
          </a:xfrm>
          <a:noFill/>
        </p:spPr>
        <p:txBody>
          <a:bodyPr tIns="274320" bIns="274320" anchor="ctr">
            <a:spAutoFit/>
          </a:bodyPr>
          <a:lstStyle>
            <a:lvl1pPr marL="0" marR="0" indent="0" algn="ctr" defTabSz="914400" rtl="0" eaLnBrk="1" fontAlgn="auto" latinLnBrk="0" hangingPunct="1">
              <a:lnSpc>
                <a:spcPct val="100000"/>
              </a:lnSpc>
              <a:spcBef>
                <a:spcPct val="0"/>
              </a:spcBef>
              <a:spcAft>
                <a:spcPts val="0"/>
              </a:spcAft>
              <a:buClrTx/>
              <a:buSzTx/>
              <a:buFontTx/>
              <a:buNone/>
              <a:tabLst/>
              <a:defRPr lang="en-US" b="0" i="1" smtClean="0">
                <a:solidFill>
                  <a:schemeClr val="bg1"/>
                </a:solidFill>
                <a:effectLst/>
                <a:latin typeface="+mj-lt"/>
                <a:ea typeface="Georgia" charset="0"/>
                <a:cs typeface="Georgia" charset="0"/>
              </a:defRPr>
            </a:lvl1pPr>
          </a:lstStyle>
          <a:p>
            <a:r>
              <a:rPr lang="en-US" dirty="0"/>
              <a:t>“I think that I shall never see </a:t>
            </a:r>
            <a:br>
              <a:rPr lang="en-US" dirty="0"/>
            </a:br>
            <a:r>
              <a:rPr lang="en-US" dirty="0"/>
              <a:t>A poem lovely as a tree.” </a:t>
            </a:r>
          </a:p>
        </p:txBody>
      </p:sp>
    </p:spTree>
    <p:custDataLst>
      <p:tags r:id="rId1"/>
    </p:custDataLs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Q">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amp;A-Red">
    <p:bg>
      <p:bgPr>
        <a:solidFill>
          <a:schemeClr val="bg1"/>
        </a:soli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BC35E038-4AB7-8C4D-8A28-B4C4CE4564B3}"/>
              </a:ext>
            </a:extLst>
          </p:cNvPr>
          <p:cNvSpPr>
            <a:spLocks noGrp="1"/>
          </p:cNvSpPr>
          <p:nvPr>
            <p:ph type="body" sz="quarter" idx="14" hasCustomPrompt="1"/>
          </p:nvPr>
        </p:nvSpPr>
        <p:spPr>
          <a:xfrm>
            <a:off x="4889500" y="4803494"/>
            <a:ext cx="6615596" cy="1280798"/>
          </a:xfrm>
        </p:spPr>
        <p:txBody>
          <a:bodyPr/>
          <a:lstStyle>
            <a:lvl1pPr marL="0" indent="0">
              <a:lnSpc>
                <a:spcPct val="110000"/>
              </a:lnSpc>
              <a:buNone/>
              <a:defRPr>
                <a:latin typeface="+mn-lt"/>
              </a:defRPr>
            </a:lvl1pPr>
            <a:lvl2pPr marL="457200" indent="0">
              <a:lnSpc>
                <a:spcPct val="110000"/>
              </a:lnSpc>
              <a:buNone/>
              <a:defRPr>
                <a:latin typeface="+mn-lt"/>
              </a:defRPr>
            </a:lvl2pPr>
            <a:lvl3pPr marL="914400" indent="0">
              <a:lnSpc>
                <a:spcPct val="110000"/>
              </a:lnSpc>
              <a:buNone/>
              <a:defRPr>
                <a:latin typeface="+mn-lt"/>
              </a:defRPr>
            </a:lvl3pPr>
            <a:lvl4pPr marL="1371600" indent="0">
              <a:lnSpc>
                <a:spcPct val="110000"/>
              </a:lnSpc>
              <a:buNone/>
              <a:defRPr>
                <a:latin typeface="+mn-lt"/>
              </a:defRPr>
            </a:lvl4pPr>
            <a:lvl5pPr marL="1828800" indent="0">
              <a:lnSpc>
                <a:spcPct val="110000"/>
              </a:lnSpc>
              <a:buNone/>
              <a:defRPr>
                <a:latin typeface="+mn-lt"/>
              </a:defRPr>
            </a:lvl5pPr>
          </a:lstStyle>
          <a:p>
            <a:pPr lvl="0"/>
            <a:r>
              <a:rPr lang="en-US" dirty="0"/>
              <a:t>Insert Q&amp;A instruction text here.</a:t>
            </a:r>
          </a:p>
        </p:txBody>
      </p:sp>
      <p:pic>
        <p:nvPicPr>
          <p:cNvPr id="16" name="Picture 15">
            <a:extLst>
              <a:ext uri="{FF2B5EF4-FFF2-40B4-BE49-F238E27FC236}">
                <a16:creationId xmlns:a16="http://schemas.microsoft.com/office/drawing/2014/main" id="{00B3E5CE-A4ED-8042-A925-7BDE0E873B3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935737" y="1608882"/>
            <a:ext cx="3054529" cy="2974694"/>
          </a:xfrm>
          <a:prstGeom prst="rect">
            <a:avLst/>
          </a:prstGeom>
        </p:spPr>
      </p:pic>
      <p:pic>
        <p:nvPicPr>
          <p:cNvPr id="11" name="Picture 10">
            <a:extLst>
              <a:ext uri="{FF2B5EF4-FFF2-40B4-BE49-F238E27FC236}">
                <a16:creationId xmlns:a16="http://schemas.microsoft.com/office/drawing/2014/main" id="{067F77A0-FEE6-F74B-AAED-F932838BD0C6}"/>
              </a:ext>
            </a:extLst>
          </p:cNvPr>
          <p:cNvPicPr>
            <a:picLocks noChangeAspect="1"/>
          </p:cNvPicPr>
          <p:nvPr userDrawn="1"/>
        </p:nvPicPr>
        <p:blipFill rotWithShape="1">
          <a:blip r:embed="rId4">
            <a:extLst>
              <a:ext uri="{BEBA8EAE-BF5A-486C-A8C5-ECC9F3942E4B}">
                <a14:imgProps xmlns:a14="http://schemas.microsoft.com/office/drawing/2010/main">
                  <a14:imgLayer>
                    <a14:imgEffect>
                      <a14:brightnessContrast contrast="20000"/>
                    </a14:imgEffect>
                  </a14:imgLayer>
                </a14:imgProps>
              </a:ext>
            </a:extLst>
          </a:blip>
          <a:srcRect b="3981"/>
          <a:stretch/>
        </p:blipFill>
        <p:spPr>
          <a:xfrm>
            <a:off x="459847" y="153325"/>
            <a:ext cx="6946330" cy="6704675"/>
          </a:xfrm>
          <a:prstGeom prst="rect">
            <a:avLst/>
          </a:prstGeom>
        </p:spPr>
      </p:pic>
      <p:pic>
        <p:nvPicPr>
          <p:cNvPr id="14" name="Picture 13">
            <a:extLst>
              <a:ext uri="{FF2B5EF4-FFF2-40B4-BE49-F238E27FC236}">
                <a16:creationId xmlns:a16="http://schemas.microsoft.com/office/drawing/2014/main" id="{01DFBD7F-6058-DB41-9FBF-C58EA0C08F36}"/>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l="4138" t="2222" r="4735" b="10531"/>
          <a:stretch/>
        </p:blipFill>
        <p:spPr>
          <a:xfrm>
            <a:off x="3984625" y="3124200"/>
            <a:ext cx="1136650" cy="114617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6E01F340-923F-4B0B-9A87-A5F3A9294EC5}" type="datetimeFigureOut">
              <a:rPr lang="en-US" smtClean="0"/>
              <a:pPr/>
              <a:t>3/1/2019</a:t>
            </a:fld>
            <a:endParaRPr lang="en-US"/>
          </a:p>
        </p:txBody>
      </p:sp>
      <p:sp>
        <p:nvSpPr>
          <p:cNvPr id="3" name="Rectangle 6"/>
          <p:cNvSpPr>
            <a:spLocks noGrp="1" noChangeArrowheads="1"/>
          </p:cNvSpPr>
          <p:nvPr>
            <p:ph type="sldNum" sz="quarter" idx="11"/>
          </p:nvPr>
        </p:nvSpPr>
        <p:spPr>
          <a:ln/>
        </p:spPr>
        <p:txBody>
          <a:bodyPr/>
          <a:lstStyle>
            <a:lvl1pPr>
              <a:defRPr/>
            </a:lvl1pPr>
          </a:lstStyle>
          <a:p>
            <a:fld id="{E67F1AE5-380B-4C6A-877C-510A24F52734}" type="slidenum">
              <a:rPr lang="en-US" smtClean="0"/>
              <a:pPr/>
              <a:t>‹#›</a:t>
            </a:fld>
            <a:endParaRPr lang="en-US"/>
          </a:p>
        </p:txBody>
      </p:sp>
    </p:spTree>
    <p:extLst>
      <p:ext uri="{BB962C8B-B14F-4D97-AF65-F5344CB8AC3E}">
        <p14:creationId xmlns:p14="http://schemas.microsoft.com/office/powerpoint/2010/main" val="1549931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Plain-Red">
    <p:bg>
      <p:bgPr>
        <a:gradFill>
          <a:gsLst>
            <a:gs pos="0">
              <a:schemeClr val="tx1">
                <a:lumMod val="50000"/>
                <a:lumOff val="50000"/>
              </a:schemeClr>
            </a:gs>
            <a:gs pos="24000">
              <a:schemeClr val="tx1">
                <a:lumMod val="50000"/>
                <a:lumOff val="50000"/>
              </a:schemeClr>
            </a:gs>
            <a:gs pos="87000">
              <a:schemeClr val="tx1">
                <a:lumMod val="75000"/>
                <a:lumOff val="25000"/>
              </a:schemeClr>
            </a:gs>
            <a:gs pos="100000">
              <a:schemeClr val="tx1"/>
            </a:gs>
          </a:gsLst>
          <a:lin ang="5400000" scaled="1"/>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60823BB-10B7-3C46-A77D-6DD153127987}"/>
              </a:ext>
            </a:extLst>
          </p:cNvPr>
          <p:cNvPicPr>
            <a:picLocks noChangeAspect="1"/>
          </p:cNvPicPr>
          <p:nvPr userDrawn="1"/>
        </p:nvPicPr>
        <p:blipFill rotWithShape="1">
          <a:blip r:embed="rId3" cstate="print">
            <a:alphaModFix amt="5000"/>
            <a:extLst>
              <a:ext uri="{28A0092B-C50C-407E-A947-70E740481C1C}">
                <a14:useLocalDpi xmlns:a14="http://schemas.microsoft.com/office/drawing/2010/main"/>
              </a:ext>
            </a:extLst>
          </a:blip>
          <a:srcRect l="3046" t="22123"/>
          <a:stretch/>
        </p:blipFill>
        <p:spPr>
          <a:xfrm>
            <a:off x="0" y="-1"/>
            <a:ext cx="9812216" cy="6868703"/>
          </a:xfrm>
          <a:prstGeom prst="rect">
            <a:avLst/>
          </a:prstGeom>
        </p:spPr>
      </p:pic>
      <p:sp>
        <p:nvSpPr>
          <p:cNvPr id="2" name="Title 1"/>
          <p:cNvSpPr>
            <a:spLocks noGrp="1"/>
          </p:cNvSpPr>
          <p:nvPr>
            <p:ph type="ctrTitle"/>
          </p:nvPr>
        </p:nvSpPr>
        <p:spPr>
          <a:xfrm>
            <a:off x="1020417" y="896614"/>
            <a:ext cx="10151166" cy="2128596"/>
          </a:xfrm>
        </p:spPr>
        <p:txBody>
          <a:bodyPr anchor="b">
            <a:normAutofit/>
          </a:bodyPr>
          <a:lstStyle>
            <a:lvl1pPr algn="ctr">
              <a:defRPr sz="4800" b="0" i="0" spc="0">
                <a:solidFill>
                  <a:schemeClr val="bg1"/>
                </a:solidFill>
                <a:latin typeface="+mj-lt"/>
                <a:ea typeface="Open Sans Light" charset="0"/>
                <a:cs typeface="Open Sans Light" charset="0"/>
              </a:defRPr>
            </a:lvl1pPr>
          </a:lstStyle>
          <a:p>
            <a:r>
              <a:rPr lang="en-US"/>
              <a:t>Click to edit Master title style</a:t>
            </a:r>
            <a:endParaRPr lang="en-US" dirty="0"/>
          </a:p>
        </p:txBody>
      </p:sp>
      <p:sp>
        <p:nvSpPr>
          <p:cNvPr id="3" name="Subtitle 2"/>
          <p:cNvSpPr>
            <a:spLocks noGrp="1"/>
          </p:cNvSpPr>
          <p:nvPr>
            <p:ph type="subTitle" idx="1"/>
          </p:nvPr>
        </p:nvSpPr>
        <p:spPr>
          <a:xfrm>
            <a:off x="1020417" y="3162450"/>
            <a:ext cx="10151166" cy="492883"/>
          </a:xfrm>
        </p:spPr>
        <p:txBody>
          <a:bodyPr>
            <a:noAutofit/>
          </a:bodyPr>
          <a:lstStyle>
            <a:lvl1pPr marL="0" indent="0" algn="ctr">
              <a:lnSpc>
                <a:spcPct val="120000"/>
              </a:lnSpc>
              <a:spcBef>
                <a:spcPts val="0"/>
              </a:spcBef>
              <a:spcAft>
                <a:spcPts val="600"/>
              </a:spcAft>
              <a:buNone/>
              <a:defRPr sz="2200" b="1" i="0" cap="all" spc="-40" baseline="0">
                <a:solidFill>
                  <a:schemeClr val="bg1"/>
                </a:solidFill>
                <a:latin typeface="+mn-lt"/>
                <a:ea typeface="Open Sans Semibold" charset="0"/>
                <a:cs typeface="Open Sans Semi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ext Placeholder 9"/>
          <p:cNvSpPr>
            <a:spLocks noGrp="1"/>
          </p:cNvSpPr>
          <p:nvPr>
            <p:ph type="body" sz="quarter" idx="11" hasCustomPrompt="1"/>
          </p:nvPr>
        </p:nvSpPr>
        <p:spPr>
          <a:xfrm>
            <a:off x="1020762" y="3939571"/>
            <a:ext cx="10150475" cy="309562"/>
          </a:xfrm>
        </p:spPr>
        <p:txBody>
          <a:bodyPr>
            <a:noAutofit/>
          </a:bodyPr>
          <a:lstStyle>
            <a:lvl1pPr marL="0" indent="0" algn="ctr">
              <a:buNone/>
              <a:defRPr sz="1600" b="0" i="1">
                <a:solidFill>
                  <a:schemeClr val="bg1"/>
                </a:solidFill>
                <a:latin typeface="+mj-lt"/>
                <a:ea typeface="Open Sans Light" charset="0"/>
                <a:cs typeface="Open Sans Light" charset="0"/>
              </a:defRPr>
            </a:lvl1pPr>
            <a:lvl2pPr marL="457200" indent="0" algn="ctr">
              <a:buNone/>
              <a:defRPr sz="2000" b="0" i="1">
                <a:latin typeface="Open Sans Light" charset="0"/>
                <a:ea typeface="Open Sans Light" charset="0"/>
                <a:cs typeface="Open Sans Light" charset="0"/>
              </a:defRPr>
            </a:lvl2pPr>
            <a:lvl3pPr marL="914400" indent="0" algn="ctr">
              <a:buNone/>
              <a:defRPr sz="2000" b="0" i="1">
                <a:latin typeface="Open Sans Light" charset="0"/>
                <a:ea typeface="Open Sans Light" charset="0"/>
                <a:cs typeface="Open Sans Light" charset="0"/>
              </a:defRPr>
            </a:lvl3pPr>
            <a:lvl4pPr marL="1371600" indent="0" algn="ctr">
              <a:buNone/>
              <a:defRPr sz="2000" b="0" i="1">
                <a:latin typeface="Open Sans Light" charset="0"/>
                <a:ea typeface="Open Sans Light" charset="0"/>
                <a:cs typeface="Open Sans Light" charset="0"/>
              </a:defRPr>
            </a:lvl4pPr>
            <a:lvl5pPr marL="1828800" indent="0" algn="ctr">
              <a:buNone/>
              <a:defRPr sz="2000" b="0" i="1">
                <a:latin typeface="Open Sans Light" charset="0"/>
                <a:ea typeface="Open Sans Light" charset="0"/>
                <a:cs typeface="Open Sans Light" charset="0"/>
              </a:defRPr>
            </a:lvl5pPr>
          </a:lstStyle>
          <a:p>
            <a:pPr lvl="0"/>
            <a:r>
              <a:rPr lang="en-US" dirty="0"/>
              <a:t>Click to add date</a:t>
            </a:r>
          </a:p>
        </p:txBody>
      </p:sp>
      <p:pic>
        <p:nvPicPr>
          <p:cNvPr id="13" name="Picture 12">
            <a:extLst>
              <a:ext uri="{FF2B5EF4-FFF2-40B4-BE49-F238E27FC236}">
                <a16:creationId xmlns:a16="http://schemas.microsoft.com/office/drawing/2014/main" id="{357235CD-AB3E-E649-81FE-AA8F0C57CE4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555007" y="4533371"/>
            <a:ext cx="3252031" cy="1487155"/>
          </a:xfrm>
          <a:prstGeom prst="rect">
            <a:avLst/>
          </a:prstGeom>
        </p:spPr>
      </p:pic>
    </p:spTree>
    <p:custDataLst>
      <p:tags r:id="rId1"/>
    </p:custDataLst>
    <p:extLst>
      <p:ext uri="{BB962C8B-B14F-4D97-AF65-F5344CB8AC3E}">
        <p14:creationId xmlns:p14="http://schemas.microsoft.com/office/powerpoint/2010/main" val="226165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Plain-Re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20417" y="896614"/>
            <a:ext cx="10151166" cy="2128596"/>
          </a:xfrm>
        </p:spPr>
        <p:txBody>
          <a:bodyPr anchor="b">
            <a:normAutofit/>
          </a:bodyPr>
          <a:lstStyle>
            <a:lvl1pPr algn="r">
              <a:defRPr sz="4800" b="0" i="0" spc="0">
                <a:solidFill>
                  <a:schemeClr val="bg1"/>
                </a:solidFill>
                <a:latin typeface="+mj-lt"/>
                <a:ea typeface="Open Sans Light" charset="0"/>
                <a:cs typeface="Open Sans Light" charset="0"/>
              </a:defRPr>
            </a:lvl1pPr>
          </a:lstStyle>
          <a:p>
            <a:r>
              <a:rPr lang="en-US"/>
              <a:t>Click to edit Master title style</a:t>
            </a:r>
            <a:endParaRPr lang="en-US" dirty="0"/>
          </a:p>
        </p:txBody>
      </p:sp>
      <p:sp>
        <p:nvSpPr>
          <p:cNvPr id="3" name="Subtitle 2"/>
          <p:cNvSpPr>
            <a:spLocks noGrp="1"/>
          </p:cNvSpPr>
          <p:nvPr>
            <p:ph type="subTitle" idx="1"/>
          </p:nvPr>
        </p:nvSpPr>
        <p:spPr>
          <a:xfrm>
            <a:off x="1020417" y="3064980"/>
            <a:ext cx="10151166" cy="492883"/>
          </a:xfrm>
        </p:spPr>
        <p:txBody>
          <a:bodyPr>
            <a:noAutofit/>
          </a:bodyPr>
          <a:lstStyle>
            <a:lvl1pPr marL="0" indent="0" algn="r">
              <a:lnSpc>
                <a:spcPct val="120000"/>
              </a:lnSpc>
              <a:spcBef>
                <a:spcPts val="0"/>
              </a:spcBef>
              <a:spcAft>
                <a:spcPts val="600"/>
              </a:spcAft>
              <a:buNone/>
              <a:defRPr sz="2000" b="1" i="0" cap="all" spc="-40" baseline="0">
                <a:solidFill>
                  <a:schemeClr val="bg1"/>
                </a:solidFill>
                <a:latin typeface="+mn-lt"/>
                <a:ea typeface="Open Sans Semibold" charset="0"/>
                <a:cs typeface="Open Sans Semi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ext Placeholder 9"/>
          <p:cNvSpPr>
            <a:spLocks noGrp="1"/>
          </p:cNvSpPr>
          <p:nvPr>
            <p:ph type="body" sz="quarter" idx="11" hasCustomPrompt="1"/>
          </p:nvPr>
        </p:nvSpPr>
        <p:spPr>
          <a:xfrm>
            <a:off x="7124281" y="3939571"/>
            <a:ext cx="4046956" cy="309562"/>
          </a:xfrm>
        </p:spPr>
        <p:txBody>
          <a:bodyPr>
            <a:noAutofit/>
          </a:bodyPr>
          <a:lstStyle>
            <a:lvl1pPr marL="0" indent="0" algn="r">
              <a:buNone/>
              <a:defRPr sz="1600" b="0" i="1">
                <a:solidFill>
                  <a:schemeClr val="bg1"/>
                </a:solidFill>
                <a:latin typeface="+mj-lt"/>
                <a:ea typeface="Open Sans Light" charset="0"/>
                <a:cs typeface="Open Sans Light" charset="0"/>
              </a:defRPr>
            </a:lvl1pPr>
            <a:lvl2pPr marL="457200" indent="0" algn="ctr">
              <a:buNone/>
              <a:defRPr sz="2000" b="0" i="1">
                <a:latin typeface="Open Sans Light" charset="0"/>
                <a:ea typeface="Open Sans Light" charset="0"/>
                <a:cs typeface="Open Sans Light" charset="0"/>
              </a:defRPr>
            </a:lvl2pPr>
            <a:lvl3pPr marL="914400" indent="0" algn="ctr">
              <a:buNone/>
              <a:defRPr sz="2000" b="0" i="1">
                <a:latin typeface="Open Sans Light" charset="0"/>
                <a:ea typeface="Open Sans Light" charset="0"/>
                <a:cs typeface="Open Sans Light" charset="0"/>
              </a:defRPr>
            </a:lvl3pPr>
            <a:lvl4pPr marL="1371600" indent="0" algn="ctr">
              <a:buNone/>
              <a:defRPr sz="2000" b="0" i="1">
                <a:latin typeface="Open Sans Light" charset="0"/>
                <a:ea typeface="Open Sans Light" charset="0"/>
                <a:cs typeface="Open Sans Light" charset="0"/>
              </a:defRPr>
            </a:lvl4pPr>
            <a:lvl5pPr marL="1828800" indent="0" algn="ctr">
              <a:buNone/>
              <a:defRPr sz="2000" b="0" i="1">
                <a:latin typeface="Open Sans Light" charset="0"/>
                <a:ea typeface="Open Sans Light" charset="0"/>
                <a:cs typeface="Open Sans Light" charset="0"/>
              </a:defRPr>
            </a:lvl5pPr>
          </a:lstStyle>
          <a:p>
            <a:pPr lvl="0"/>
            <a:r>
              <a:rPr lang="en-US" dirty="0"/>
              <a:t>Click to add date</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06919" y="4899927"/>
            <a:ext cx="3368968" cy="1540630"/>
          </a:xfrm>
          <a:prstGeom prst="rect">
            <a:avLst/>
          </a:prstGeom>
        </p:spPr>
      </p:pic>
    </p:spTree>
    <p:custDataLst>
      <p:tags r:id="rId1"/>
    </p:custDataLst>
    <p:extLst>
      <p:ext uri="{BB962C8B-B14F-4D97-AF65-F5344CB8AC3E}">
        <p14:creationId xmlns:p14="http://schemas.microsoft.com/office/powerpoint/2010/main" val="3146116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Image-Horz-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20417" y="3469962"/>
            <a:ext cx="10151166" cy="697628"/>
          </a:xfrm>
        </p:spPr>
        <p:txBody>
          <a:bodyPr anchor="t">
            <a:noAutofit/>
          </a:bodyPr>
          <a:lstStyle>
            <a:lvl1pPr algn="r">
              <a:lnSpc>
                <a:spcPct val="100000"/>
              </a:lnSpc>
              <a:defRPr sz="4400" b="0" i="0" spc="0" baseline="0">
                <a:latin typeface="+mj-lt"/>
                <a:ea typeface="Open Sans Light" charset="0"/>
                <a:cs typeface="Open Sans Light" charset="0"/>
              </a:defRPr>
            </a:lvl1pPr>
          </a:lstStyle>
          <a:p>
            <a:r>
              <a:rPr lang="en-US" dirty="0"/>
              <a:t>Click to edit master title style</a:t>
            </a:r>
          </a:p>
        </p:txBody>
      </p:sp>
      <p:sp>
        <p:nvSpPr>
          <p:cNvPr id="3" name="Subtitle 2"/>
          <p:cNvSpPr>
            <a:spLocks noGrp="1"/>
          </p:cNvSpPr>
          <p:nvPr>
            <p:ph type="subTitle" idx="1"/>
          </p:nvPr>
        </p:nvSpPr>
        <p:spPr>
          <a:xfrm>
            <a:off x="1020417" y="4296587"/>
            <a:ext cx="10151166" cy="526774"/>
          </a:xfrm>
        </p:spPr>
        <p:txBody>
          <a:bodyPr>
            <a:normAutofit/>
          </a:bodyPr>
          <a:lstStyle>
            <a:lvl1pPr marL="0" indent="0" algn="r">
              <a:buNone/>
              <a:defRPr sz="2400" b="1" i="0" spc="-40" baseline="0">
                <a:latin typeface="+mn-lt"/>
                <a:ea typeface="Open Sans Semibold" charset="0"/>
                <a:cs typeface="Open Sans Semi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5" name="Picture 4"/>
          <p:cNvPicPr>
            <a:picLocks noChangeAspect="1"/>
          </p:cNvPicPr>
          <p:nvPr userDrawn="1"/>
        </p:nvPicPr>
        <p:blipFill>
          <a:blip r:embed="rId3"/>
          <a:stretch>
            <a:fillRect/>
          </a:stretch>
        </p:blipFill>
        <p:spPr>
          <a:xfrm>
            <a:off x="906919" y="4899927"/>
            <a:ext cx="3346884" cy="1540630"/>
          </a:xfrm>
          <a:prstGeom prst="rect">
            <a:avLst/>
          </a:prstGeom>
        </p:spPr>
      </p:pic>
      <p:sp>
        <p:nvSpPr>
          <p:cNvPr id="9" name="Text Placeholder 8"/>
          <p:cNvSpPr>
            <a:spLocks noGrp="1"/>
          </p:cNvSpPr>
          <p:nvPr>
            <p:ph type="body" sz="quarter" idx="10" hasCustomPrompt="1"/>
          </p:nvPr>
        </p:nvSpPr>
        <p:spPr>
          <a:xfrm>
            <a:off x="7104185" y="4899927"/>
            <a:ext cx="4067398" cy="309563"/>
          </a:xfrm>
        </p:spPr>
        <p:txBody>
          <a:bodyPr>
            <a:noAutofit/>
          </a:bodyPr>
          <a:lstStyle>
            <a:lvl1pPr marL="0" indent="0" algn="r">
              <a:buNone/>
              <a:defRPr sz="1800" b="0" i="1">
                <a:latin typeface="+mj-lt"/>
                <a:ea typeface="Open Sans Light" charset="0"/>
                <a:cs typeface="Open Sans Light" charset="0"/>
              </a:defRPr>
            </a:lvl1pPr>
          </a:lstStyle>
          <a:p>
            <a:pPr lvl="0"/>
            <a:r>
              <a:rPr lang="en-US" dirty="0"/>
              <a:t>Click to add date</a:t>
            </a:r>
          </a:p>
        </p:txBody>
      </p:sp>
      <p:sp>
        <p:nvSpPr>
          <p:cNvPr id="10" name="Picture Placeholder 9">
            <a:extLst>
              <a:ext uri="{FF2B5EF4-FFF2-40B4-BE49-F238E27FC236}">
                <a16:creationId xmlns:a16="http://schemas.microsoft.com/office/drawing/2014/main" id="{AB208AE1-073A-3643-B980-C3BE705DC1C2}"/>
              </a:ext>
            </a:extLst>
          </p:cNvPr>
          <p:cNvSpPr>
            <a:spLocks noGrp="1"/>
          </p:cNvSpPr>
          <p:nvPr>
            <p:ph type="pic" sz="quarter" idx="11"/>
          </p:nvPr>
        </p:nvSpPr>
        <p:spPr>
          <a:xfrm>
            <a:off x="1" y="0"/>
            <a:ext cx="12192000" cy="3263900"/>
          </a:xfrm>
          <a:solidFill>
            <a:schemeClr val="bg1">
              <a:lumMod val="85000"/>
            </a:schemeClr>
          </a:solidFill>
        </p:spPr>
        <p:txBody>
          <a:bodyPr anchor="ctr" anchorCtr="0"/>
          <a:lstStyle>
            <a:lvl1pPr marL="0" indent="0" algn="ctr">
              <a:buNone/>
              <a:defRPr/>
            </a:lvl1pPr>
          </a:lstStyle>
          <a:p>
            <a:r>
              <a:rPr lang="en-US"/>
              <a:t>Click icon to add picture</a:t>
            </a:r>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064" userDrawn="1">
          <p15:clr>
            <a:srgbClr val="FBAE40"/>
          </p15:clr>
        </p15:guide>
        <p15:guide id="2" orient="horz"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Q-Mktg ba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 y="6438900"/>
            <a:ext cx="12192018" cy="419100"/>
          </a:xfrm>
          <a:prstGeom prst="rect">
            <a:avLst/>
          </a:prstGeom>
        </p:spPr>
      </p:pic>
      <p:sp>
        <p:nvSpPr>
          <p:cNvPr id="2" name="Title 1"/>
          <p:cNvSpPr>
            <a:spLocks noGrp="1"/>
          </p:cNvSpPr>
          <p:nvPr>
            <p:ph type="title"/>
          </p:nvPr>
        </p:nvSpPr>
        <p:spPr>
          <a:xfrm>
            <a:off x="274320" y="182881"/>
            <a:ext cx="10972800" cy="680720"/>
          </a:xfrm>
        </p:spPr>
        <p:txBody>
          <a:bodyPr anchor="t">
            <a:noAutofit/>
          </a:bodyPr>
          <a:lstStyle>
            <a:lvl1pPr>
              <a:defRPr sz="4400" b="1" i="0">
                <a:solidFill>
                  <a:srgbClr val="C21C22"/>
                </a:solidFill>
                <a:latin typeface="+mn-lt"/>
                <a:ea typeface="Open Sans Semibold" charset="0"/>
                <a:cs typeface="Open Sans Semibold" charset="0"/>
              </a:defRPr>
            </a:lvl1pPr>
          </a:lstStyle>
          <a:p>
            <a:r>
              <a:rPr lang="en-US"/>
              <a:t>Click to edit Master title style</a:t>
            </a:r>
            <a:endParaRPr lang="en-US" dirty="0"/>
          </a:p>
        </p:txBody>
      </p:sp>
      <p:sp>
        <p:nvSpPr>
          <p:cNvPr id="3" name="Content Placeholder 2"/>
          <p:cNvSpPr>
            <a:spLocks noGrp="1"/>
          </p:cNvSpPr>
          <p:nvPr>
            <p:ph idx="1"/>
          </p:nvPr>
        </p:nvSpPr>
        <p:spPr>
          <a:xfrm>
            <a:off x="548640" y="1188720"/>
            <a:ext cx="10155803" cy="4754880"/>
          </a:xfrm>
        </p:spPr>
        <p:txBody>
          <a:bodyPr/>
          <a:lstStyle>
            <a:lvl1pPr>
              <a:lnSpc>
                <a:spcPct val="120000"/>
              </a:lnSpc>
              <a:spcBef>
                <a:spcPts val="0"/>
              </a:spcBef>
              <a:spcAft>
                <a:spcPts val="600"/>
              </a:spcAft>
              <a:defRPr b="0" i="0" spc="30" baseline="0">
                <a:latin typeface="+mj-lt"/>
                <a:ea typeface="Open Sans Light" charset="0"/>
                <a:cs typeface="Open Sans Light" charset="0"/>
              </a:defRPr>
            </a:lvl1pPr>
            <a:lvl2pPr>
              <a:lnSpc>
                <a:spcPct val="120000"/>
              </a:lnSpc>
              <a:spcBef>
                <a:spcPts val="0"/>
              </a:spcBef>
              <a:spcAft>
                <a:spcPts val="600"/>
              </a:spcAft>
              <a:defRPr b="0" i="0" spc="30" baseline="0">
                <a:latin typeface="+mj-lt"/>
                <a:ea typeface="Open Sans Light" charset="0"/>
                <a:cs typeface="Open Sans Light" charset="0"/>
              </a:defRPr>
            </a:lvl2pPr>
            <a:lvl3pPr>
              <a:lnSpc>
                <a:spcPct val="120000"/>
              </a:lnSpc>
              <a:spcBef>
                <a:spcPts val="0"/>
              </a:spcBef>
              <a:spcAft>
                <a:spcPts val="600"/>
              </a:spcAft>
              <a:defRPr b="0" i="0" spc="30" baseline="0">
                <a:latin typeface="+mj-lt"/>
                <a:ea typeface="Open Sans Light" charset="0"/>
                <a:cs typeface="Open Sans Light" charset="0"/>
              </a:defRPr>
            </a:lvl3pPr>
            <a:lvl4pPr>
              <a:lnSpc>
                <a:spcPct val="120000"/>
              </a:lnSpc>
              <a:spcBef>
                <a:spcPts val="0"/>
              </a:spcBef>
              <a:spcAft>
                <a:spcPts val="600"/>
              </a:spcAft>
              <a:defRPr b="0" i="0" spc="30" baseline="0">
                <a:latin typeface="+mj-lt"/>
                <a:ea typeface="Open Sans Light" charset="0"/>
                <a:cs typeface="Open Sans Light" charset="0"/>
              </a:defRPr>
            </a:lvl4pPr>
            <a:lvl5pPr>
              <a:lnSpc>
                <a:spcPct val="120000"/>
              </a:lnSpc>
              <a:spcBef>
                <a:spcPts val="0"/>
              </a:spcBef>
              <a:spcAft>
                <a:spcPts val="600"/>
              </a:spcAft>
              <a:defRPr b="0" i="0" spc="30" baseline="0">
                <a:latin typeface="+mj-lt"/>
                <a:ea typeface="Open Sans Light" charset="0"/>
                <a:cs typeface="Open Sans Light"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5"/>
          <a:stretch>
            <a:fillRect/>
          </a:stretch>
        </p:blipFill>
        <p:spPr>
          <a:xfrm>
            <a:off x="0" y="1"/>
            <a:ext cx="101600" cy="863600"/>
          </a:xfrm>
          <a:prstGeom prst="rect">
            <a:avLst/>
          </a:prstGeom>
        </p:spPr>
      </p:pic>
      <p:pic>
        <p:nvPicPr>
          <p:cNvPr id="7" name="Picture 6">
            <a:extLst>
              <a:ext uri="{FF2B5EF4-FFF2-40B4-BE49-F238E27FC236}">
                <a16:creationId xmlns:a16="http://schemas.microsoft.com/office/drawing/2014/main" id="{E09FCB57-FE4F-5A4B-9CE9-EA76187622B2}"/>
              </a:ext>
            </a:extLst>
          </p:cNvPr>
          <p:cNvPicPr>
            <a:picLocks noChangeAspect="1"/>
          </p:cNvPicPr>
          <p:nvPr userDrawn="1"/>
        </p:nvPicPr>
        <p:blipFill>
          <a:blip r:embed="rId6">
            <a:alphaModFix amt="27000"/>
          </a:blip>
          <a:stretch>
            <a:fillRect/>
          </a:stretch>
        </p:blipFill>
        <p:spPr>
          <a:xfrm>
            <a:off x="6010166" y="6506324"/>
            <a:ext cx="450602" cy="305023"/>
          </a:xfrm>
          <a:prstGeom prst="rect">
            <a:avLst/>
          </a:prstGeom>
        </p:spPr>
      </p:pic>
    </p:spTree>
    <p:custDataLst>
      <p:tags r:id="rId1"/>
    </p:custDataLst>
    <p:extLst>
      <p:ext uri="{BB962C8B-B14F-4D97-AF65-F5344CB8AC3E}">
        <p14:creationId xmlns:p14="http://schemas.microsoft.com/office/powerpoint/2010/main" val="2506348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Q-Mktg ba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 y="6438900"/>
            <a:ext cx="12192018" cy="419100"/>
          </a:xfrm>
          <a:prstGeom prst="rect">
            <a:avLst/>
          </a:prstGeom>
        </p:spPr>
      </p:pic>
      <p:sp>
        <p:nvSpPr>
          <p:cNvPr id="2" name="Title 1"/>
          <p:cNvSpPr>
            <a:spLocks noGrp="1"/>
          </p:cNvSpPr>
          <p:nvPr>
            <p:ph type="title"/>
          </p:nvPr>
        </p:nvSpPr>
        <p:spPr>
          <a:xfrm>
            <a:off x="274320" y="182881"/>
            <a:ext cx="10972800" cy="680720"/>
          </a:xfrm>
        </p:spPr>
        <p:txBody>
          <a:bodyPr anchor="t">
            <a:noAutofit/>
          </a:bodyPr>
          <a:lstStyle>
            <a:lvl1pPr>
              <a:defRPr sz="4400" b="1" i="0">
                <a:solidFill>
                  <a:srgbClr val="C21C22"/>
                </a:solidFill>
                <a:latin typeface="+mn-lt"/>
                <a:ea typeface="Open Sans Semibold" charset="0"/>
                <a:cs typeface="Open Sans Semibold" charset="0"/>
              </a:defRPr>
            </a:lvl1pPr>
          </a:lstStyle>
          <a:p>
            <a:r>
              <a:rPr lang="en-US"/>
              <a:t>Click to edit Master title style</a:t>
            </a:r>
            <a:endParaRPr lang="en-US" dirty="0"/>
          </a:p>
        </p:txBody>
      </p:sp>
      <p:sp>
        <p:nvSpPr>
          <p:cNvPr id="3" name="Content Placeholder 2"/>
          <p:cNvSpPr>
            <a:spLocks noGrp="1"/>
          </p:cNvSpPr>
          <p:nvPr>
            <p:ph idx="1"/>
          </p:nvPr>
        </p:nvSpPr>
        <p:spPr>
          <a:xfrm>
            <a:off x="548640" y="1188720"/>
            <a:ext cx="10155803" cy="4754880"/>
          </a:xfrm>
        </p:spPr>
        <p:txBody>
          <a:bodyPr/>
          <a:lstStyle>
            <a:lvl1pPr>
              <a:lnSpc>
                <a:spcPct val="120000"/>
              </a:lnSpc>
              <a:spcBef>
                <a:spcPts val="0"/>
              </a:spcBef>
              <a:spcAft>
                <a:spcPts val="600"/>
              </a:spcAft>
              <a:defRPr b="0" i="0" spc="30" baseline="0">
                <a:latin typeface="+mj-lt"/>
                <a:ea typeface="Open Sans Light" charset="0"/>
                <a:cs typeface="Open Sans Light" charset="0"/>
              </a:defRPr>
            </a:lvl1pPr>
            <a:lvl2pPr>
              <a:lnSpc>
                <a:spcPct val="120000"/>
              </a:lnSpc>
              <a:spcBef>
                <a:spcPts val="0"/>
              </a:spcBef>
              <a:spcAft>
                <a:spcPts val="600"/>
              </a:spcAft>
              <a:defRPr b="0" i="0" spc="30" baseline="0">
                <a:latin typeface="+mj-lt"/>
                <a:ea typeface="Open Sans Light" charset="0"/>
                <a:cs typeface="Open Sans Light" charset="0"/>
              </a:defRPr>
            </a:lvl2pPr>
            <a:lvl3pPr>
              <a:lnSpc>
                <a:spcPct val="120000"/>
              </a:lnSpc>
              <a:spcBef>
                <a:spcPts val="0"/>
              </a:spcBef>
              <a:spcAft>
                <a:spcPts val="600"/>
              </a:spcAft>
              <a:defRPr b="0" i="0" spc="30" baseline="0">
                <a:latin typeface="+mj-lt"/>
                <a:ea typeface="Open Sans Light" charset="0"/>
                <a:cs typeface="Open Sans Light" charset="0"/>
              </a:defRPr>
            </a:lvl3pPr>
            <a:lvl4pPr>
              <a:lnSpc>
                <a:spcPct val="120000"/>
              </a:lnSpc>
              <a:spcBef>
                <a:spcPts val="0"/>
              </a:spcBef>
              <a:spcAft>
                <a:spcPts val="600"/>
              </a:spcAft>
              <a:defRPr b="0" i="0" spc="30" baseline="0">
                <a:latin typeface="+mj-lt"/>
                <a:ea typeface="Open Sans Light" charset="0"/>
                <a:cs typeface="Open Sans Light" charset="0"/>
              </a:defRPr>
            </a:lvl4pPr>
            <a:lvl5pPr>
              <a:lnSpc>
                <a:spcPct val="120000"/>
              </a:lnSpc>
              <a:spcBef>
                <a:spcPts val="0"/>
              </a:spcBef>
              <a:spcAft>
                <a:spcPts val="600"/>
              </a:spcAft>
              <a:defRPr b="0" i="0" spc="30" baseline="0">
                <a:latin typeface="+mj-lt"/>
                <a:ea typeface="Open Sans Light" charset="0"/>
                <a:cs typeface="Open Sans Light"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5"/>
          <a:stretch>
            <a:fillRect/>
          </a:stretch>
        </p:blipFill>
        <p:spPr>
          <a:xfrm>
            <a:off x="0" y="1"/>
            <a:ext cx="101600" cy="863600"/>
          </a:xfrm>
          <a:prstGeom prst="rect">
            <a:avLst/>
          </a:prstGeom>
        </p:spPr>
      </p:pic>
      <p:sp>
        <p:nvSpPr>
          <p:cNvPr id="8" name="Chord 7">
            <a:extLst>
              <a:ext uri="{FF2B5EF4-FFF2-40B4-BE49-F238E27FC236}">
                <a16:creationId xmlns:a16="http://schemas.microsoft.com/office/drawing/2014/main" id="{879304C7-9437-8F44-8055-26081847A806}"/>
              </a:ext>
            </a:extLst>
          </p:cNvPr>
          <p:cNvSpPr/>
          <p:nvPr userDrawn="1"/>
        </p:nvSpPr>
        <p:spPr>
          <a:xfrm rot="7615670">
            <a:off x="399156" y="6354443"/>
            <a:ext cx="623865" cy="623865"/>
          </a:xfrm>
          <a:prstGeom prst="chord">
            <a:avLst>
              <a:gd name="adj1" fmla="val 874092"/>
              <a:gd name="adj2" fmla="val 16200000"/>
            </a:avLst>
          </a:prstGeom>
          <a:solidFill>
            <a:srgbClr val="C2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09FCB57-FE4F-5A4B-9CE9-EA76187622B2}"/>
              </a:ext>
            </a:extLst>
          </p:cNvPr>
          <p:cNvPicPr>
            <a:picLocks noChangeAspect="1"/>
          </p:cNvPicPr>
          <p:nvPr userDrawn="1"/>
        </p:nvPicPr>
        <p:blipFill>
          <a:blip r:embed="rId6">
            <a:alphaModFix amt="27000"/>
          </a:blip>
          <a:stretch>
            <a:fillRect/>
          </a:stretch>
        </p:blipFill>
        <p:spPr>
          <a:xfrm>
            <a:off x="479910" y="6503986"/>
            <a:ext cx="450602" cy="305023"/>
          </a:xfrm>
          <a:prstGeom prst="rect">
            <a:avLst/>
          </a:prstGeom>
        </p:spPr>
      </p:pic>
    </p:spTree>
    <p:custDataLst>
      <p:tags r:id="rId1"/>
    </p:custDataLst>
    <p:extLst>
      <p:ext uri="{BB962C8B-B14F-4D97-AF65-F5344CB8AC3E}">
        <p14:creationId xmlns:p14="http://schemas.microsoft.com/office/powerpoint/2010/main" val="161592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Q-Pillar ba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 y="6440632"/>
            <a:ext cx="12192018" cy="415636"/>
          </a:xfrm>
          <a:prstGeom prst="rect">
            <a:avLst/>
          </a:prstGeom>
        </p:spPr>
      </p:pic>
      <p:sp>
        <p:nvSpPr>
          <p:cNvPr id="2" name="Title 1"/>
          <p:cNvSpPr>
            <a:spLocks noGrp="1"/>
          </p:cNvSpPr>
          <p:nvPr>
            <p:ph type="title"/>
          </p:nvPr>
        </p:nvSpPr>
        <p:spPr>
          <a:xfrm>
            <a:off x="274320" y="182881"/>
            <a:ext cx="10972800" cy="680720"/>
          </a:xfrm>
        </p:spPr>
        <p:txBody>
          <a:bodyPr anchor="t">
            <a:noAutofit/>
          </a:bodyPr>
          <a:lstStyle>
            <a:lvl1pPr>
              <a:defRPr sz="4400" b="1" i="0">
                <a:solidFill>
                  <a:srgbClr val="C21C22"/>
                </a:solidFill>
                <a:latin typeface="+mn-lt"/>
                <a:ea typeface="Open Sans Semibold" charset="0"/>
                <a:cs typeface="Open Sans Semibold" charset="0"/>
              </a:defRPr>
            </a:lvl1pPr>
          </a:lstStyle>
          <a:p>
            <a:r>
              <a:rPr lang="en-US"/>
              <a:t>Click to edit Master title style</a:t>
            </a:r>
            <a:endParaRPr lang="en-US" dirty="0"/>
          </a:p>
        </p:txBody>
      </p:sp>
      <p:sp>
        <p:nvSpPr>
          <p:cNvPr id="3" name="Content Placeholder 2"/>
          <p:cNvSpPr>
            <a:spLocks noGrp="1"/>
          </p:cNvSpPr>
          <p:nvPr>
            <p:ph idx="1"/>
          </p:nvPr>
        </p:nvSpPr>
        <p:spPr>
          <a:xfrm>
            <a:off x="548640" y="1188720"/>
            <a:ext cx="10155803" cy="4754880"/>
          </a:xfrm>
        </p:spPr>
        <p:txBody>
          <a:bodyPr/>
          <a:lstStyle>
            <a:lvl1pPr>
              <a:lnSpc>
                <a:spcPct val="120000"/>
              </a:lnSpc>
              <a:spcBef>
                <a:spcPts val="0"/>
              </a:spcBef>
              <a:spcAft>
                <a:spcPts val="600"/>
              </a:spcAft>
              <a:defRPr b="0" i="0" spc="30" baseline="0">
                <a:latin typeface="+mj-lt"/>
                <a:ea typeface="Open Sans Light" charset="0"/>
                <a:cs typeface="Open Sans Light" charset="0"/>
              </a:defRPr>
            </a:lvl1pPr>
            <a:lvl2pPr>
              <a:lnSpc>
                <a:spcPct val="120000"/>
              </a:lnSpc>
              <a:spcBef>
                <a:spcPts val="0"/>
              </a:spcBef>
              <a:spcAft>
                <a:spcPts val="600"/>
              </a:spcAft>
              <a:defRPr b="0" i="0" spc="30" baseline="0">
                <a:latin typeface="+mj-lt"/>
                <a:ea typeface="Open Sans Light" charset="0"/>
                <a:cs typeface="Open Sans Light" charset="0"/>
              </a:defRPr>
            </a:lvl2pPr>
            <a:lvl3pPr>
              <a:lnSpc>
                <a:spcPct val="120000"/>
              </a:lnSpc>
              <a:spcBef>
                <a:spcPts val="0"/>
              </a:spcBef>
              <a:spcAft>
                <a:spcPts val="600"/>
              </a:spcAft>
              <a:defRPr b="0" i="0" spc="30" baseline="0">
                <a:latin typeface="+mj-lt"/>
                <a:ea typeface="Open Sans Light" charset="0"/>
                <a:cs typeface="Open Sans Light" charset="0"/>
              </a:defRPr>
            </a:lvl3pPr>
            <a:lvl4pPr>
              <a:lnSpc>
                <a:spcPct val="120000"/>
              </a:lnSpc>
              <a:spcBef>
                <a:spcPts val="0"/>
              </a:spcBef>
              <a:spcAft>
                <a:spcPts val="600"/>
              </a:spcAft>
              <a:defRPr b="0" i="0" spc="30" baseline="0">
                <a:latin typeface="+mj-lt"/>
                <a:ea typeface="Open Sans Light" charset="0"/>
                <a:cs typeface="Open Sans Light" charset="0"/>
              </a:defRPr>
            </a:lvl4pPr>
            <a:lvl5pPr>
              <a:lnSpc>
                <a:spcPct val="120000"/>
              </a:lnSpc>
              <a:spcBef>
                <a:spcPts val="0"/>
              </a:spcBef>
              <a:spcAft>
                <a:spcPts val="600"/>
              </a:spcAft>
              <a:defRPr b="0" i="0" spc="30" baseline="0">
                <a:latin typeface="+mj-lt"/>
                <a:ea typeface="Open Sans Light" charset="0"/>
                <a:cs typeface="Open Sans Light"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5"/>
          <a:stretch>
            <a:fillRect/>
          </a:stretch>
        </p:blipFill>
        <p:spPr>
          <a:xfrm>
            <a:off x="0" y="1"/>
            <a:ext cx="101600" cy="863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Q-Pillar bar">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61E14A7-1F25-1D4B-AE7C-DE81058A9504}"/>
              </a:ext>
            </a:extLst>
          </p:cNvPr>
          <p:cNvPicPr>
            <a:picLocks noChangeAspect="1"/>
          </p:cNvPicPr>
          <p:nvPr userDrawn="1"/>
        </p:nvPicPr>
        <p:blipFill rotWithShape="1">
          <a:blip r:embed="rId3">
            <a:alphaModFix amt="4000"/>
          </a:blip>
          <a:srcRect b="3800"/>
          <a:stretch/>
        </p:blipFill>
        <p:spPr>
          <a:xfrm>
            <a:off x="492370" y="153325"/>
            <a:ext cx="6933362" cy="6704675"/>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 y="6440632"/>
            <a:ext cx="12191989" cy="415636"/>
          </a:xfrm>
          <a:prstGeom prst="rect">
            <a:avLst/>
          </a:prstGeom>
        </p:spPr>
      </p:pic>
      <p:sp>
        <p:nvSpPr>
          <p:cNvPr id="2" name="Title 1"/>
          <p:cNvSpPr>
            <a:spLocks noGrp="1"/>
          </p:cNvSpPr>
          <p:nvPr>
            <p:ph type="title"/>
          </p:nvPr>
        </p:nvSpPr>
        <p:spPr>
          <a:xfrm>
            <a:off x="274320" y="182881"/>
            <a:ext cx="10972800" cy="680720"/>
          </a:xfrm>
        </p:spPr>
        <p:txBody>
          <a:bodyPr anchor="t">
            <a:noAutofit/>
          </a:bodyPr>
          <a:lstStyle>
            <a:lvl1pPr>
              <a:defRPr sz="4400" b="1" i="0">
                <a:solidFill>
                  <a:srgbClr val="C21C22"/>
                </a:solidFill>
                <a:latin typeface="+mn-lt"/>
                <a:ea typeface="Open Sans Semibold" charset="0"/>
                <a:cs typeface="Open Sans Semibold" charset="0"/>
              </a:defRPr>
            </a:lvl1pPr>
          </a:lstStyle>
          <a:p>
            <a:r>
              <a:rPr lang="en-US"/>
              <a:t>Click to edit Master title style</a:t>
            </a:r>
            <a:endParaRPr lang="en-US" dirty="0"/>
          </a:p>
        </p:txBody>
      </p:sp>
      <p:sp>
        <p:nvSpPr>
          <p:cNvPr id="3" name="Content Placeholder 2"/>
          <p:cNvSpPr>
            <a:spLocks noGrp="1"/>
          </p:cNvSpPr>
          <p:nvPr>
            <p:ph idx="1"/>
          </p:nvPr>
        </p:nvSpPr>
        <p:spPr>
          <a:xfrm>
            <a:off x="548640" y="1188720"/>
            <a:ext cx="10155803" cy="4754880"/>
          </a:xfrm>
        </p:spPr>
        <p:txBody>
          <a:bodyPr/>
          <a:lstStyle>
            <a:lvl1pPr>
              <a:lnSpc>
                <a:spcPct val="120000"/>
              </a:lnSpc>
              <a:spcBef>
                <a:spcPts val="0"/>
              </a:spcBef>
              <a:spcAft>
                <a:spcPts val="600"/>
              </a:spcAft>
              <a:defRPr b="0" i="0" spc="30" baseline="0">
                <a:latin typeface="+mj-lt"/>
                <a:ea typeface="Open Sans Light" charset="0"/>
                <a:cs typeface="Open Sans Light" charset="0"/>
              </a:defRPr>
            </a:lvl1pPr>
            <a:lvl2pPr>
              <a:lnSpc>
                <a:spcPct val="120000"/>
              </a:lnSpc>
              <a:spcBef>
                <a:spcPts val="0"/>
              </a:spcBef>
              <a:spcAft>
                <a:spcPts val="600"/>
              </a:spcAft>
              <a:defRPr b="0" i="0" spc="30" baseline="0">
                <a:latin typeface="+mj-lt"/>
                <a:ea typeface="Open Sans Light" charset="0"/>
                <a:cs typeface="Open Sans Light" charset="0"/>
              </a:defRPr>
            </a:lvl2pPr>
            <a:lvl3pPr>
              <a:lnSpc>
                <a:spcPct val="120000"/>
              </a:lnSpc>
              <a:spcBef>
                <a:spcPts val="0"/>
              </a:spcBef>
              <a:spcAft>
                <a:spcPts val="600"/>
              </a:spcAft>
              <a:defRPr b="0" i="0" spc="30" baseline="0">
                <a:latin typeface="+mj-lt"/>
                <a:ea typeface="Open Sans Light" charset="0"/>
                <a:cs typeface="Open Sans Light" charset="0"/>
              </a:defRPr>
            </a:lvl3pPr>
            <a:lvl4pPr>
              <a:lnSpc>
                <a:spcPct val="120000"/>
              </a:lnSpc>
              <a:spcBef>
                <a:spcPts val="0"/>
              </a:spcBef>
              <a:spcAft>
                <a:spcPts val="600"/>
              </a:spcAft>
              <a:defRPr b="0" i="0" spc="30" baseline="0">
                <a:latin typeface="+mj-lt"/>
                <a:ea typeface="Open Sans Light" charset="0"/>
                <a:cs typeface="Open Sans Light" charset="0"/>
              </a:defRPr>
            </a:lvl4pPr>
            <a:lvl5pPr>
              <a:lnSpc>
                <a:spcPct val="120000"/>
              </a:lnSpc>
              <a:spcBef>
                <a:spcPts val="0"/>
              </a:spcBef>
              <a:spcAft>
                <a:spcPts val="600"/>
              </a:spcAft>
              <a:defRPr b="0" i="0" spc="30" baseline="0">
                <a:latin typeface="+mj-lt"/>
                <a:ea typeface="Open Sans Light" charset="0"/>
                <a:cs typeface="Open Sans Light"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5"/>
          <a:stretch>
            <a:fillRect/>
          </a:stretch>
        </p:blipFill>
        <p:spPr>
          <a:xfrm>
            <a:off x="0" y="1"/>
            <a:ext cx="101600" cy="863600"/>
          </a:xfrm>
          <a:prstGeom prst="rect">
            <a:avLst/>
          </a:prstGeom>
        </p:spPr>
      </p:pic>
    </p:spTree>
    <p:custDataLst>
      <p:tags r:id="rId1"/>
    </p:custDataLst>
    <p:extLst>
      <p:ext uri="{BB962C8B-B14F-4D97-AF65-F5344CB8AC3E}">
        <p14:creationId xmlns:p14="http://schemas.microsoft.com/office/powerpoint/2010/main" val="1777436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Q-Pillar ba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 y="6440632"/>
            <a:ext cx="12191989" cy="415636"/>
          </a:xfrm>
          <a:prstGeom prst="rect">
            <a:avLst/>
          </a:prstGeom>
        </p:spPr>
      </p:pic>
      <p:sp>
        <p:nvSpPr>
          <p:cNvPr id="2" name="Title 1"/>
          <p:cNvSpPr>
            <a:spLocks noGrp="1"/>
          </p:cNvSpPr>
          <p:nvPr>
            <p:ph type="title"/>
          </p:nvPr>
        </p:nvSpPr>
        <p:spPr>
          <a:xfrm>
            <a:off x="274320" y="182881"/>
            <a:ext cx="10972800" cy="680720"/>
          </a:xfrm>
        </p:spPr>
        <p:txBody>
          <a:bodyPr anchor="t">
            <a:noAutofit/>
          </a:bodyPr>
          <a:lstStyle>
            <a:lvl1pPr>
              <a:defRPr sz="4400" b="1" i="0">
                <a:solidFill>
                  <a:srgbClr val="C21C22"/>
                </a:solidFill>
                <a:latin typeface="+mn-lt"/>
                <a:ea typeface="Open Sans Semibold" charset="0"/>
                <a:cs typeface="Open Sans Semibold" charset="0"/>
              </a:defRPr>
            </a:lvl1pPr>
          </a:lstStyle>
          <a:p>
            <a:r>
              <a:rPr lang="en-US"/>
              <a:t>Click to edit Master title style</a:t>
            </a:r>
            <a:endParaRPr lang="en-US" dirty="0"/>
          </a:p>
        </p:txBody>
      </p:sp>
      <p:sp>
        <p:nvSpPr>
          <p:cNvPr id="3" name="Content Placeholder 2"/>
          <p:cNvSpPr>
            <a:spLocks noGrp="1"/>
          </p:cNvSpPr>
          <p:nvPr>
            <p:ph idx="1"/>
          </p:nvPr>
        </p:nvSpPr>
        <p:spPr>
          <a:xfrm>
            <a:off x="548640" y="1188720"/>
            <a:ext cx="10155803" cy="4754880"/>
          </a:xfrm>
        </p:spPr>
        <p:txBody>
          <a:bodyPr/>
          <a:lstStyle>
            <a:lvl1pPr>
              <a:lnSpc>
                <a:spcPct val="120000"/>
              </a:lnSpc>
              <a:spcBef>
                <a:spcPts val="0"/>
              </a:spcBef>
              <a:spcAft>
                <a:spcPts val="600"/>
              </a:spcAft>
              <a:defRPr b="0" i="0" spc="30" baseline="0">
                <a:latin typeface="+mj-lt"/>
                <a:ea typeface="Open Sans Light" charset="0"/>
                <a:cs typeface="Open Sans Light" charset="0"/>
              </a:defRPr>
            </a:lvl1pPr>
            <a:lvl2pPr>
              <a:lnSpc>
                <a:spcPct val="120000"/>
              </a:lnSpc>
              <a:spcBef>
                <a:spcPts val="0"/>
              </a:spcBef>
              <a:spcAft>
                <a:spcPts val="600"/>
              </a:spcAft>
              <a:defRPr b="0" i="0" spc="30" baseline="0">
                <a:latin typeface="+mj-lt"/>
                <a:ea typeface="Open Sans Light" charset="0"/>
                <a:cs typeface="Open Sans Light" charset="0"/>
              </a:defRPr>
            </a:lvl2pPr>
            <a:lvl3pPr>
              <a:lnSpc>
                <a:spcPct val="120000"/>
              </a:lnSpc>
              <a:spcBef>
                <a:spcPts val="0"/>
              </a:spcBef>
              <a:spcAft>
                <a:spcPts val="600"/>
              </a:spcAft>
              <a:defRPr b="0" i="0" spc="30" baseline="0">
                <a:latin typeface="+mj-lt"/>
                <a:ea typeface="Open Sans Light" charset="0"/>
                <a:cs typeface="Open Sans Light" charset="0"/>
              </a:defRPr>
            </a:lvl3pPr>
            <a:lvl4pPr>
              <a:lnSpc>
                <a:spcPct val="120000"/>
              </a:lnSpc>
              <a:spcBef>
                <a:spcPts val="0"/>
              </a:spcBef>
              <a:spcAft>
                <a:spcPts val="600"/>
              </a:spcAft>
              <a:defRPr b="0" i="0" spc="30" baseline="0">
                <a:latin typeface="+mj-lt"/>
                <a:ea typeface="Open Sans Light" charset="0"/>
                <a:cs typeface="Open Sans Light" charset="0"/>
              </a:defRPr>
            </a:lvl4pPr>
            <a:lvl5pPr>
              <a:lnSpc>
                <a:spcPct val="120000"/>
              </a:lnSpc>
              <a:spcBef>
                <a:spcPts val="0"/>
              </a:spcBef>
              <a:spcAft>
                <a:spcPts val="600"/>
              </a:spcAft>
              <a:defRPr b="0" i="0" spc="30" baseline="0">
                <a:latin typeface="+mj-lt"/>
                <a:ea typeface="Open Sans Light" charset="0"/>
                <a:cs typeface="Open Sans Light"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5"/>
          <a:stretch>
            <a:fillRect/>
          </a:stretch>
        </p:blipFill>
        <p:spPr>
          <a:xfrm>
            <a:off x="0" y="1"/>
            <a:ext cx="101600" cy="863600"/>
          </a:xfrm>
          <a:prstGeom prst="rect">
            <a:avLst/>
          </a:prstGeom>
        </p:spPr>
      </p:pic>
    </p:spTree>
    <p:custDataLst>
      <p:tags r:id="rId1"/>
    </p:custDataLst>
    <p:extLst>
      <p:ext uri="{BB962C8B-B14F-4D97-AF65-F5344CB8AC3E}">
        <p14:creationId xmlns:p14="http://schemas.microsoft.com/office/powerpoint/2010/main" val="94219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6DBEE-108B-C54B-A71F-0F1E32E29253}" type="slidenum">
              <a:rPr lang="en-US" smtClean="0"/>
              <a:t>‹#›</a:t>
            </a:fld>
            <a:endParaRPr lang="en-US"/>
          </a:p>
        </p:txBody>
      </p:sp>
    </p:spTree>
    <p:custDataLst>
      <p:tags r:id="rId18"/>
    </p:custDataLst>
    <p:extLst>
      <p:ext uri="{BB962C8B-B14F-4D97-AF65-F5344CB8AC3E}">
        <p14:creationId xmlns:p14="http://schemas.microsoft.com/office/powerpoint/2010/main" val="1172518874"/>
      </p:ext>
    </p:extLst>
  </p:cSld>
  <p:clrMap bg1="lt1" tx1="dk1" bg2="lt2" tx2="dk2" accent1="accent1" accent2="accent2" accent3="accent3" accent4="accent4" accent5="accent5" accent6="accent6" hlink="hlink" folHlink="folHlink"/>
  <p:sldLayoutIdLst>
    <p:sldLayoutId id="2147483649" r:id="rId1"/>
    <p:sldLayoutId id="2147483696" r:id="rId2"/>
    <p:sldLayoutId id="2147483699" r:id="rId3"/>
    <p:sldLayoutId id="2147483657" r:id="rId4"/>
    <p:sldLayoutId id="2147483702" r:id="rId5"/>
    <p:sldLayoutId id="2147483703" r:id="rId6"/>
    <p:sldLayoutId id="2147483675" r:id="rId7"/>
    <p:sldLayoutId id="2147483700" r:id="rId8"/>
    <p:sldLayoutId id="2147483701" r:id="rId9"/>
    <p:sldLayoutId id="2147483685" r:id="rId10"/>
    <p:sldLayoutId id="2147483669" r:id="rId11"/>
    <p:sldLayoutId id="2147483692" r:id="rId12"/>
    <p:sldLayoutId id="2147483676" r:id="rId13"/>
    <p:sldLayoutId id="2147483659" r:id="rId14"/>
    <p:sldLayoutId id="2147483690" r:id="rId15"/>
    <p:sldLayoutId id="2147483705"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19.xml"/></Relationships>
</file>

<file path=ppt/slides/_rels/slide10.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18" Type="http://schemas.microsoft.com/office/2007/relationships/diagramDrawing" Target="../diagrams/drawing8.xml"/><Relationship Id="rId3" Type="http://schemas.openxmlformats.org/officeDocument/2006/relationships/notesSlide" Target="../notesSlides/notesSlide9.xml"/><Relationship Id="rId7" Type="http://schemas.openxmlformats.org/officeDocument/2006/relationships/diagramColors" Target="../diagrams/colors6.xml"/><Relationship Id="rId12" Type="http://schemas.openxmlformats.org/officeDocument/2006/relationships/diagramColors" Target="../diagrams/colors7.xml"/><Relationship Id="rId17" Type="http://schemas.openxmlformats.org/officeDocument/2006/relationships/diagramColors" Target="../diagrams/colors8.xml"/><Relationship Id="rId2" Type="http://schemas.openxmlformats.org/officeDocument/2006/relationships/slideLayout" Target="../slideLayouts/slideLayout5.xml"/><Relationship Id="rId16" Type="http://schemas.openxmlformats.org/officeDocument/2006/relationships/diagramQuickStyle" Target="../diagrams/quickStyle8.xml"/><Relationship Id="rId1" Type="http://schemas.openxmlformats.org/officeDocument/2006/relationships/tags" Target="../tags/tag28.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5" Type="http://schemas.openxmlformats.org/officeDocument/2006/relationships/diagramLayout" Target="../diagrams/layout8.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 Id="rId14" Type="http://schemas.openxmlformats.org/officeDocument/2006/relationships/diagramData" Target="../diagrams/data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29.xml"/></Relationships>
</file>

<file path=ppt/slides/_rels/slide12.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notesSlide" Target="../notesSlides/notesSlide11.xml"/><Relationship Id="rId7" Type="http://schemas.openxmlformats.org/officeDocument/2006/relationships/image" Target="../media/image35.png"/><Relationship Id="rId2" Type="http://schemas.openxmlformats.org/officeDocument/2006/relationships/slideLayout" Target="../slideLayouts/slideLayout5.xml"/><Relationship Id="rId1" Type="http://schemas.openxmlformats.org/officeDocument/2006/relationships/tags" Target="../tags/tag3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3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3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14.xml"/><Relationship Id="rId7" Type="http://schemas.openxmlformats.org/officeDocument/2006/relationships/image" Target="../media/image43.png"/><Relationship Id="rId2" Type="http://schemas.openxmlformats.org/officeDocument/2006/relationships/slideLayout" Target="../slideLayouts/slideLayout5.xml"/><Relationship Id="rId1" Type="http://schemas.openxmlformats.org/officeDocument/2006/relationships/tags" Target="../tags/tag33.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15.xml"/><Relationship Id="rId7" Type="http://schemas.openxmlformats.org/officeDocument/2006/relationships/image" Target="../media/image50.png"/><Relationship Id="rId2" Type="http://schemas.openxmlformats.org/officeDocument/2006/relationships/slideLayout" Target="../slideLayouts/slideLayout5.xml"/><Relationship Id="rId1" Type="http://schemas.openxmlformats.org/officeDocument/2006/relationships/tags" Target="../tags/tag3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tags" Target="../tags/tag3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tags" Target="../tags/tag3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57.png"/><Relationship Id="rId2" Type="http://schemas.openxmlformats.org/officeDocument/2006/relationships/slideLayout" Target="../slideLayouts/slideLayout5.xml"/><Relationship Id="rId1" Type="http://schemas.openxmlformats.org/officeDocument/2006/relationships/tags" Target="../tags/tag3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20.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1.xml"/><Relationship Id="rId1" Type="http://schemas.openxmlformats.org/officeDocument/2006/relationships/tags" Target="../tags/tag3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tags" Target="../tags/tag39.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xml"/><Relationship Id="rId1" Type="http://schemas.openxmlformats.org/officeDocument/2006/relationships/tags" Target="../tags/tag40.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xml"/><Relationship Id="rId1" Type="http://schemas.openxmlformats.org/officeDocument/2006/relationships/tags" Target="../tags/tag41.xml"/><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tags" Target="../tags/tag42.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4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tags" Target="../tags/tag4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tags" Target="../tags/tag4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xml"/><Relationship Id="rId1" Type="http://schemas.openxmlformats.org/officeDocument/2006/relationships/tags" Target="../tags/tag4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xml"/><Relationship Id="rId1" Type="http://schemas.openxmlformats.org/officeDocument/2006/relationships/tags" Target="../tags/tag4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2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xml"/><Relationship Id="rId1" Type="http://schemas.openxmlformats.org/officeDocument/2006/relationships/tags" Target="../tags/tag48.xml"/><Relationship Id="rId5" Type="http://schemas.openxmlformats.org/officeDocument/2006/relationships/image" Target="../media/image65.png"/><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xml"/><Relationship Id="rId1" Type="http://schemas.openxmlformats.org/officeDocument/2006/relationships/tags" Target="../tags/tag49.xml"/><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50.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xml"/><Relationship Id="rId1" Type="http://schemas.openxmlformats.org/officeDocument/2006/relationships/tags" Target="../tags/tag51.xml"/><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xml"/><Relationship Id="rId1" Type="http://schemas.openxmlformats.org/officeDocument/2006/relationships/tags" Target="../tags/tag52.xml"/><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xml"/><Relationship Id="rId1" Type="http://schemas.openxmlformats.org/officeDocument/2006/relationships/tags" Target="../tags/tag53.xml"/><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xml"/><Relationship Id="rId1" Type="http://schemas.openxmlformats.org/officeDocument/2006/relationships/tags" Target="../tags/tag54.xml"/><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xml"/><Relationship Id="rId1" Type="http://schemas.openxmlformats.org/officeDocument/2006/relationships/tags" Target="../tags/tag55.xml"/><Relationship Id="rId5" Type="http://schemas.openxmlformats.org/officeDocument/2006/relationships/image" Target="../media/image72.png"/><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xml"/><Relationship Id="rId1" Type="http://schemas.openxmlformats.org/officeDocument/2006/relationships/tags" Target="../tags/tag56.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5.xml"/><Relationship Id="rId1" Type="http://schemas.openxmlformats.org/officeDocument/2006/relationships/tags" Target="../tags/tag57.xml"/><Relationship Id="rId6" Type="http://schemas.openxmlformats.org/officeDocument/2006/relationships/hyperlink" Target="mailto:training@proquest.com" TargetMode="External"/><Relationship Id="rId5" Type="http://schemas.openxmlformats.org/officeDocument/2006/relationships/hyperlink" Target="https://www.proquest.com/documents/Literature-Online-Premium-Brochure.html" TargetMode="External"/><Relationship Id="rId4" Type="http://schemas.openxmlformats.org/officeDocument/2006/relationships/hyperlink" Target="https://proquest.libguides.com/lionpqp"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22.xml"/><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5.xml"/><Relationship Id="rId1" Type="http://schemas.openxmlformats.org/officeDocument/2006/relationships/tags" Target="../tags/tag5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2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24.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notesSlide" Target="../notesSlides/notesSlide6.xml"/><Relationship Id="rId7" Type="http://schemas.openxmlformats.org/officeDocument/2006/relationships/image" Target="../media/image24.jpeg"/><Relationship Id="rId12" Type="http://schemas.microsoft.com/office/2007/relationships/diagramDrawing" Target="../diagrams/drawing1.xml"/><Relationship Id="rId2" Type="http://schemas.openxmlformats.org/officeDocument/2006/relationships/slideLayout" Target="../slideLayouts/slideLayout16.xml"/><Relationship Id="rId1" Type="http://schemas.openxmlformats.org/officeDocument/2006/relationships/tags" Target="../tags/tag25.xml"/><Relationship Id="rId6" Type="http://schemas.openxmlformats.org/officeDocument/2006/relationships/image" Target="../media/image23.png"/><Relationship Id="rId11" Type="http://schemas.openxmlformats.org/officeDocument/2006/relationships/diagramColors" Target="../diagrams/colors1.xml"/><Relationship Id="rId5" Type="http://schemas.openxmlformats.org/officeDocument/2006/relationships/image" Target="../media/image22.png"/><Relationship Id="rId10" Type="http://schemas.openxmlformats.org/officeDocument/2006/relationships/diagramQuickStyle" Target="../diagrams/quickStyle1.xml"/><Relationship Id="rId4" Type="http://schemas.openxmlformats.org/officeDocument/2006/relationships/image" Target="../media/image21.png"/><Relationship Id="rId9"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26.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diagramColors" Target="../diagrams/colors2.xml"/><Relationship Id="rId18" Type="http://schemas.openxmlformats.org/officeDocument/2006/relationships/diagramColors" Target="../diagrams/colors3.xml"/><Relationship Id="rId26" Type="http://schemas.openxmlformats.org/officeDocument/2006/relationships/diagramLayout" Target="../diagrams/layout5.xml"/><Relationship Id="rId3" Type="http://schemas.openxmlformats.org/officeDocument/2006/relationships/notesSlide" Target="../notesSlides/notesSlide8.xml"/><Relationship Id="rId21" Type="http://schemas.openxmlformats.org/officeDocument/2006/relationships/diagramLayout" Target="../diagrams/layout4.xml"/><Relationship Id="rId7" Type="http://schemas.openxmlformats.org/officeDocument/2006/relationships/image" Target="../media/image29.png"/><Relationship Id="rId12" Type="http://schemas.openxmlformats.org/officeDocument/2006/relationships/diagramQuickStyle" Target="../diagrams/quickStyle2.xml"/><Relationship Id="rId17" Type="http://schemas.openxmlformats.org/officeDocument/2006/relationships/diagramQuickStyle" Target="../diagrams/quickStyle3.xml"/><Relationship Id="rId25" Type="http://schemas.openxmlformats.org/officeDocument/2006/relationships/diagramData" Target="../diagrams/data5.xml"/><Relationship Id="rId2" Type="http://schemas.openxmlformats.org/officeDocument/2006/relationships/slideLayout" Target="../slideLayouts/slideLayout5.xml"/><Relationship Id="rId16" Type="http://schemas.openxmlformats.org/officeDocument/2006/relationships/diagramLayout" Target="../diagrams/layout3.xml"/><Relationship Id="rId20" Type="http://schemas.openxmlformats.org/officeDocument/2006/relationships/diagramData" Target="../diagrams/data4.xml"/><Relationship Id="rId29" Type="http://schemas.microsoft.com/office/2007/relationships/diagramDrawing" Target="../diagrams/drawing5.xml"/><Relationship Id="rId1" Type="http://schemas.openxmlformats.org/officeDocument/2006/relationships/tags" Target="../tags/tag27.xml"/><Relationship Id="rId6" Type="http://schemas.openxmlformats.org/officeDocument/2006/relationships/image" Target="../media/image28.png"/><Relationship Id="rId11" Type="http://schemas.openxmlformats.org/officeDocument/2006/relationships/diagramLayout" Target="../diagrams/layout2.xml"/><Relationship Id="rId24" Type="http://schemas.microsoft.com/office/2007/relationships/diagramDrawing" Target="../diagrams/drawing4.xml"/><Relationship Id="rId5" Type="http://schemas.openxmlformats.org/officeDocument/2006/relationships/image" Target="../media/image27.png"/><Relationship Id="rId15" Type="http://schemas.openxmlformats.org/officeDocument/2006/relationships/diagramData" Target="../diagrams/data3.xml"/><Relationship Id="rId23" Type="http://schemas.openxmlformats.org/officeDocument/2006/relationships/diagramColors" Target="../diagrams/colors4.xml"/><Relationship Id="rId28" Type="http://schemas.openxmlformats.org/officeDocument/2006/relationships/diagramColors" Target="../diagrams/colors5.xml"/><Relationship Id="rId10" Type="http://schemas.openxmlformats.org/officeDocument/2006/relationships/diagramData" Target="../diagrams/data2.xml"/><Relationship Id="rId19" Type="http://schemas.microsoft.com/office/2007/relationships/diagramDrawing" Target="../diagrams/drawing3.xml"/><Relationship Id="rId4" Type="http://schemas.openxmlformats.org/officeDocument/2006/relationships/image" Target="../media/image26.png"/><Relationship Id="rId9" Type="http://schemas.openxmlformats.org/officeDocument/2006/relationships/image" Target="../media/image31.png"/><Relationship Id="rId14" Type="http://schemas.microsoft.com/office/2007/relationships/diagramDrawing" Target="../diagrams/drawing2.xml"/><Relationship Id="rId22" Type="http://schemas.openxmlformats.org/officeDocument/2006/relationships/diagramQuickStyle" Target="../diagrams/quickStyle4.xml"/><Relationship Id="rId27"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5BB5F-B5C3-3D4F-825C-7F95E278F6EC}"/>
              </a:ext>
            </a:extLst>
          </p:cNvPr>
          <p:cNvSpPr>
            <a:spLocks noGrp="1"/>
          </p:cNvSpPr>
          <p:nvPr>
            <p:ph type="ctrTitle"/>
          </p:nvPr>
        </p:nvSpPr>
        <p:spPr>
          <a:xfrm>
            <a:off x="2581835" y="896614"/>
            <a:ext cx="8589748" cy="2128596"/>
          </a:xfrm>
        </p:spPr>
        <p:txBody>
          <a:bodyPr/>
          <a:lstStyle/>
          <a:p>
            <a:r>
              <a:rPr lang="en-US" dirty="0"/>
              <a:t>Literature Online (LION) on the ProQuest platform - Overview</a:t>
            </a:r>
          </a:p>
        </p:txBody>
      </p:sp>
      <p:sp>
        <p:nvSpPr>
          <p:cNvPr id="3" name="Subtitle 2">
            <a:extLst>
              <a:ext uri="{FF2B5EF4-FFF2-40B4-BE49-F238E27FC236}">
                <a16:creationId xmlns:a16="http://schemas.microsoft.com/office/drawing/2014/main" id="{B310C87C-62A0-4F42-9245-0A8B46AEAECC}"/>
              </a:ext>
            </a:extLst>
          </p:cNvPr>
          <p:cNvSpPr>
            <a:spLocks noGrp="1"/>
          </p:cNvSpPr>
          <p:nvPr>
            <p:ph type="subTitle" idx="1"/>
          </p:nvPr>
        </p:nvSpPr>
        <p:spPr/>
        <p:txBody>
          <a:bodyPr/>
          <a:lstStyle/>
          <a:p>
            <a:r>
              <a:rPr lang="en-US" dirty="0"/>
              <a:t>Trainer’s name</a:t>
            </a:r>
          </a:p>
        </p:txBody>
      </p:sp>
      <p:sp>
        <p:nvSpPr>
          <p:cNvPr id="4" name="Text Placeholder 3">
            <a:extLst>
              <a:ext uri="{FF2B5EF4-FFF2-40B4-BE49-F238E27FC236}">
                <a16:creationId xmlns:a16="http://schemas.microsoft.com/office/drawing/2014/main" id="{C2ECEB96-E00C-B94B-A53D-510B3A596A2C}"/>
              </a:ext>
            </a:extLst>
          </p:cNvPr>
          <p:cNvSpPr>
            <a:spLocks noGrp="1"/>
          </p:cNvSpPr>
          <p:nvPr>
            <p:ph type="body" sz="quarter" idx="11"/>
          </p:nvPr>
        </p:nvSpPr>
        <p:spPr/>
        <p:txBody>
          <a:bodyPr/>
          <a:lstStyle/>
          <a:p>
            <a:r>
              <a:rPr lang="en-US" dirty="0"/>
              <a:t>January 1, 2019</a:t>
            </a:r>
          </a:p>
        </p:txBody>
      </p:sp>
    </p:spTree>
    <p:custDataLst>
      <p:tags r:id="rId1"/>
    </p:custDataLst>
    <p:extLst>
      <p:ext uri="{BB962C8B-B14F-4D97-AF65-F5344CB8AC3E}">
        <p14:creationId xmlns:p14="http://schemas.microsoft.com/office/powerpoint/2010/main" val="347802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8878" y="135024"/>
            <a:ext cx="10877139" cy="769441"/>
          </a:xfrm>
          <a:prstGeom prst="rect">
            <a:avLst/>
          </a:prstGeom>
          <a:noFill/>
        </p:spPr>
        <p:txBody>
          <a:bodyPr wrap="square" rtlCol="0">
            <a:spAutoFit/>
          </a:bodyPr>
          <a:lstStyle/>
          <a:p>
            <a:r>
              <a:rPr lang="en-GB" sz="4400" b="1" dirty="0">
                <a:solidFill>
                  <a:srgbClr val="C21C22"/>
                </a:solidFill>
              </a:rPr>
              <a:t>Criticism and Reference Content</a:t>
            </a:r>
          </a:p>
        </p:txBody>
      </p:sp>
      <p:graphicFrame>
        <p:nvGraphicFramePr>
          <p:cNvPr id="7" name="Diagram 6"/>
          <p:cNvGraphicFramePr/>
          <p:nvPr>
            <p:extLst>
              <p:ext uri="{D42A27DB-BD31-4B8C-83A1-F6EECF244321}">
                <p14:modId xmlns:p14="http://schemas.microsoft.com/office/powerpoint/2010/main" val="1956119509"/>
              </p:ext>
            </p:extLst>
          </p:nvPr>
        </p:nvGraphicFramePr>
        <p:xfrm>
          <a:off x="4689570" y="1007373"/>
          <a:ext cx="7246398" cy="10185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8" name="Diagram 7"/>
          <p:cNvGraphicFramePr/>
          <p:nvPr>
            <p:extLst>
              <p:ext uri="{D42A27DB-BD31-4B8C-83A1-F6EECF244321}">
                <p14:modId xmlns:p14="http://schemas.microsoft.com/office/powerpoint/2010/main" val="2304051835"/>
              </p:ext>
            </p:extLst>
          </p:nvPr>
        </p:nvGraphicFramePr>
        <p:xfrm>
          <a:off x="5787447" y="2128821"/>
          <a:ext cx="5624863" cy="113564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9" name="Diagram 8"/>
          <p:cNvGraphicFramePr/>
          <p:nvPr>
            <p:extLst>
              <p:ext uri="{D42A27DB-BD31-4B8C-83A1-F6EECF244321}">
                <p14:modId xmlns:p14="http://schemas.microsoft.com/office/powerpoint/2010/main" val="35620995"/>
              </p:ext>
            </p:extLst>
          </p:nvPr>
        </p:nvGraphicFramePr>
        <p:xfrm>
          <a:off x="5507030" y="3419856"/>
          <a:ext cx="5905280" cy="298399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6" name="TextBox 5">
            <a:extLst>
              <a:ext uri="{FF2B5EF4-FFF2-40B4-BE49-F238E27FC236}">
                <a16:creationId xmlns:a16="http://schemas.microsoft.com/office/drawing/2014/main" id="{6FBFE34D-DEDE-40A6-BA6D-5657D4A21754}"/>
              </a:ext>
            </a:extLst>
          </p:cNvPr>
          <p:cNvSpPr txBox="1"/>
          <p:nvPr/>
        </p:nvSpPr>
        <p:spPr>
          <a:xfrm>
            <a:off x="348877" y="1124704"/>
            <a:ext cx="5438570" cy="4031873"/>
          </a:xfrm>
          <a:prstGeom prst="rect">
            <a:avLst/>
          </a:prstGeom>
          <a:noFill/>
        </p:spPr>
        <p:txBody>
          <a:bodyPr wrap="square" rtlCol="0">
            <a:spAutoFit/>
          </a:bodyPr>
          <a:lstStyle/>
          <a:p>
            <a:pPr lvl="0">
              <a:buFont typeface="Arial" pitchFamily="34" charset="0"/>
              <a:buChar char="•"/>
            </a:pPr>
            <a:r>
              <a:rPr lang="en-GB" sz="2000" dirty="0"/>
              <a:t> Comprehensive library of </a:t>
            </a:r>
            <a:r>
              <a:rPr lang="en-GB" sz="2000" b="1" dirty="0"/>
              <a:t>literary                                criticism</a:t>
            </a:r>
            <a:r>
              <a:rPr lang="en-GB" sz="2000" dirty="0"/>
              <a:t>, all of  recognised academic                                      quality and scholarly value.</a:t>
            </a:r>
            <a:endParaRPr lang="it-IT" sz="2000" dirty="0"/>
          </a:p>
          <a:p>
            <a:pPr>
              <a:buFont typeface="Arial" pitchFamily="34" charset="0"/>
              <a:buChar char="•"/>
            </a:pPr>
            <a:endParaRPr lang="it-IT" sz="2400" dirty="0"/>
          </a:p>
          <a:p>
            <a:pPr lvl="0">
              <a:buFont typeface="Arial" pitchFamily="34" charset="0"/>
              <a:buChar char="•"/>
            </a:pPr>
            <a:r>
              <a:rPr lang="en-GB" sz="2000" dirty="0"/>
              <a:t> Literary works from </a:t>
            </a:r>
            <a:r>
              <a:rPr lang="en-GB" sz="2000" b="1" dirty="0"/>
              <a:t>top literary journals </a:t>
            </a:r>
            <a:r>
              <a:rPr lang="en-GB" sz="2000" dirty="0"/>
              <a:t>bring you the latest contemporary writing in English from authors worldwide.</a:t>
            </a:r>
          </a:p>
          <a:p>
            <a:pPr lvl="0"/>
            <a:endParaRPr lang="it-IT" sz="2400" dirty="0"/>
          </a:p>
          <a:p>
            <a:pPr lvl="0"/>
            <a:endParaRPr lang="it-IT" sz="2400" dirty="0"/>
          </a:p>
          <a:p>
            <a:pPr lvl="0">
              <a:buFont typeface="Arial" pitchFamily="34" charset="0"/>
              <a:buChar char="•"/>
            </a:pPr>
            <a:r>
              <a:rPr lang="en-GB" sz="2400" dirty="0"/>
              <a:t> </a:t>
            </a:r>
            <a:r>
              <a:rPr lang="en-GB" sz="2000" b="1" dirty="0"/>
              <a:t>Biographies and other reference material                 </a:t>
            </a:r>
            <a:r>
              <a:rPr lang="en-GB" sz="2000" dirty="0"/>
              <a:t>help place authors in context and to follow up connections with other authors and themes. </a:t>
            </a:r>
          </a:p>
        </p:txBody>
      </p:sp>
    </p:spTree>
    <p:custDataLst>
      <p:tags r:id="rId1"/>
    </p:custDataLst>
    <p:extLst>
      <p:ext uri="{BB962C8B-B14F-4D97-AF65-F5344CB8AC3E}">
        <p14:creationId xmlns:p14="http://schemas.microsoft.com/office/powerpoint/2010/main" val="4117523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0154FA9-73F6-4106-A470-3224115EA15D}"/>
              </a:ext>
            </a:extLst>
          </p:cNvPr>
          <p:cNvSpPr>
            <a:spLocks noGrp="1"/>
          </p:cNvSpPr>
          <p:nvPr>
            <p:ph type="sldNum" sz="quarter" idx="12"/>
          </p:nvPr>
        </p:nvSpPr>
        <p:spPr>
          <a:xfrm>
            <a:off x="13870845" y="6639074"/>
            <a:ext cx="362778" cy="437807"/>
          </a:xfrm>
        </p:spPr>
        <p:txBody>
          <a:bodyPr/>
          <a:lstStyle/>
          <a:p>
            <a:fld id="{6476DBEE-108B-C54B-A71F-0F1E32E29253}" type="slidenum">
              <a:rPr lang="en-US" smtClean="0"/>
              <a:pPr/>
              <a:t>11</a:t>
            </a:fld>
            <a:endParaRPr lang="en-US" dirty="0"/>
          </a:p>
        </p:txBody>
      </p:sp>
      <p:sp>
        <p:nvSpPr>
          <p:cNvPr id="8" name="Content Placeholder 2">
            <a:extLst>
              <a:ext uri="{FF2B5EF4-FFF2-40B4-BE49-F238E27FC236}">
                <a16:creationId xmlns:a16="http://schemas.microsoft.com/office/drawing/2014/main" id="{CEA5A8CB-9A1B-463E-90FD-D5D0D79B3CFC}"/>
              </a:ext>
            </a:extLst>
          </p:cNvPr>
          <p:cNvSpPr txBox="1">
            <a:spLocks/>
          </p:cNvSpPr>
          <p:nvPr/>
        </p:nvSpPr>
        <p:spPr>
          <a:xfrm>
            <a:off x="3200399" y="2667692"/>
            <a:ext cx="2560321" cy="1037681"/>
          </a:xfrm>
          <a:prstGeom prst="rect">
            <a:avLst/>
          </a:prstGeom>
          <a:solidFill>
            <a:srgbClr val="97172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ormAutofit fontScale="77500" lnSpcReduction="20000"/>
          </a:bodyPr>
          <a:lstStyle>
            <a:lvl1pPr marL="171450" indent="-171450" algn="l" defTabSz="685800" rtl="0" eaLnBrk="1" latinLnBrk="0" hangingPunct="1">
              <a:lnSpc>
                <a:spcPct val="120000"/>
              </a:lnSpc>
              <a:spcBef>
                <a:spcPts val="0"/>
              </a:spcBef>
              <a:spcAft>
                <a:spcPts val="450"/>
              </a:spcAft>
              <a:buFont typeface="Arial"/>
              <a:buChar char="•"/>
              <a:defRPr sz="2100" b="0" i="0" kern="1200" spc="23" baseline="0">
                <a:solidFill>
                  <a:schemeClr val="tx1"/>
                </a:solidFill>
                <a:latin typeface="+mj-lt"/>
                <a:ea typeface="Open Sans Light" charset="0"/>
                <a:cs typeface="Open Sans Light" charset="0"/>
              </a:defRPr>
            </a:lvl1pPr>
            <a:lvl2pPr marL="514350" indent="-171450" algn="l" defTabSz="685800" rtl="0" eaLnBrk="1" latinLnBrk="0" hangingPunct="1">
              <a:lnSpc>
                <a:spcPct val="120000"/>
              </a:lnSpc>
              <a:spcBef>
                <a:spcPts val="0"/>
              </a:spcBef>
              <a:spcAft>
                <a:spcPts val="450"/>
              </a:spcAft>
              <a:buFont typeface="Arial"/>
              <a:buChar char="•"/>
              <a:defRPr sz="1800" b="0" i="0" kern="1200" spc="23" baseline="0">
                <a:solidFill>
                  <a:schemeClr val="tx1"/>
                </a:solidFill>
                <a:latin typeface="+mj-lt"/>
                <a:ea typeface="Open Sans Light" charset="0"/>
                <a:cs typeface="Open Sans Light" charset="0"/>
              </a:defRPr>
            </a:lvl2pPr>
            <a:lvl3pPr marL="857250" indent="-171450" algn="l" defTabSz="685800" rtl="0" eaLnBrk="1" latinLnBrk="0" hangingPunct="1">
              <a:lnSpc>
                <a:spcPct val="120000"/>
              </a:lnSpc>
              <a:spcBef>
                <a:spcPts val="0"/>
              </a:spcBef>
              <a:spcAft>
                <a:spcPts val="450"/>
              </a:spcAft>
              <a:buFont typeface="Arial"/>
              <a:buChar char="•"/>
              <a:defRPr sz="1500" b="0" i="0" kern="1200" spc="23" baseline="0">
                <a:solidFill>
                  <a:schemeClr val="tx1"/>
                </a:solidFill>
                <a:latin typeface="+mj-lt"/>
                <a:ea typeface="Open Sans Light" charset="0"/>
                <a:cs typeface="Open Sans Light" charset="0"/>
              </a:defRPr>
            </a:lvl3pPr>
            <a:lvl4pPr marL="1200150" indent="-171450" algn="l" defTabSz="685800" rtl="0" eaLnBrk="1" latinLnBrk="0" hangingPunct="1">
              <a:lnSpc>
                <a:spcPct val="120000"/>
              </a:lnSpc>
              <a:spcBef>
                <a:spcPts val="0"/>
              </a:spcBef>
              <a:spcAft>
                <a:spcPts val="450"/>
              </a:spcAft>
              <a:buFont typeface="Arial"/>
              <a:buChar char="•"/>
              <a:defRPr sz="1350" b="0" i="0" kern="1200" spc="23" baseline="0">
                <a:solidFill>
                  <a:schemeClr val="tx1"/>
                </a:solidFill>
                <a:latin typeface="+mj-lt"/>
                <a:ea typeface="Open Sans Light" charset="0"/>
                <a:cs typeface="Open Sans Light" charset="0"/>
              </a:defRPr>
            </a:lvl4pPr>
            <a:lvl5pPr marL="1543050" indent="-171450" algn="l" defTabSz="685800" rtl="0" eaLnBrk="1" latinLnBrk="0" hangingPunct="1">
              <a:lnSpc>
                <a:spcPct val="120000"/>
              </a:lnSpc>
              <a:spcBef>
                <a:spcPts val="0"/>
              </a:spcBef>
              <a:spcAft>
                <a:spcPts val="450"/>
              </a:spcAft>
              <a:buFont typeface="Arial"/>
              <a:buChar char="•"/>
              <a:defRPr sz="1350" b="0" i="0" kern="1200" spc="23" baseline="0">
                <a:solidFill>
                  <a:schemeClr val="tx1"/>
                </a:solidFill>
                <a:latin typeface="+mj-lt"/>
                <a:ea typeface="Open Sans Light" charset="0"/>
                <a:cs typeface="Open Sans Light"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GB" sz="3600" b="1" dirty="0">
                <a:solidFill>
                  <a:schemeClr val="bg1"/>
                </a:solidFill>
                <a:effectLst>
                  <a:outerShdw blurRad="38100" dist="38100" dir="2700000" algn="tl">
                    <a:srgbClr val="000000">
                      <a:alpha val="43137"/>
                    </a:srgbClr>
                  </a:outerShdw>
                </a:effectLst>
              </a:rPr>
              <a:t>BLACK WRITING COLLECTION</a:t>
            </a:r>
          </a:p>
        </p:txBody>
      </p:sp>
      <p:sp>
        <p:nvSpPr>
          <p:cNvPr id="9" name="Content Placeholder 2">
            <a:extLst>
              <a:ext uri="{FF2B5EF4-FFF2-40B4-BE49-F238E27FC236}">
                <a16:creationId xmlns:a16="http://schemas.microsoft.com/office/drawing/2014/main" id="{E45027BA-6BB9-433F-A96D-8B2FB2E68743}"/>
              </a:ext>
            </a:extLst>
          </p:cNvPr>
          <p:cNvSpPr txBox="1">
            <a:spLocks/>
          </p:cNvSpPr>
          <p:nvPr/>
        </p:nvSpPr>
        <p:spPr>
          <a:xfrm>
            <a:off x="5852160" y="2686263"/>
            <a:ext cx="2899953" cy="1053392"/>
          </a:xfrm>
          <a:prstGeom prst="rect">
            <a:avLst/>
          </a:prstGeom>
          <a:solidFill>
            <a:srgbClr val="97172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ormAutofit fontScale="77500" lnSpcReduction="20000"/>
          </a:bodyPr>
          <a:lstStyle>
            <a:lvl1pPr marL="171450" indent="-171450" algn="l" defTabSz="685800" rtl="0" eaLnBrk="1" latinLnBrk="0" hangingPunct="1">
              <a:lnSpc>
                <a:spcPct val="120000"/>
              </a:lnSpc>
              <a:spcBef>
                <a:spcPts val="0"/>
              </a:spcBef>
              <a:spcAft>
                <a:spcPts val="450"/>
              </a:spcAft>
              <a:buFont typeface="Arial"/>
              <a:buChar char="•"/>
              <a:defRPr sz="2100" b="0" i="0" kern="1200" spc="23" baseline="0">
                <a:solidFill>
                  <a:schemeClr val="tx1"/>
                </a:solidFill>
                <a:latin typeface="+mj-lt"/>
                <a:ea typeface="Open Sans Light" charset="0"/>
                <a:cs typeface="Open Sans Light" charset="0"/>
              </a:defRPr>
            </a:lvl1pPr>
            <a:lvl2pPr marL="514350" indent="-171450" algn="l" defTabSz="685800" rtl="0" eaLnBrk="1" latinLnBrk="0" hangingPunct="1">
              <a:lnSpc>
                <a:spcPct val="120000"/>
              </a:lnSpc>
              <a:spcBef>
                <a:spcPts val="0"/>
              </a:spcBef>
              <a:spcAft>
                <a:spcPts val="450"/>
              </a:spcAft>
              <a:buFont typeface="Arial"/>
              <a:buChar char="•"/>
              <a:defRPr sz="1800" b="0" i="0" kern="1200" spc="23" baseline="0">
                <a:solidFill>
                  <a:schemeClr val="tx1"/>
                </a:solidFill>
                <a:latin typeface="+mj-lt"/>
                <a:ea typeface="Open Sans Light" charset="0"/>
                <a:cs typeface="Open Sans Light" charset="0"/>
              </a:defRPr>
            </a:lvl2pPr>
            <a:lvl3pPr marL="857250" indent="-171450" algn="l" defTabSz="685800" rtl="0" eaLnBrk="1" latinLnBrk="0" hangingPunct="1">
              <a:lnSpc>
                <a:spcPct val="120000"/>
              </a:lnSpc>
              <a:spcBef>
                <a:spcPts val="0"/>
              </a:spcBef>
              <a:spcAft>
                <a:spcPts val="450"/>
              </a:spcAft>
              <a:buFont typeface="Arial"/>
              <a:buChar char="•"/>
              <a:defRPr sz="1500" b="0" i="0" kern="1200" spc="23" baseline="0">
                <a:solidFill>
                  <a:schemeClr val="tx1"/>
                </a:solidFill>
                <a:latin typeface="+mj-lt"/>
                <a:ea typeface="Open Sans Light" charset="0"/>
                <a:cs typeface="Open Sans Light" charset="0"/>
              </a:defRPr>
            </a:lvl3pPr>
            <a:lvl4pPr marL="1200150" indent="-171450" algn="l" defTabSz="685800" rtl="0" eaLnBrk="1" latinLnBrk="0" hangingPunct="1">
              <a:lnSpc>
                <a:spcPct val="120000"/>
              </a:lnSpc>
              <a:spcBef>
                <a:spcPts val="0"/>
              </a:spcBef>
              <a:spcAft>
                <a:spcPts val="450"/>
              </a:spcAft>
              <a:buFont typeface="Arial"/>
              <a:buChar char="•"/>
              <a:defRPr sz="1350" b="0" i="0" kern="1200" spc="23" baseline="0">
                <a:solidFill>
                  <a:schemeClr val="tx1"/>
                </a:solidFill>
                <a:latin typeface="+mj-lt"/>
                <a:ea typeface="Open Sans Light" charset="0"/>
                <a:cs typeface="Open Sans Light" charset="0"/>
              </a:defRPr>
            </a:lvl4pPr>
            <a:lvl5pPr marL="1543050" indent="-171450" algn="l" defTabSz="685800" rtl="0" eaLnBrk="1" latinLnBrk="0" hangingPunct="1">
              <a:lnSpc>
                <a:spcPct val="120000"/>
              </a:lnSpc>
              <a:spcBef>
                <a:spcPts val="0"/>
              </a:spcBef>
              <a:spcAft>
                <a:spcPts val="450"/>
              </a:spcAft>
              <a:buFont typeface="Arial"/>
              <a:buChar char="•"/>
              <a:defRPr sz="1350" b="0" i="0" kern="1200" spc="23" baseline="0">
                <a:solidFill>
                  <a:schemeClr val="tx1"/>
                </a:solidFill>
                <a:latin typeface="+mj-lt"/>
                <a:ea typeface="Open Sans Light" charset="0"/>
                <a:cs typeface="Open Sans Light"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GB" sz="3400" b="1" dirty="0">
                <a:solidFill>
                  <a:schemeClr val="bg1"/>
                </a:solidFill>
                <a:effectLst>
                  <a:outerShdw blurRad="38100" dist="38100" dir="2700000" algn="tl">
                    <a:srgbClr val="000000">
                      <a:alpha val="43137"/>
                    </a:srgbClr>
                  </a:outerShdw>
                </a:effectLst>
              </a:rPr>
              <a:t>WORLD LITERATURE COLLECTION</a:t>
            </a:r>
          </a:p>
          <a:p>
            <a:pPr algn="ctr"/>
            <a:endParaRPr lang="en-US" dirty="0">
              <a:solidFill>
                <a:schemeClr val="bg1"/>
              </a:solidFill>
            </a:endParaRPr>
          </a:p>
        </p:txBody>
      </p:sp>
      <p:sp>
        <p:nvSpPr>
          <p:cNvPr id="11" name="Content Placeholder 2">
            <a:extLst>
              <a:ext uri="{FF2B5EF4-FFF2-40B4-BE49-F238E27FC236}">
                <a16:creationId xmlns:a16="http://schemas.microsoft.com/office/drawing/2014/main" id="{0ACEC941-DC1D-41E5-91CE-03F8390AEE29}"/>
              </a:ext>
            </a:extLst>
          </p:cNvPr>
          <p:cNvSpPr txBox="1">
            <a:spLocks/>
          </p:cNvSpPr>
          <p:nvPr/>
        </p:nvSpPr>
        <p:spPr>
          <a:xfrm>
            <a:off x="3200399" y="4258819"/>
            <a:ext cx="5564777" cy="1346556"/>
          </a:xfrm>
          <a:prstGeom prst="rect">
            <a:avLst/>
          </a:prstGeom>
          <a:solidFill>
            <a:srgbClr val="971722"/>
          </a:solidFill>
          <a:ln>
            <a:noFill/>
          </a:ln>
          <a:effectLst>
            <a:outerShdw blurRad="190500" dist="228600" dir="2700000" algn="ctr">
              <a:srgbClr val="000000">
                <a:alpha val="7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ormAutofit fontScale="92500" lnSpcReduction="20000"/>
          </a:bodyPr>
          <a:lstStyle>
            <a:lvl1pPr marL="171450" indent="-171450" algn="l" defTabSz="685800" rtl="0" eaLnBrk="1" latinLnBrk="0" hangingPunct="1">
              <a:lnSpc>
                <a:spcPct val="120000"/>
              </a:lnSpc>
              <a:spcBef>
                <a:spcPts val="0"/>
              </a:spcBef>
              <a:spcAft>
                <a:spcPts val="450"/>
              </a:spcAft>
              <a:buFont typeface="Arial"/>
              <a:buChar char="•"/>
              <a:defRPr sz="2100" b="0" i="0" kern="1200" spc="23" baseline="0">
                <a:solidFill>
                  <a:schemeClr val="tx1"/>
                </a:solidFill>
                <a:latin typeface="+mj-lt"/>
                <a:ea typeface="Open Sans Light" charset="0"/>
                <a:cs typeface="Open Sans Light" charset="0"/>
              </a:defRPr>
            </a:lvl1pPr>
            <a:lvl2pPr marL="514350" indent="-171450" algn="l" defTabSz="685800" rtl="0" eaLnBrk="1" latinLnBrk="0" hangingPunct="1">
              <a:lnSpc>
                <a:spcPct val="120000"/>
              </a:lnSpc>
              <a:spcBef>
                <a:spcPts val="0"/>
              </a:spcBef>
              <a:spcAft>
                <a:spcPts val="450"/>
              </a:spcAft>
              <a:buFont typeface="Arial"/>
              <a:buChar char="•"/>
              <a:defRPr sz="1800" b="0" i="0" kern="1200" spc="23" baseline="0">
                <a:solidFill>
                  <a:schemeClr val="tx1"/>
                </a:solidFill>
                <a:latin typeface="+mj-lt"/>
                <a:ea typeface="Open Sans Light" charset="0"/>
                <a:cs typeface="Open Sans Light" charset="0"/>
              </a:defRPr>
            </a:lvl2pPr>
            <a:lvl3pPr marL="857250" indent="-171450" algn="l" defTabSz="685800" rtl="0" eaLnBrk="1" latinLnBrk="0" hangingPunct="1">
              <a:lnSpc>
                <a:spcPct val="120000"/>
              </a:lnSpc>
              <a:spcBef>
                <a:spcPts val="0"/>
              </a:spcBef>
              <a:spcAft>
                <a:spcPts val="450"/>
              </a:spcAft>
              <a:buFont typeface="Arial"/>
              <a:buChar char="•"/>
              <a:defRPr sz="1500" b="0" i="0" kern="1200" spc="23" baseline="0">
                <a:solidFill>
                  <a:schemeClr val="tx1"/>
                </a:solidFill>
                <a:latin typeface="+mj-lt"/>
                <a:ea typeface="Open Sans Light" charset="0"/>
                <a:cs typeface="Open Sans Light" charset="0"/>
              </a:defRPr>
            </a:lvl3pPr>
            <a:lvl4pPr marL="1200150" indent="-171450" algn="l" defTabSz="685800" rtl="0" eaLnBrk="1" latinLnBrk="0" hangingPunct="1">
              <a:lnSpc>
                <a:spcPct val="120000"/>
              </a:lnSpc>
              <a:spcBef>
                <a:spcPts val="0"/>
              </a:spcBef>
              <a:spcAft>
                <a:spcPts val="450"/>
              </a:spcAft>
              <a:buFont typeface="Arial"/>
              <a:buChar char="•"/>
              <a:defRPr sz="1350" b="0" i="0" kern="1200" spc="23" baseline="0">
                <a:solidFill>
                  <a:schemeClr val="tx1"/>
                </a:solidFill>
                <a:latin typeface="+mj-lt"/>
                <a:ea typeface="Open Sans Light" charset="0"/>
                <a:cs typeface="Open Sans Light" charset="0"/>
              </a:defRPr>
            </a:lvl4pPr>
            <a:lvl5pPr marL="1543050" indent="-171450" algn="l" defTabSz="685800" rtl="0" eaLnBrk="1" latinLnBrk="0" hangingPunct="1">
              <a:lnSpc>
                <a:spcPct val="120000"/>
              </a:lnSpc>
              <a:spcBef>
                <a:spcPts val="0"/>
              </a:spcBef>
              <a:spcAft>
                <a:spcPts val="450"/>
              </a:spcAft>
              <a:buFont typeface="Arial"/>
              <a:buChar char="•"/>
              <a:defRPr sz="1350" b="0" i="0" kern="1200" spc="23" baseline="0">
                <a:solidFill>
                  <a:schemeClr val="tx1"/>
                </a:solidFill>
                <a:latin typeface="+mj-lt"/>
                <a:ea typeface="Open Sans Light" charset="0"/>
                <a:cs typeface="Open Sans Light"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GB" sz="4000" b="1" dirty="0">
                <a:solidFill>
                  <a:schemeClr val="bg1"/>
                </a:solidFill>
                <a:effectLst>
                  <a:outerShdw blurRad="38100" dist="38100" dir="2700000" algn="tl">
                    <a:srgbClr val="000000">
                      <a:alpha val="43137"/>
                    </a:srgbClr>
                  </a:outerShdw>
                </a:effectLst>
              </a:rPr>
              <a:t>LION</a:t>
            </a:r>
          </a:p>
          <a:p>
            <a:pPr marL="0" indent="0" algn="ctr">
              <a:buNone/>
            </a:pPr>
            <a:r>
              <a:rPr lang="en-GB" sz="4000" b="1" dirty="0">
                <a:solidFill>
                  <a:schemeClr val="bg1"/>
                </a:solidFill>
                <a:effectLst>
                  <a:outerShdw blurRad="38100" dist="38100" dir="2700000" algn="tl">
                    <a:srgbClr val="000000">
                      <a:alpha val="43137"/>
                    </a:srgbClr>
                  </a:outerShdw>
                </a:effectLst>
              </a:rPr>
              <a:t>Core Collection</a:t>
            </a:r>
            <a:endParaRPr lang="en-GB" sz="2900" b="1" dirty="0">
              <a:solidFill>
                <a:schemeClr val="bg1"/>
              </a:solidFill>
              <a:effectLst>
                <a:outerShdw blurRad="38100" dist="38100" dir="2700000" algn="tl">
                  <a:srgbClr val="000000">
                    <a:alpha val="43137"/>
                  </a:srgbClr>
                </a:outerShdw>
              </a:effectLst>
            </a:endParaRPr>
          </a:p>
          <a:p>
            <a:pPr algn="ctr"/>
            <a:endParaRPr lang="en-US" dirty="0">
              <a:solidFill>
                <a:schemeClr val="bg1"/>
              </a:solidFill>
            </a:endParaRPr>
          </a:p>
        </p:txBody>
      </p:sp>
      <p:sp>
        <p:nvSpPr>
          <p:cNvPr id="12" name="Content Placeholder 2">
            <a:extLst>
              <a:ext uri="{FF2B5EF4-FFF2-40B4-BE49-F238E27FC236}">
                <a16:creationId xmlns:a16="http://schemas.microsoft.com/office/drawing/2014/main" id="{E775ADCC-C8E6-4A6F-81B2-6CE1AA27E3A9}"/>
              </a:ext>
            </a:extLst>
          </p:cNvPr>
          <p:cNvSpPr txBox="1">
            <a:spLocks/>
          </p:cNvSpPr>
          <p:nvPr/>
        </p:nvSpPr>
        <p:spPr>
          <a:xfrm>
            <a:off x="3200399" y="1095374"/>
            <a:ext cx="5551714" cy="671886"/>
          </a:xfrm>
          <a:prstGeom prst="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ormAutofit fontScale="40000" lnSpcReduction="20000"/>
          </a:bodyPr>
          <a:lstStyle>
            <a:lvl1pPr marL="171450" indent="-171450" algn="l" defTabSz="685800" rtl="0" eaLnBrk="1" latinLnBrk="0" hangingPunct="1">
              <a:lnSpc>
                <a:spcPct val="120000"/>
              </a:lnSpc>
              <a:spcBef>
                <a:spcPts val="0"/>
              </a:spcBef>
              <a:spcAft>
                <a:spcPts val="450"/>
              </a:spcAft>
              <a:buFont typeface="Arial"/>
              <a:buChar char="•"/>
              <a:defRPr sz="2100" b="0" i="0" kern="1200" spc="23" baseline="0">
                <a:solidFill>
                  <a:schemeClr val="tx1"/>
                </a:solidFill>
                <a:latin typeface="+mj-lt"/>
                <a:ea typeface="Open Sans Light" charset="0"/>
                <a:cs typeface="Open Sans Light" charset="0"/>
              </a:defRPr>
            </a:lvl1pPr>
            <a:lvl2pPr marL="514350" indent="-171450" algn="l" defTabSz="685800" rtl="0" eaLnBrk="1" latinLnBrk="0" hangingPunct="1">
              <a:lnSpc>
                <a:spcPct val="120000"/>
              </a:lnSpc>
              <a:spcBef>
                <a:spcPts val="0"/>
              </a:spcBef>
              <a:spcAft>
                <a:spcPts val="450"/>
              </a:spcAft>
              <a:buFont typeface="Arial"/>
              <a:buChar char="•"/>
              <a:defRPr sz="1800" b="0" i="0" kern="1200" spc="23" baseline="0">
                <a:solidFill>
                  <a:schemeClr val="tx1"/>
                </a:solidFill>
                <a:latin typeface="+mj-lt"/>
                <a:ea typeface="Open Sans Light" charset="0"/>
                <a:cs typeface="Open Sans Light" charset="0"/>
              </a:defRPr>
            </a:lvl2pPr>
            <a:lvl3pPr marL="857250" indent="-171450" algn="l" defTabSz="685800" rtl="0" eaLnBrk="1" latinLnBrk="0" hangingPunct="1">
              <a:lnSpc>
                <a:spcPct val="120000"/>
              </a:lnSpc>
              <a:spcBef>
                <a:spcPts val="0"/>
              </a:spcBef>
              <a:spcAft>
                <a:spcPts val="450"/>
              </a:spcAft>
              <a:buFont typeface="Arial"/>
              <a:buChar char="•"/>
              <a:defRPr sz="1500" b="0" i="0" kern="1200" spc="23" baseline="0">
                <a:solidFill>
                  <a:schemeClr val="tx1"/>
                </a:solidFill>
                <a:latin typeface="+mj-lt"/>
                <a:ea typeface="Open Sans Light" charset="0"/>
                <a:cs typeface="Open Sans Light" charset="0"/>
              </a:defRPr>
            </a:lvl3pPr>
            <a:lvl4pPr marL="1200150" indent="-171450" algn="l" defTabSz="685800" rtl="0" eaLnBrk="1" latinLnBrk="0" hangingPunct="1">
              <a:lnSpc>
                <a:spcPct val="120000"/>
              </a:lnSpc>
              <a:spcBef>
                <a:spcPts val="0"/>
              </a:spcBef>
              <a:spcAft>
                <a:spcPts val="450"/>
              </a:spcAft>
              <a:buFont typeface="Arial"/>
              <a:buChar char="•"/>
              <a:defRPr sz="1350" b="0" i="0" kern="1200" spc="23" baseline="0">
                <a:solidFill>
                  <a:schemeClr val="tx1"/>
                </a:solidFill>
                <a:latin typeface="+mj-lt"/>
                <a:ea typeface="Open Sans Light" charset="0"/>
                <a:cs typeface="Open Sans Light" charset="0"/>
              </a:defRPr>
            </a:lvl4pPr>
            <a:lvl5pPr marL="1543050" indent="-171450" algn="l" defTabSz="685800" rtl="0" eaLnBrk="1" latinLnBrk="0" hangingPunct="1">
              <a:lnSpc>
                <a:spcPct val="120000"/>
              </a:lnSpc>
              <a:spcBef>
                <a:spcPts val="0"/>
              </a:spcBef>
              <a:spcAft>
                <a:spcPts val="450"/>
              </a:spcAft>
              <a:buFont typeface="Arial"/>
              <a:buChar char="•"/>
              <a:defRPr sz="1350" b="0" i="0" kern="1200" spc="23" baseline="0">
                <a:solidFill>
                  <a:schemeClr val="tx1"/>
                </a:solidFill>
                <a:latin typeface="+mj-lt"/>
                <a:ea typeface="Open Sans Light" charset="0"/>
                <a:cs typeface="Open Sans Light"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GB" sz="8000" b="1" dirty="0">
                <a:solidFill>
                  <a:schemeClr val="bg1"/>
                </a:solidFill>
              </a:rPr>
              <a:t>LION Premium</a:t>
            </a:r>
          </a:p>
          <a:p>
            <a:pPr algn="ctr"/>
            <a:endParaRPr lang="en-US" dirty="0">
              <a:solidFill>
                <a:schemeClr val="bg1"/>
              </a:solidFill>
            </a:endParaRPr>
          </a:p>
        </p:txBody>
      </p:sp>
      <p:sp>
        <p:nvSpPr>
          <p:cNvPr id="13" name="Left Brace 12">
            <a:extLst>
              <a:ext uri="{FF2B5EF4-FFF2-40B4-BE49-F238E27FC236}">
                <a16:creationId xmlns:a16="http://schemas.microsoft.com/office/drawing/2014/main" id="{018A64F6-685E-40B2-9529-A2BB523710BE}"/>
              </a:ext>
            </a:extLst>
          </p:cNvPr>
          <p:cNvSpPr/>
          <p:nvPr/>
        </p:nvSpPr>
        <p:spPr>
          <a:xfrm rot="5400000">
            <a:off x="5492841" y="-742827"/>
            <a:ext cx="823140" cy="6035040"/>
          </a:xfrm>
          <a:prstGeom prst="leftBrace">
            <a:avLst>
              <a:gd name="adj1" fmla="val 106893"/>
              <a:gd name="adj2" fmla="val 50000"/>
            </a:avLst>
          </a:prstGeom>
          <a:ln w="38100">
            <a:headEnd w="lg" len="lg"/>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Plus Sign 13">
            <a:extLst>
              <a:ext uri="{FF2B5EF4-FFF2-40B4-BE49-F238E27FC236}">
                <a16:creationId xmlns:a16="http://schemas.microsoft.com/office/drawing/2014/main" id="{A44223B6-BF8D-49F3-9388-C4410DEC66EC}"/>
              </a:ext>
            </a:extLst>
          </p:cNvPr>
          <p:cNvSpPr/>
          <p:nvPr/>
        </p:nvSpPr>
        <p:spPr>
          <a:xfrm>
            <a:off x="4295328" y="3769358"/>
            <a:ext cx="370312" cy="393598"/>
          </a:xfrm>
          <a:prstGeom prst="mathPlus">
            <a:avLst/>
          </a:prstGeom>
          <a:solidFill>
            <a:srgbClr val="971722"/>
          </a:solidFill>
          <a:ln>
            <a:solidFill>
              <a:srgbClr val="9717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lus Sign 14">
            <a:extLst>
              <a:ext uri="{FF2B5EF4-FFF2-40B4-BE49-F238E27FC236}">
                <a16:creationId xmlns:a16="http://schemas.microsoft.com/office/drawing/2014/main" id="{08605D06-D159-40B1-BFD5-20E50196CEBC}"/>
              </a:ext>
            </a:extLst>
          </p:cNvPr>
          <p:cNvSpPr/>
          <p:nvPr/>
        </p:nvSpPr>
        <p:spPr>
          <a:xfrm>
            <a:off x="7120677" y="3789446"/>
            <a:ext cx="370312" cy="393598"/>
          </a:xfrm>
          <a:prstGeom prst="mathPlus">
            <a:avLst/>
          </a:prstGeom>
          <a:solidFill>
            <a:srgbClr val="971722"/>
          </a:solidFill>
          <a:ln>
            <a:solidFill>
              <a:srgbClr val="9717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7018D909-5D22-4755-B660-B6E3CF9B3B3F}"/>
              </a:ext>
            </a:extLst>
          </p:cNvPr>
          <p:cNvSpPr/>
          <p:nvPr/>
        </p:nvSpPr>
        <p:spPr>
          <a:xfrm>
            <a:off x="2481943" y="2435552"/>
            <a:ext cx="6975565" cy="3494985"/>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BDB7FA20-9A5F-4AC7-9529-814E596BB3DB}"/>
              </a:ext>
            </a:extLst>
          </p:cNvPr>
          <p:cNvSpPr>
            <a:spLocks noGrp="1"/>
          </p:cNvSpPr>
          <p:nvPr>
            <p:ph type="title"/>
          </p:nvPr>
        </p:nvSpPr>
        <p:spPr>
          <a:xfrm>
            <a:off x="392568" y="121002"/>
            <a:ext cx="9848712" cy="680720"/>
          </a:xfrm>
        </p:spPr>
        <p:txBody>
          <a:bodyPr/>
          <a:lstStyle/>
          <a:p>
            <a:r>
              <a:rPr lang="en-GB" dirty="0"/>
              <a:t>Literature Online Premium - the concept</a:t>
            </a:r>
            <a:endParaRPr lang="en-US" dirty="0"/>
          </a:p>
        </p:txBody>
      </p:sp>
    </p:spTree>
    <p:custDataLst>
      <p:tags r:id="rId1"/>
    </p:custDataLst>
    <p:extLst>
      <p:ext uri="{BB962C8B-B14F-4D97-AF65-F5344CB8AC3E}">
        <p14:creationId xmlns:p14="http://schemas.microsoft.com/office/powerpoint/2010/main" val="934146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8DAB-29F8-4967-95AB-041B2A09CC48}"/>
              </a:ext>
            </a:extLst>
          </p:cNvPr>
          <p:cNvSpPr>
            <a:spLocks noGrp="1"/>
          </p:cNvSpPr>
          <p:nvPr>
            <p:ph type="title"/>
          </p:nvPr>
        </p:nvSpPr>
        <p:spPr/>
        <p:txBody>
          <a:bodyPr/>
          <a:lstStyle/>
          <a:p>
            <a:r>
              <a:rPr lang="en-GB" dirty="0"/>
              <a:t>Introducing Black Writing Collection</a:t>
            </a:r>
            <a:endParaRPr lang="en-US" dirty="0"/>
          </a:p>
        </p:txBody>
      </p:sp>
      <p:sp>
        <p:nvSpPr>
          <p:cNvPr id="3" name="Content Placeholder 2">
            <a:extLst>
              <a:ext uri="{FF2B5EF4-FFF2-40B4-BE49-F238E27FC236}">
                <a16:creationId xmlns:a16="http://schemas.microsoft.com/office/drawing/2014/main" id="{460FE63C-B16C-4A37-AD9F-4596943C075A}"/>
              </a:ext>
            </a:extLst>
          </p:cNvPr>
          <p:cNvSpPr>
            <a:spLocks noGrp="1"/>
          </p:cNvSpPr>
          <p:nvPr>
            <p:ph idx="1"/>
          </p:nvPr>
        </p:nvSpPr>
        <p:spPr>
          <a:xfrm>
            <a:off x="393895" y="1116821"/>
            <a:ext cx="11465169" cy="2990946"/>
          </a:xfrm>
        </p:spPr>
        <p:txBody>
          <a:bodyPr>
            <a:normAutofit/>
          </a:bodyPr>
          <a:lstStyle/>
          <a:p>
            <a:r>
              <a:rPr lang="en-US" sz="2400" dirty="0"/>
              <a:t>The </a:t>
            </a:r>
            <a:r>
              <a:rPr lang="en-US" sz="2400" b="1" dirty="0">
                <a:solidFill>
                  <a:srgbClr val="971722"/>
                </a:solidFill>
              </a:rPr>
              <a:t>most inclusive </a:t>
            </a:r>
            <a:r>
              <a:rPr lang="en-US" sz="2400" dirty="0"/>
              <a:t>library of Black Writing ever assembled – over 60,000 poems, plays, prose works, ephemera and fugitive texts by over 4,000 authors from more than 50 countries – the </a:t>
            </a:r>
            <a:r>
              <a:rPr lang="en-US" sz="2400" b="1" dirty="0">
                <a:solidFill>
                  <a:srgbClr val="971722"/>
                </a:solidFill>
              </a:rPr>
              <a:t>most important </a:t>
            </a:r>
            <a:r>
              <a:rPr lang="en-US" sz="2400" dirty="0"/>
              <a:t>as well as the </a:t>
            </a:r>
            <a:r>
              <a:rPr lang="en-US" sz="2400" b="1" dirty="0">
                <a:solidFill>
                  <a:srgbClr val="971722"/>
                </a:solidFill>
              </a:rPr>
              <a:t>most forgotten voices</a:t>
            </a:r>
            <a:r>
              <a:rPr lang="en-US" sz="2400" dirty="0">
                <a:solidFill>
                  <a:srgbClr val="971722"/>
                </a:solidFill>
              </a:rPr>
              <a:t>.</a:t>
            </a:r>
          </a:p>
          <a:p>
            <a:pPr lvl="0"/>
            <a:r>
              <a:rPr lang="en-US" sz="2400" dirty="0"/>
              <a:t>Over 500,000 pages of out of print and in demand literature covering every facet of the African and African Diasporic experience from the 18</a:t>
            </a:r>
            <a:r>
              <a:rPr lang="en-US" sz="2400" baseline="30000" dirty="0"/>
              <a:t>th</a:t>
            </a:r>
            <a:r>
              <a:rPr lang="en-US" sz="2400" dirty="0"/>
              <a:t> Century to today (much of it online for the first time)</a:t>
            </a:r>
          </a:p>
        </p:txBody>
      </p:sp>
      <p:sp>
        <p:nvSpPr>
          <p:cNvPr id="4" name="Slide Number Placeholder 3">
            <a:extLst>
              <a:ext uri="{FF2B5EF4-FFF2-40B4-BE49-F238E27FC236}">
                <a16:creationId xmlns:a16="http://schemas.microsoft.com/office/drawing/2014/main" id="{A0DBF534-FE55-4B0B-AC5B-9A085E36321F}"/>
              </a:ext>
            </a:extLst>
          </p:cNvPr>
          <p:cNvSpPr>
            <a:spLocks noGrp="1"/>
          </p:cNvSpPr>
          <p:nvPr>
            <p:ph type="sldNum" sz="quarter" idx="12"/>
          </p:nvPr>
        </p:nvSpPr>
        <p:spPr/>
        <p:txBody>
          <a:bodyPr/>
          <a:lstStyle/>
          <a:p>
            <a:fld id="{6476DBEE-108B-C54B-A71F-0F1E32E29253}" type="slidenum">
              <a:rPr lang="en-US" smtClean="0"/>
              <a:pPr/>
              <a:t>12</a:t>
            </a:fld>
            <a:endParaRPr lang="en-US" dirty="0"/>
          </a:p>
        </p:txBody>
      </p:sp>
      <p:pic>
        <p:nvPicPr>
          <p:cNvPr id="5" name="Picture 4">
            <a:extLst>
              <a:ext uri="{FF2B5EF4-FFF2-40B4-BE49-F238E27FC236}">
                <a16:creationId xmlns:a16="http://schemas.microsoft.com/office/drawing/2014/main" id="{9E4A35D9-AD27-4E11-8FE4-E8986D651698}"/>
              </a:ext>
            </a:extLst>
          </p:cNvPr>
          <p:cNvPicPr>
            <a:picLocks noChangeAspect="1"/>
          </p:cNvPicPr>
          <p:nvPr/>
        </p:nvPicPr>
        <p:blipFill>
          <a:blip r:embed="rId4"/>
          <a:stretch>
            <a:fillRect/>
          </a:stretch>
        </p:blipFill>
        <p:spPr>
          <a:xfrm>
            <a:off x="10134090" y="4062124"/>
            <a:ext cx="1397470" cy="2033241"/>
          </a:xfrm>
          <a:prstGeom prst="rect">
            <a:avLst/>
          </a:prstGeom>
          <a:ln>
            <a:solidFill>
              <a:schemeClr val="tx1"/>
            </a:solidFill>
          </a:ln>
        </p:spPr>
      </p:pic>
      <p:pic>
        <p:nvPicPr>
          <p:cNvPr id="6" name="Picture 5">
            <a:extLst>
              <a:ext uri="{FF2B5EF4-FFF2-40B4-BE49-F238E27FC236}">
                <a16:creationId xmlns:a16="http://schemas.microsoft.com/office/drawing/2014/main" id="{1EC5CB9A-B49F-4197-B52E-7A51345C411F}"/>
              </a:ext>
            </a:extLst>
          </p:cNvPr>
          <p:cNvPicPr>
            <a:picLocks noChangeAspect="1"/>
          </p:cNvPicPr>
          <p:nvPr/>
        </p:nvPicPr>
        <p:blipFill>
          <a:blip r:embed="rId5"/>
          <a:stretch>
            <a:fillRect/>
          </a:stretch>
        </p:blipFill>
        <p:spPr>
          <a:xfrm>
            <a:off x="660440" y="4107767"/>
            <a:ext cx="1380022" cy="1987598"/>
          </a:xfrm>
          <a:prstGeom prst="rect">
            <a:avLst/>
          </a:prstGeom>
          <a:ln>
            <a:solidFill>
              <a:schemeClr val="tx1"/>
            </a:solidFill>
          </a:ln>
        </p:spPr>
      </p:pic>
      <p:pic>
        <p:nvPicPr>
          <p:cNvPr id="7" name="Picture 6">
            <a:extLst>
              <a:ext uri="{FF2B5EF4-FFF2-40B4-BE49-F238E27FC236}">
                <a16:creationId xmlns:a16="http://schemas.microsoft.com/office/drawing/2014/main" id="{4E691926-4B9D-4A56-8384-59CF23C3443C}"/>
              </a:ext>
            </a:extLst>
          </p:cNvPr>
          <p:cNvPicPr>
            <a:picLocks noChangeAspect="1"/>
          </p:cNvPicPr>
          <p:nvPr/>
        </p:nvPicPr>
        <p:blipFill>
          <a:blip r:embed="rId6"/>
          <a:stretch>
            <a:fillRect/>
          </a:stretch>
        </p:blipFill>
        <p:spPr>
          <a:xfrm>
            <a:off x="8067651" y="4096526"/>
            <a:ext cx="1414266" cy="2032563"/>
          </a:xfrm>
          <a:prstGeom prst="rect">
            <a:avLst/>
          </a:prstGeom>
          <a:ln>
            <a:solidFill>
              <a:schemeClr val="tx1"/>
            </a:solidFill>
          </a:ln>
        </p:spPr>
      </p:pic>
      <p:pic>
        <p:nvPicPr>
          <p:cNvPr id="9" name="Picture 8">
            <a:extLst>
              <a:ext uri="{FF2B5EF4-FFF2-40B4-BE49-F238E27FC236}">
                <a16:creationId xmlns:a16="http://schemas.microsoft.com/office/drawing/2014/main" id="{B1D53F40-B1F5-4406-A95C-3FFB9616C4BA}"/>
              </a:ext>
            </a:extLst>
          </p:cNvPr>
          <p:cNvPicPr>
            <a:picLocks noChangeAspect="1"/>
          </p:cNvPicPr>
          <p:nvPr/>
        </p:nvPicPr>
        <p:blipFill>
          <a:blip r:embed="rId7"/>
          <a:stretch>
            <a:fillRect/>
          </a:stretch>
        </p:blipFill>
        <p:spPr>
          <a:xfrm>
            <a:off x="2710083" y="4062124"/>
            <a:ext cx="2032563" cy="2032563"/>
          </a:xfrm>
          <a:prstGeom prst="rect">
            <a:avLst/>
          </a:prstGeom>
          <a:ln>
            <a:solidFill>
              <a:schemeClr val="tx1"/>
            </a:solidFill>
          </a:ln>
        </p:spPr>
      </p:pic>
      <p:pic>
        <p:nvPicPr>
          <p:cNvPr id="11" name="Picture 10">
            <a:extLst>
              <a:ext uri="{FF2B5EF4-FFF2-40B4-BE49-F238E27FC236}">
                <a16:creationId xmlns:a16="http://schemas.microsoft.com/office/drawing/2014/main" id="{F1C508E6-3457-49BB-B975-30756BE57DFA}"/>
              </a:ext>
            </a:extLst>
          </p:cNvPr>
          <p:cNvPicPr>
            <a:picLocks noChangeAspect="1"/>
          </p:cNvPicPr>
          <p:nvPr/>
        </p:nvPicPr>
        <p:blipFill>
          <a:blip r:embed="rId8"/>
          <a:stretch>
            <a:fillRect/>
          </a:stretch>
        </p:blipFill>
        <p:spPr>
          <a:xfrm>
            <a:off x="5651855" y="4109328"/>
            <a:ext cx="1478762" cy="2032562"/>
          </a:xfrm>
          <a:prstGeom prst="rect">
            <a:avLst/>
          </a:prstGeom>
          <a:ln>
            <a:solidFill>
              <a:schemeClr val="tx1"/>
            </a:solidFill>
          </a:ln>
        </p:spPr>
      </p:pic>
    </p:spTree>
    <p:custDataLst>
      <p:tags r:id="rId1"/>
    </p:custDataLst>
    <p:extLst>
      <p:ext uri="{BB962C8B-B14F-4D97-AF65-F5344CB8AC3E}">
        <p14:creationId xmlns:p14="http://schemas.microsoft.com/office/powerpoint/2010/main" val="143680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95085-8218-4841-9D3E-03A33BF2FE40}"/>
              </a:ext>
            </a:extLst>
          </p:cNvPr>
          <p:cNvSpPr>
            <a:spLocks noGrp="1"/>
          </p:cNvSpPr>
          <p:nvPr>
            <p:ph type="title"/>
          </p:nvPr>
        </p:nvSpPr>
        <p:spPr/>
        <p:txBody>
          <a:bodyPr/>
          <a:lstStyle/>
          <a:p>
            <a:r>
              <a:rPr lang="en-GB" dirty="0"/>
              <a:t>Black Writing Collection: The Contents </a:t>
            </a:r>
            <a:endParaRPr lang="en-US" dirty="0"/>
          </a:p>
        </p:txBody>
      </p:sp>
      <p:sp>
        <p:nvSpPr>
          <p:cNvPr id="3" name="Content Placeholder 2">
            <a:extLst>
              <a:ext uri="{FF2B5EF4-FFF2-40B4-BE49-F238E27FC236}">
                <a16:creationId xmlns:a16="http://schemas.microsoft.com/office/drawing/2014/main" id="{7F0E03A0-4A78-4820-8115-F7572C7C4551}"/>
              </a:ext>
            </a:extLst>
          </p:cNvPr>
          <p:cNvSpPr>
            <a:spLocks noGrp="1"/>
          </p:cNvSpPr>
          <p:nvPr>
            <p:ph idx="1"/>
          </p:nvPr>
        </p:nvSpPr>
        <p:spPr>
          <a:xfrm>
            <a:off x="877388" y="1564529"/>
            <a:ext cx="10437223" cy="3939290"/>
          </a:xfrm>
        </p:spPr>
        <p:txBody>
          <a:bodyPr>
            <a:noAutofit/>
          </a:bodyPr>
          <a:lstStyle/>
          <a:p>
            <a:r>
              <a:rPr lang="en-GB" sz="2400" b="1" dirty="0"/>
              <a:t>Black Short Fiction and Folklore</a:t>
            </a:r>
            <a:r>
              <a:rPr lang="en-GB" sz="2400" dirty="0"/>
              <a:t>, </a:t>
            </a:r>
            <a:r>
              <a:rPr lang="en-GB" sz="2400" b="1" dirty="0"/>
              <a:t>Black Women Writers</a:t>
            </a:r>
            <a:r>
              <a:rPr lang="en-GB" sz="2400" dirty="0"/>
              <a:t>, </a:t>
            </a:r>
            <a:r>
              <a:rPr lang="en-GB" sz="2400" b="1" dirty="0"/>
              <a:t>Caribbean Literature</a:t>
            </a:r>
            <a:r>
              <a:rPr lang="en-GB" sz="2400" dirty="0"/>
              <a:t>;             300K pages of rare, hard to find, often forgotten or overlooked Black writing</a:t>
            </a:r>
          </a:p>
          <a:p>
            <a:r>
              <a:rPr lang="en-GB" sz="2400" b="1" dirty="0"/>
              <a:t>Black Drama</a:t>
            </a:r>
            <a:r>
              <a:rPr lang="en-GB" sz="2400" dirty="0"/>
              <a:t>, Third Edition; 1,700 plays, published and previously unpublished,                    from Africa and the African Diaspora</a:t>
            </a:r>
          </a:p>
          <a:p>
            <a:r>
              <a:rPr lang="en-GB" sz="2400" dirty="0"/>
              <a:t>50K works of previously undigitized </a:t>
            </a:r>
            <a:r>
              <a:rPr lang="en-GB" sz="2400" b="1" dirty="0"/>
              <a:t>prose and poetry </a:t>
            </a:r>
            <a:r>
              <a:rPr lang="en-GB" sz="2400" dirty="0"/>
              <a:t>from the 18</a:t>
            </a:r>
            <a:r>
              <a:rPr lang="en-GB" sz="2400" baseline="30000" dirty="0"/>
              <a:t>th</a:t>
            </a:r>
            <a:r>
              <a:rPr lang="en-GB" sz="2400" dirty="0"/>
              <a:t>, 19</a:t>
            </a:r>
            <a:r>
              <a:rPr lang="en-GB" sz="2400" baseline="30000" dirty="0"/>
              <a:t>th</a:t>
            </a:r>
            <a:r>
              <a:rPr lang="en-GB" sz="2400" dirty="0"/>
              <a:t> and                            early 20</a:t>
            </a:r>
            <a:r>
              <a:rPr lang="en-GB" sz="2400" baseline="30000" dirty="0"/>
              <a:t>th</a:t>
            </a:r>
            <a:r>
              <a:rPr lang="en-GB" sz="2400" dirty="0"/>
              <a:t> centuries. Works long overlooked by anthologies</a:t>
            </a:r>
          </a:p>
          <a:p>
            <a:r>
              <a:rPr lang="en-GB" sz="2400" b="1" dirty="0"/>
              <a:t>The Black Writing Collection </a:t>
            </a:r>
            <a:r>
              <a:rPr lang="en-US" sz="2400" b="1" dirty="0"/>
              <a:t>permits </a:t>
            </a:r>
            <a:r>
              <a:rPr lang="en-US" sz="2400" b="1" dirty="0">
                <a:solidFill>
                  <a:srgbClr val="971722"/>
                </a:solidFill>
              </a:rPr>
              <a:t>unprecedented access </a:t>
            </a:r>
            <a:r>
              <a:rPr lang="en-US" sz="2400" b="1" dirty="0"/>
              <a:t>to hundreds of                        thousands of </a:t>
            </a:r>
            <a:r>
              <a:rPr lang="en-US" sz="2400" b="1" dirty="0">
                <a:solidFill>
                  <a:srgbClr val="971722"/>
                </a:solidFill>
              </a:rPr>
              <a:t>unheard Black voices from around the world </a:t>
            </a:r>
            <a:endParaRPr lang="en-GB" sz="2400" b="1" dirty="0">
              <a:solidFill>
                <a:srgbClr val="971722"/>
              </a:solidFill>
            </a:endParaRPr>
          </a:p>
        </p:txBody>
      </p:sp>
      <p:sp>
        <p:nvSpPr>
          <p:cNvPr id="4" name="Slide Number Placeholder 3">
            <a:extLst>
              <a:ext uri="{FF2B5EF4-FFF2-40B4-BE49-F238E27FC236}">
                <a16:creationId xmlns:a16="http://schemas.microsoft.com/office/drawing/2014/main" id="{203A72FF-6D86-469A-9428-EAD75F4874F4}"/>
              </a:ext>
            </a:extLst>
          </p:cNvPr>
          <p:cNvSpPr>
            <a:spLocks noGrp="1"/>
          </p:cNvSpPr>
          <p:nvPr>
            <p:ph type="sldNum" sz="quarter" idx="12"/>
          </p:nvPr>
        </p:nvSpPr>
        <p:spPr/>
        <p:txBody>
          <a:bodyPr/>
          <a:lstStyle/>
          <a:p>
            <a:fld id="{6476DBEE-108B-C54B-A71F-0F1E32E29253}" type="slidenum">
              <a:rPr lang="en-US" smtClean="0"/>
              <a:pPr/>
              <a:t>13</a:t>
            </a:fld>
            <a:endParaRPr lang="en-US" dirty="0"/>
          </a:p>
        </p:txBody>
      </p:sp>
    </p:spTree>
    <p:custDataLst>
      <p:tags r:id="rId1"/>
    </p:custDataLst>
    <p:extLst>
      <p:ext uri="{BB962C8B-B14F-4D97-AF65-F5344CB8AC3E}">
        <p14:creationId xmlns:p14="http://schemas.microsoft.com/office/powerpoint/2010/main" val="3759469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5C58B-F4ED-49EA-AA54-DE46D6381969}"/>
              </a:ext>
            </a:extLst>
          </p:cNvPr>
          <p:cNvSpPr>
            <a:spLocks noGrp="1"/>
          </p:cNvSpPr>
          <p:nvPr>
            <p:ph type="title"/>
          </p:nvPr>
        </p:nvSpPr>
        <p:spPr/>
        <p:txBody>
          <a:bodyPr/>
          <a:lstStyle/>
          <a:p>
            <a:r>
              <a:rPr lang="en-GB" dirty="0"/>
              <a:t>Black Writing Collection: A Case Study</a:t>
            </a:r>
            <a:endParaRPr lang="en-US" dirty="0"/>
          </a:p>
        </p:txBody>
      </p:sp>
      <p:sp>
        <p:nvSpPr>
          <p:cNvPr id="3" name="Content Placeholder 2">
            <a:extLst>
              <a:ext uri="{FF2B5EF4-FFF2-40B4-BE49-F238E27FC236}">
                <a16:creationId xmlns:a16="http://schemas.microsoft.com/office/drawing/2014/main" id="{E9DB85C3-78B6-4068-9B42-F134A9451D35}"/>
              </a:ext>
            </a:extLst>
          </p:cNvPr>
          <p:cNvSpPr>
            <a:spLocks noGrp="1"/>
          </p:cNvSpPr>
          <p:nvPr>
            <p:ph idx="1"/>
          </p:nvPr>
        </p:nvSpPr>
        <p:spPr>
          <a:xfrm>
            <a:off x="476274" y="1231045"/>
            <a:ext cx="6445031" cy="5165083"/>
          </a:xfrm>
        </p:spPr>
        <p:txBody>
          <a:bodyPr>
            <a:noAutofit/>
          </a:bodyPr>
          <a:lstStyle/>
          <a:p>
            <a:pPr marL="0" indent="0">
              <a:buNone/>
            </a:pPr>
            <a:r>
              <a:rPr lang="en-GB" sz="2000" b="1" dirty="0"/>
              <a:t>Inclusion of rare and ephemeral voices.</a:t>
            </a:r>
          </a:p>
          <a:p>
            <a:r>
              <a:rPr lang="en-GB" sz="2000" b="1" u="sng" dirty="0"/>
              <a:t>Thomas </a:t>
            </a:r>
            <a:r>
              <a:rPr lang="en-GB" sz="2000" b="1" u="sng" dirty="0" err="1"/>
              <a:t>MacDermot</a:t>
            </a:r>
            <a:r>
              <a:rPr lang="en-GB" sz="2000" b="1" u="sng" dirty="0"/>
              <a:t> </a:t>
            </a:r>
            <a:r>
              <a:rPr lang="en-GB" sz="2000" dirty="0"/>
              <a:t>(1870-1933)</a:t>
            </a:r>
          </a:p>
          <a:p>
            <a:r>
              <a:rPr lang="en-GB" sz="2000" dirty="0"/>
              <a:t>Journalist, author, poet, editor of the </a:t>
            </a:r>
            <a:r>
              <a:rPr lang="en-GB" sz="2000" i="1" dirty="0"/>
              <a:t>Jamaica Times.</a:t>
            </a:r>
          </a:p>
          <a:p>
            <a:r>
              <a:rPr lang="en-GB" sz="2000" dirty="0"/>
              <a:t>Founder of the All Jamaica Library imprint of books by and about the island.</a:t>
            </a:r>
          </a:p>
          <a:p>
            <a:r>
              <a:rPr lang="en-GB" sz="2000" dirty="0"/>
              <a:t>Posthumously proclaimed Jamaica’s first Poet Laureate</a:t>
            </a:r>
          </a:p>
          <a:p>
            <a:r>
              <a:rPr lang="en-GB" sz="2000" dirty="0"/>
              <a:t>His novel </a:t>
            </a:r>
            <a:r>
              <a:rPr lang="en-GB" sz="2000" i="1" dirty="0" err="1"/>
              <a:t>Becka’s</a:t>
            </a:r>
            <a:r>
              <a:rPr lang="en-GB" sz="2000" i="1" dirty="0"/>
              <a:t> Buckra Baby </a:t>
            </a:r>
            <a:r>
              <a:rPr lang="en-GB" sz="2000" dirty="0"/>
              <a:t>(1904) considered to mark the beginning of modern Caribbean writing.</a:t>
            </a:r>
          </a:p>
          <a:p>
            <a:r>
              <a:rPr lang="en-GB" sz="2000" dirty="0"/>
              <a:t>One posthumous collection of poetry and two novels</a:t>
            </a:r>
          </a:p>
          <a:p>
            <a:r>
              <a:rPr lang="en-GB" sz="2000" dirty="0"/>
              <a:t>With launch of Black Writing Collection, LION now offers </a:t>
            </a:r>
            <a:r>
              <a:rPr lang="en-GB" sz="2000" dirty="0" err="1"/>
              <a:t>MacDermot’s</a:t>
            </a:r>
            <a:r>
              <a:rPr lang="en-GB" sz="2000" dirty="0"/>
              <a:t> complete works in one place for the first time.</a:t>
            </a:r>
          </a:p>
          <a:p>
            <a:pPr marL="0" indent="0">
              <a:buNone/>
            </a:pPr>
            <a:endParaRPr lang="en-US" sz="2000" dirty="0"/>
          </a:p>
        </p:txBody>
      </p:sp>
      <p:sp>
        <p:nvSpPr>
          <p:cNvPr id="4" name="Slide Number Placeholder 3">
            <a:extLst>
              <a:ext uri="{FF2B5EF4-FFF2-40B4-BE49-F238E27FC236}">
                <a16:creationId xmlns:a16="http://schemas.microsoft.com/office/drawing/2014/main" id="{657742CA-367E-45AC-9E2F-8F46CC9ED2F6}"/>
              </a:ext>
            </a:extLst>
          </p:cNvPr>
          <p:cNvSpPr>
            <a:spLocks noGrp="1"/>
          </p:cNvSpPr>
          <p:nvPr>
            <p:ph type="sldNum" sz="quarter" idx="12"/>
          </p:nvPr>
        </p:nvSpPr>
        <p:spPr/>
        <p:txBody>
          <a:bodyPr/>
          <a:lstStyle/>
          <a:p>
            <a:fld id="{6476DBEE-108B-C54B-A71F-0F1E32E29253}" type="slidenum">
              <a:rPr lang="en-US" smtClean="0"/>
              <a:pPr/>
              <a:t>14</a:t>
            </a:fld>
            <a:endParaRPr lang="en-US" dirty="0"/>
          </a:p>
        </p:txBody>
      </p:sp>
      <p:pic>
        <p:nvPicPr>
          <p:cNvPr id="5" name="Picture 4">
            <a:extLst>
              <a:ext uri="{FF2B5EF4-FFF2-40B4-BE49-F238E27FC236}">
                <a16:creationId xmlns:a16="http://schemas.microsoft.com/office/drawing/2014/main" id="{F50C960E-5FAF-44D2-8482-CEE3D47949D0}"/>
              </a:ext>
            </a:extLst>
          </p:cNvPr>
          <p:cNvPicPr>
            <a:picLocks noChangeAspect="1"/>
          </p:cNvPicPr>
          <p:nvPr/>
        </p:nvPicPr>
        <p:blipFill rotWithShape="1">
          <a:blip r:embed="rId4"/>
          <a:srcRect l="11826" t="13196" r="10624" b="21229"/>
          <a:stretch/>
        </p:blipFill>
        <p:spPr>
          <a:xfrm>
            <a:off x="9599982" y="409620"/>
            <a:ext cx="2176670" cy="2802834"/>
          </a:xfrm>
          <a:prstGeom prst="rect">
            <a:avLst/>
          </a:prstGeom>
          <a:ln>
            <a:solidFill>
              <a:schemeClr val="tx1"/>
            </a:solidFill>
          </a:ln>
        </p:spPr>
      </p:pic>
      <p:pic>
        <p:nvPicPr>
          <p:cNvPr id="6" name="Picture 5">
            <a:extLst>
              <a:ext uri="{FF2B5EF4-FFF2-40B4-BE49-F238E27FC236}">
                <a16:creationId xmlns:a16="http://schemas.microsoft.com/office/drawing/2014/main" id="{E6BCDA09-1A6D-4955-881B-C315C2977472}"/>
              </a:ext>
            </a:extLst>
          </p:cNvPr>
          <p:cNvPicPr>
            <a:picLocks noChangeAspect="1"/>
          </p:cNvPicPr>
          <p:nvPr/>
        </p:nvPicPr>
        <p:blipFill>
          <a:blip r:embed="rId5"/>
          <a:stretch>
            <a:fillRect/>
          </a:stretch>
        </p:blipFill>
        <p:spPr>
          <a:xfrm>
            <a:off x="7450837" y="1121376"/>
            <a:ext cx="1495425" cy="2266950"/>
          </a:xfrm>
          <a:prstGeom prst="rect">
            <a:avLst/>
          </a:prstGeom>
          <a:ln>
            <a:solidFill>
              <a:schemeClr val="tx1"/>
            </a:solidFill>
          </a:ln>
        </p:spPr>
      </p:pic>
      <p:pic>
        <p:nvPicPr>
          <p:cNvPr id="9" name="Picture 8">
            <a:extLst>
              <a:ext uri="{FF2B5EF4-FFF2-40B4-BE49-F238E27FC236}">
                <a16:creationId xmlns:a16="http://schemas.microsoft.com/office/drawing/2014/main" id="{4E6537A7-8FEB-4AA7-B694-B970F7120D0C}"/>
              </a:ext>
            </a:extLst>
          </p:cNvPr>
          <p:cNvPicPr>
            <a:picLocks noChangeAspect="1"/>
          </p:cNvPicPr>
          <p:nvPr/>
        </p:nvPicPr>
        <p:blipFill>
          <a:blip r:embed="rId6"/>
          <a:stretch>
            <a:fillRect/>
          </a:stretch>
        </p:blipFill>
        <p:spPr>
          <a:xfrm>
            <a:off x="7267957" y="3666087"/>
            <a:ext cx="4447769" cy="2730042"/>
          </a:xfrm>
          <a:prstGeom prst="rect">
            <a:avLst/>
          </a:prstGeom>
          <a:ln>
            <a:solidFill>
              <a:schemeClr val="tx1"/>
            </a:solidFill>
          </a:ln>
        </p:spPr>
      </p:pic>
    </p:spTree>
    <p:custDataLst>
      <p:tags r:id="rId1"/>
    </p:custDataLst>
    <p:extLst>
      <p:ext uri="{BB962C8B-B14F-4D97-AF65-F5344CB8AC3E}">
        <p14:creationId xmlns:p14="http://schemas.microsoft.com/office/powerpoint/2010/main" val="986938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5AE8AC-A7FA-4D35-9359-AD6E22F97424}"/>
              </a:ext>
            </a:extLst>
          </p:cNvPr>
          <p:cNvSpPr>
            <a:spLocks noGrp="1"/>
          </p:cNvSpPr>
          <p:nvPr>
            <p:ph idx="1"/>
          </p:nvPr>
        </p:nvSpPr>
        <p:spPr>
          <a:xfrm>
            <a:off x="5198351" y="876293"/>
            <a:ext cx="6873905" cy="5712858"/>
          </a:xfrm>
        </p:spPr>
        <p:txBody>
          <a:bodyPr>
            <a:noAutofit/>
          </a:bodyPr>
          <a:lstStyle/>
          <a:p>
            <a:r>
              <a:rPr lang="en-GB" sz="2400" dirty="0"/>
              <a:t>Understand literary movements like the Harlem Renaissance in more depth and breadth than ever before.</a:t>
            </a:r>
          </a:p>
          <a:p>
            <a:r>
              <a:rPr lang="en-GB" sz="2400" dirty="0">
                <a:solidFill>
                  <a:srgbClr val="00B050"/>
                </a:solidFill>
              </a:rPr>
              <a:t>Langston Hughes’ poetry </a:t>
            </a:r>
            <a:r>
              <a:rPr lang="en-GB" sz="2400" dirty="0"/>
              <a:t>meets his complete plays as well as those of </a:t>
            </a:r>
            <a:r>
              <a:rPr lang="en-GB" sz="2400" dirty="0">
                <a:solidFill>
                  <a:srgbClr val="00B050"/>
                </a:solidFill>
              </a:rPr>
              <a:t>Zora Neale Hurston </a:t>
            </a:r>
            <a:r>
              <a:rPr lang="en-GB" sz="2400" dirty="0"/>
              <a:t>and </a:t>
            </a:r>
            <a:r>
              <a:rPr lang="en-GB" sz="2400" dirty="0">
                <a:solidFill>
                  <a:srgbClr val="FF0000"/>
                </a:solidFill>
              </a:rPr>
              <a:t>James Weldon Johnson</a:t>
            </a:r>
          </a:p>
          <a:p>
            <a:r>
              <a:rPr lang="en-GB" sz="2400" dirty="0">
                <a:solidFill>
                  <a:srgbClr val="00B050"/>
                </a:solidFill>
              </a:rPr>
              <a:t>Jean Toomer’s masterpiece </a:t>
            </a:r>
            <a:r>
              <a:rPr lang="en-GB" sz="2400" i="1" dirty="0">
                <a:solidFill>
                  <a:srgbClr val="00B050"/>
                </a:solidFill>
              </a:rPr>
              <a:t>Cane </a:t>
            </a:r>
            <a:r>
              <a:rPr lang="en-GB" sz="2400" dirty="0">
                <a:solidFill>
                  <a:srgbClr val="00B050"/>
                </a:solidFill>
              </a:rPr>
              <a:t>(1923) joins his collected poems</a:t>
            </a:r>
          </a:p>
          <a:p>
            <a:r>
              <a:rPr lang="en-GB" sz="2400" dirty="0">
                <a:solidFill>
                  <a:srgbClr val="FF0000"/>
                </a:solidFill>
              </a:rPr>
              <a:t>Georgia Douglas Johnson’s </a:t>
            </a:r>
            <a:r>
              <a:rPr lang="en-GB" sz="2400" dirty="0"/>
              <a:t>and </a:t>
            </a:r>
            <a:r>
              <a:rPr lang="en-GB" sz="2400" dirty="0">
                <a:solidFill>
                  <a:srgbClr val="00B050"/>
                </a:solidFill>
              </a:rPr>
              <a:t>Nella Larsen’s </a:t>
            </a:r>
            <a:r>
              <a:rPr lang="en-GB" sz="2400" dirty="0"/>
              <a:t>poetry alongside extensive, exclusive biographies and a host of interpretive journal articles and reference material</a:t>
            </a:r>
          </a:p>
          <a:p>
            <a:endParaRPr lang="en-US" dirty="0"/>
          </a:p>
        </p:txBody>
      </p:sp>
      <p:sp>
        <p:nvSpPr>
          <p:cNvPr id="4" name="Slide Number Placeholder 3">
            <a:extLst>
              <a:ext uri="{FF2B5EF4-FFF2-40B4-BE49-F238E27FC236}">
                <a16:creationId xmlns:a16="http://schemas.microsoft.com/office/drawing/2014/main" id="{0A1E2E0D-A6A4-41AA-BC69-69D4BCBCD686}"/>
              </a:ext>
            </a:extLst>
          </p:cNvPr>
          <p:cNvSpPr>
            <a:spLocks noGrp="1"/>
          </p:cNvSpPr>
          <p:nvPr>
            <p:ph type="sldNum" sz="quarter" idx="12"/>
          </p:nvPr>
        </p:nvSpPr>
        <p:spPr/>
        <p:txBody>
          <a:bodyPr/>
          <a:lstStyle/>
          <a:p>
            <a:fld id="{6476DBEE-108B-C54B-A71F-0F1E32E29253}" type="slidenum">
              <a:rPr lang="en-US" smtClean="0"/>
              <a:pPr/>
              <a:t>15</a:t>
            </a:fld>
            <a:endParaRPr lang="en-US" dirty="0"/>
          </a:p>
        </p:txBody>
      </p:sp>
      <p:pic>
        <p:nvPicPr>
          <p:cNvPr id="6" name="Picture 5">
            <a:extLst>
              <a:ext uri="{FF2B5EF4-FFF2-40B4-BE49-F238E27FC236}">
                <a16:creationId xmlns:a16="http://schemas.microsoft.com/office/drawing/2014/main" id="{B6811D84-06D1-4B84-96F9-2189EFCC1DB5}"/>
              </a:ext>
            </a:extLst>
          </p:cNvPr>
          <p:cNvPicPr>
            <a:picLocks noChangeAspect="1"/>
          </p:cNvPicPr>
          <p:nvPr/>
        </p:nvPicPr>
        <p:blipFill>
          <a:blip r:embed="rId4"/>
          <a:stretch>
            <a:fillRect/>
          </a:stretch>
        </p:blipFill>
        <p:spPr>
          <a:xfrm>
            <a:off x="320337" y="2735997"/>
            <a:ext cx="1038954" cy="1523172"/>
          </a:xfrm>
          <a:prstGeom prst="rect">
            <a:avLst/>
          </a:prstGeom>
          <a:ln>
            <a:solidFill>
              <a:schemeClr val="tx1"/>
            </a:solidFill>
          </a:ln>
        </p:spPr>
      </p:pic>
      <p:pic>
        <p:nvPicPr>
          <p:cNvPr id="7" name="Picture 6">
            <a:extLst>
              <a:ext uri="{FF2B5EF4-FFF2-40B4-BE49-F238E27FC236}">
                <a16:creationId xmlns:a16="http://schemas.microsoft.com/office/drawing/2014/main" id="{D782D061-C613-4F57-9C15-8D421095D3F4}"/>
              </a:ext>
            </a:extLst>
          </p:cNvPr>
          <p:cNvPicPr>
            <a:picLocks noChangeAspect="1"/>
          </p:cNvPicPr>
          <p:nvPr/>
        </p:nvPicPr>
        <p:blipFill>
          <a:blip r:embed="rId5"/>
          <a:stretch>
            <a:fillRect/>
          </a:stretch>
        </p:blipFill>
        <p:spPr>
          <a:xfrm>
            <a:off x="373487" y="957427"/>
            <a:ext cx="1065125" cy="1641405"/>
          </a:xfrm>
          <a:prstGeom prst="rect">
            <a:avLst/>
          </a:prstGeom>
          <a:ln>
            <a:solidFill>
              <a:schemeClr val="tx1"/>
            </a:solidFill>
          </a:ln>
        </p:spPr>
      </p:pic>
      <p:pic>
        <p:nvPicPr>
          <p:cNvPr id="8" name="Picture 7">
            <a:extLst>
              <a:ext uri="{FF2B5EF4-FFF2-40B4-BE49-F238E27FC236}">
                <a16:creationId xmlns:a16="http://schemas.microsoft.com/office/drawing/2014/main" id="{0B27C6D3-1498-4C2E-9BBA-02561429B84A}"/>
              </a:ext>
            </a:extLst>
          </p:cNvPr>
          <p:cNvPicPr>
            <a:picLocks noChangeAspect="1"/>
          </p:cNvPicPr>
          <p:nvPr/>
        </p:nvPicPr>
        <p:blipFill>
          <a:blip r:embed="rId6"/>
          <a:stretch>
            <a:fillRect/>
          </a:stretch>
        </p:blipFill>
        <p:spPr>
          <a:xfrm>
            <a:off x="274320" y="4435087"/>
            <a:ext cx="1193182" cy="1792771"/>
          </a:xfrm>
          <a:prstGeom prst="rect">
            <a:avLst/>
          </a:prstGeom>
        </p:spPr>
      </p:pic>
      <p:pic>
        <p:nvPicPr>
          <p:cNvPr id="9" name="Picture 8">
            <a:extLst>
              <a:ext uri="{FF2B5EF4-FFF2-40B4-BE49-F238E27FC236}">
                <a16:creationId xmlns:a16="http://schemas.microsoft.com/office/drawing/2014/main" id="{B447057E-8358-402E-A462-5A23C4C5A646}"/>
              </a:ext>
            </a:extLst>
          </p:cNvPr>
          <p:cNvPicPr>
            <a:picLocks noChangeAspect="1"/>
          </p:cNvPicPr>
          <p:nvPr/>
        </p:nvPicPr>
        <p:blipFill>
          <a:blip r:embed="rId7"/>
          <a:stretch>
            <a:fillRect/>
          </a:stretch>
        </p:blipFill>
        <p:spPr>
          <a:xfrm>
            <a:off x="1787619" y="4435085"/>
            <a:ext cx="1352550" cy="1792771"/>
          </a:xfrm>
          <a:prstGeom prst="rect">
            <a:avLst/>
          </a:prstGeom>
        </p:spPr>
      </p:pic>
      <p:pic>
        <p:nvPicPr>
          <p:cNvPr id="10" name="Picture 9">
            <a:extLst>
              <a:ext uri="{FF2B5EF4-FFF2-40B4-BE49-F238E27FC236}">
                <a16:creationId xmlns:a16="http://schemas.microsoft.com/office/drawing/2014/main" id="{66A75F8C-68B1-4DC9-BF25-57D32F174236}"/>
              </a:ext>
            </a:extLst>
          </p:cNvPr>
          <p:cNvPicPr>
            <a:picLocks noChangeAspect="1"/>
          </p:cNvPicPr>
          <p:nvPr/>
        </p:nvPicPr>
        <p:blipFill>
          <a:blip r:embed="rId8"/>
          <a:stretch>
            <a:fillRect/>
          </a:stretch>
        </p:blipFill>
        <p:spPr>
          <a:xfrm>
            <a:off x="1762559" y="896230"/>
            <a:ext cx="2985884" cy="2248195"/>
          </a:xfrm>
          <a:prstGeom prst="rect">
            <a:avLst/>
          </a:prstGeom>
          <a:ln>
            <a:solidFill>
              <a:schemeClr val="tx1"/>
            </a:solidFill>
          </a:ln>
        </p:spPr>
      </p:pic>
      <p:pic>
        <p:nvPicPr>
          <p:cNvPr id="5" name="Picture 4">
            <a:extLst>
              <a:ext uri="{FF2B5EF4-FFF2-40B4-BE49-F238E27FC236}">
                <a16:creationId xmlns:a16="http://schemas.microsoft.com/office/drawing/2014/main" id="{D60FD59B-7126-4CBF-9B24-35D96957A9ED}"/>
              </a:ext>
            </a:extLst>
          </p:cNvPr>
          <p:cNvPicPr>
            <a:picLocks noChangeAspect="1"/>
          </p:cNvPicPr>
          <p:nvPr/>
        </p:nvPicPr>
        <p:blipFill>
          <a:blip r:embed="rId9"/>
          <a:stretch>
            <a:fillRect/>
          </a:stretch>
        </p:blipFill>
        <p:spPr>
          <a:xfrm>
            <a:off x="3464116" y="4435086"/>
            <a:ext cx="1559295" cy="1792771"/>
          </a:xfrm>
          <a:prstGeom prst="rect">
            <a:avLst/>
          </a:prstGeom>
          <a:ln>
            <a:solidFill>
              <a:schemeClr val="tx1"/>
            </a:solidFill>
          </a:ln>
        </p:spPr>
      </p:pic>
      <p:pic>
        <p:nvPicPr>
          <p:cNvPr id="11" name="Picture 10">
            <a:extLst>
              <a:ext uri="{FF2B5EF4-FFF2-40B4-BE49-F238E27FC236}">
                <a16:creationId xmlns:a16="http://schemas.microsoft.com/office/drawing/2014/main" id="{B76E717F-8358-41A2-920B-E9C2EF1DD681}"/>
              </a:ext>
            </a:extLst>
          </p:cNvPr>
          <p:cNvPicPr>
            <a:picLocks noChangeAspect="1"/>
          </p:cNvPicPr>
          <p:nvPr/>
        </p:nvPicPr>
        <p:blipFill>
          <a:blip r:embed="rId10"/>
          <a:stretch>
            <a:fillRect/>
          </a:stretch>
        </p:blipFill>
        <p:spPr>
          <a:xfrm>
            <a:off x="1609309" y="2789083"/>
            <a:ext cx="3185775" cy="1455751"/>
          </a:xfrm>
          <a:prstGeom prst="rect">
            <a:avLst/>
          </a:prstGeom>
          <a:ln>
            <a:solidFill>
              <a:schemeClr val="tx1"/>
            </a:solidFill>
          </a:ln>
        </p:spPr>
      </p:pic>
      <p:sp>
        <p:nvSpPr>
          <p:cNvPr id="14" name="Title 1">
            <a:extLst>
              <a:ext uri="{FF2B5EF4-FFF2-40B4-BE49-F238E27FC236}">
                <a16:creationId xmlns:a16="http://schemas.microsoft.com/office/drawing/2014/main" id="{53EDAE04-31FE-43C0-B5B9-170353DFCE63}"/>
              </a:ext>
            </a:extLst>
          </p:cNvPr>
          <p:cNvSpPr>
            <a:spLocks noGrp="1"/>
          </p:cNvSpPr>
          <p:nvPr>
            <p:ph type="title"/>
          </p:nvPr>
        </p:nvSpPr>
        <p:spPr>
          <a:xfrm>
            <a:off x="274320" y="182881"/>
            <a:ext cx="10972800" cy="680720"/>
          </a:xfrm>
        </p:spPr>
        <p:txBody>
          <a:bodyPr/>
          <a:lstStyle/>
          <a:p>
            <a:r>
              <a:rPr lang="en-GB" dirty="0"/>
              <a:t>Black Writing Collection: more cases</a:t>
            </a:r>
            <a:endParaRPr lang="en-US" dirty="0"/>
          </a:p>
        </p:txBody>
      </p:sp>
    </p:spTree>
    <p:custDataLst>
      <p:tags r:id="rId1"/>
    </p:custDataLst>
    <p:extLst>
      <p:ext uri="{BB962C8B-B14F-4D97-AF65-F5344CB8AC3E}">
        <p14:creationId xmlns:p14="http://schemas.microsoft.com/office/powerpoint/2010/main" val="304517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12F2C-A66F-419D-AD9E-9F33F89A9B38}"/>
              </a:ext>
            </a:extLst>
          </p:cNvPr>
          <p:cNvSpPr>
            <a:spLocks noGrp="1"/>
          </p:cNvSpPr>
          <p:nvPr>
            <p:ph type="title"/>
          </p:nvPr>
        </p:nvSpPr>
        <p:spPr/>
        <p:txBody>
          <a:bodyPr/>
          <a:lstStyle/>
          <a:p>
            <a:r>
              <a:rPr lang="en-GB" dirty="0"/>
              <a:t>Introducing World Literature Collection	</a:t>
            </a:r>
            <a:endParaRPr lang="en-US" dirty="0"/>
          </a:p>
        </p:txBody>
      </p:sp>
      <p:sp>
        <p:nvSpPr>
          <p:cNvPr id="3" name="Content Placeholder 2">
            <a:extLst>
              <a:ext uri="{FF2B5EF4-FFF2-40B4-BE49-F238E27FC236}">
                <a16:creationId xmlns:a16="http://schemas.microsoft.com/office/drawing/2014/main" id="{492F53A6-CF03-4560-8795-E78F6F7AA774}"/>
              </a:ext>
            </a:extLst>
          </p:cNvPr>
          <p:cNvSpPr>
            <a:spLocks noGrp="1"/>
          </p:cNvSpPr>
          <p:nvPr>
            <p:ph idx="1"/>
          </p:nvPr>
        </p:nvSpPr>
        <p:spPr>
          <a:xfrm>
            <a:off x="381000" y="1084694"/>
            <a:ext cx="11536680" cy="2839376"/>
          </a:xfrm>
        </p:spPr>
        <p:txBody>
          <a:bodyPr>
            <a:normAutofit/>
          </a:bodyPr>
          <a:lstStyle/>
          <a:p>
            <a:r>
              <a:rPr lang="en-US" sz="2400" dirty="0"/>
              <a:t>The world of Literature mapped in all its </a:t>
            </a:r>
            <a:r>
              <a:rPr lang="en-US" sz="2400" b="1" dirty="0">
                <a:solidFill>
                  <a:srgbClr val="971722"/>
                </a:solidFill>
              </a:rPr>
              <a:t>diversity and depth </a:t>
            </a:r>
            <a:r>
              <a:rPr lang="en-US" sz="2400" dirty="0"/>
              <a:t>– more than 60,000 texts  by authors of over 65 nationalities from Germany to Jamaica and Venezuela to Vietnam – the </a:t>
            </a:r>
            <a:r>
              <a:rPr lang="en-US" sz="2400" b="1" dirty="0">
                <a:solidFill>
                  <a:srgbClr val="971722"/>
                </a:solidFill>
              </a:rPr>
              <a:t>non-Anglophone literary canon</a:t>
            </a:r>
            <a:r>
              <a:rPr lang="en-US" sz="2400" b="1" dirty="0"/>
              <a:t> </a:t>
            </a:r>
            <a:r>
              <a:rPr lang="en-US" sz="2400" dirty="0"/>
              <a:t>assembled for the first time online.</a:t>
            </a:r>
            <a:endParaRPr lang="en-GB" sz="2400" dirty="0"/>
          </a:p>
          <a:p>
            <a:r>
              <a:rPr lang="en-US" sz="2400" dirty="0"/>
              <a:t>Build upon the 1,000 years of established Anglophone literary tradition with works in Spanish, French, Dutch and Papiamento (to name a few) including texts in native languages and in translation.</a:t>
            </a:r>
          </a:p>
        </p:txBody>
      </p:sp>
      <p:sp>
        <p:nvSpPr>
          <p:cNvPr id="4" name="Slide Number Placeholder 3">
            <a:extLst>
              <a:ext uri="{FF2B5EF4-FFF2-40B4-BE49-F238E27FC236}">
                <a16:creationId xmlns:a16="http://schemas.microsoft.com/office/drawing/2014/main" id="{9A43CB84-744C-4846-9875-170E6DEB803F}"/>
              </a:ext>
            </a:extLst>
          </p:cNvPr>
          <p:cNvSpPr>
            <a:spLocks noGrp="1"/>
          </p:cNvSpPr>
          <p:nvPr>
            <p:ph type="sldNum" sz="quarter" idx="12"/>
          </p:nvPr>
        </p:nvSpPr>
        <p:spPr/>
        <p:txBody>
          <a:bodyPr/>
          <a:lstStyle/>
          <a:p>
            <a:fld id="{6476DBEE-108B-C54B-A71F-0F1E32E29253}" type="slidenum">
              <a:rPr lang="en-US" smtClean="0"/>
              <a:pPr/>
              <a:t>16</a:t>
            </a:fld>
            <a:endParaRPr lang="en-US" dirty="0"/>
          </a:p>
        </p:txBody>
      </p:sp>
      <p:pic>
        <p:nvPicPr>
          <p:cNvPr id="5" name="Picture 4">
            <a:extLst>
              <a:ext uri="{FF2B5EF4-FFF2-40B4-BE49-F238E27FC236}">
                <a16:creationId xmlns:a16="http://schemas.microsoft.com/office/drawing/2014/main" id="{CF15CFAB-FBE2-4609-95CB-7E333DBC0B30}"/>
              </a:ext>
            </a:extLst>
          </p:cNvPr>
          <p:cNvPicPr>
            <a:picLocks noChangeAspect="1"/>
          </p:cNvPicPr>
          <p:nvPr/>
        </p:nvPicPr>
        <p:blipFill>
          <a:blip r:embed="rId4"/>
          <a:stretch>
            <a:fillRect/>
          </a:stretch>
        </p:blipFill>
        <p:spPr>
          <a:xfrm>
            <a:off x="584351" y="4222749"/>
            <a:ext cx="1419225" cy="1771650"/>
          </a:xfrm>
          <a:prstGeom prst="rect">
            <a:avLst/>
          </a:prstGeom>
          <a:ln>
            <a:solidFill>
              <a:schemeClr val="tx1"/>
            </a:solidFill>
          </a:ln>
        </p:spPr>
      </p:pic>
      <p:pic>
        <p:nvPicPr>
          <p:cNvPr id="6" name="Picture 5">
            <a:extLst>
              <a:ext uri="{FF2B5EF4-FFF2-40B4-BE49-F238E27FC236}">
                <a16:creationId xmlns:a16="http://schemas.microsoft.com/office/drawing/2014/main" id="{7ECDB3C0-872D-453C-A952-47A371321537}"/>
              </a:ext>
            </a:extLst>
          </p:cNvPr>
          <p:cNvPicPr>
            <a:picLocks noChangeAspect="1"/>
          </p:cNvPicPr>
          <p:nvPr/>
        </p:nvPicPr>
        <p:blipFill>
          <a:blip r:embed="rId5"/>
          <a:stretch>
            <a:fillRect/>
          </a:stretch>
        </p:blipFill>
        <p:spPr>
          <a:xfrm>
            <a:off x="2979166" y="4211099"/>
            <a:ext cx="1427496" cy="1783300"/>
          </a:xfrm>
          <a:prstGeom prst="rect">
            <a:avLst/>
          </a:prstGeom>
          <a:ln>
            <a:solidFill>
              <a:schemeClr val="tx1"/>
            </a:solidFill>
          </a:ln>
        </p:spPr>
      </p:pic>
      <p:pic>
        <p:nvPicPr>
          <p:cNvPr id="7" name="Picture 6">
            <a:extLst>
              <a:ext uri="{FF2B5EF4-FFF2-40B4-BE49-F238E27FC236}">
                <a16:creationId xmlns:a16="http://schemas.microsoft.com/office/drawing/2014/main" id="{0116B28F-02BE-4CD0-AED9-449E2EE76528}"/>
              </a:ext>
            </a:extLst>
          </p:cNvPr>
          <p:cNvPicPr>
            <a:picLocks noChangeAspect="1"/>
          </p:cNvPicPr>
          <p:nvPr/>
        </p:nvPicPr>
        <p:blipFill rotWithShape="1">
          <a:blip r:embed="rId6"/>
          <a:srcRect l="8230" r="7744"/>
          <a:stretch/>
        </p:blipFill>
        <p:spPr>
          <a:xfrm>
            <a:off x="5461290" y="4222749"/>
            <a:ext cx="1427496" cy="1791970"/>
          </a:xfrm>
          <a:prstGeom prst="rect">
            <a:avLst/>
          </a:prstGeom>
          <a:ln>
            <a:solidFill>
              <a:schemeClr val="tx1"/>
            </a:solidFill>
          </a:ln>
        </p:spPr>
      </p:pic>
      <p:pic>
        <p:nvPicPr>
          <p:cNvPr id="8" name="Picture 7">
            <a:extLst>
              <a:ext uri="{FF2B5EF4-FFF2-40B4-BE49-F238E27FC236}">
                <a16:creationId xmlns:a16="http://schemas.microsoft.com/office/drawing/2014/main" id="{94E1ED8A-9B51-4273-B2DC-9F1A6B9E4127}"/>
              </a:ext>
            </a:extLst>
          </p:cNvPr>
          <p:cNvPicPr>
            <a:picLocks noChangeAspect="1"/>
          </p:cNvPicPr>
          <p:nvPr/>
        </p:nvPicPr>
        <p:blipFill>
          <a:blip r:embed="rId7"/>
          <a:stretch>
            <a:fillRect/>
          </a:stretch>
        </p:blipFill>
        <p:spPr>
          <a:xfrm>
            <a:off x="7943415" y="4211099"/>
            <a:ext cx="1419225" cy="1791970"/>
          </a:xfrm>
          <a:prstGeom prst="rect">
            <a:avLst/>
          </a:prstGeom>
          <a:ln>
            <a:solidFill>
              <a:schemeClr val="tx1"/>
            </a:solidFill>
          </a:ln>
        </p:spPr>
      </p:pic>
      <p:pic>
        <p:nvPicPr>
          <p:cNvPr id="9" name="Picture 8">
            <a:extLst>
              <a:ext uri="{FF2B5EF4-FFF2-40B4-BE49-F238E27FC236}">
                <a16:creationId xmlns:a16="http://schemas.microsoft.com/office/drawing/2014/main" id="{298C447B-52BB-4E93-A7D4-51C5DBA1117A}"/>
              </a:ext>
            </a:extLst>
          </p:cNvPr>
          <p:cNvPicPr>
            <a:picLocks noChangeAspect="1"/>
          </p:cNvPicPr>
          <p:nvPr/>
        </p:nvPicPr>
        <p:blipFill rotWithShape="1">
          <a:blip r:embed="rId8"/>
          <a:srcRect l="4869" r="17602"/>
          <a:stretch/>
        </p:blipFill>
        <p:spPr>
          <a:xfrm>
            <a:off x="10376298" y="4203893"/>
            <a:ext cx="1435768" cy="1790506"/>
          </a:xfrm>
          <a:prstGeom prst="rect">
            <a:avLst/>
          </a:prstGeom>
          <a:ln>
            <a:solidFill>
              <a:schemeClr val="tx1"/>
            </a:solidFill>
          </a:ln>
        </p:spPr>
      </p:pic>
    </p:spTree>
    <p:custDataLst>
      <p:tags r:id="rId1"/>
    </p:custDataLst>
    <p:extLst>
      <p:ext uri="{BB962C8B-B14F-4D97-AF65-F5344CB8AC3E}">
        <p14:creationId xmlns:p14="http://schemas.microsoft.com/office/powerpoint/2010/main" val="398051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255BA-72EC-4517-BB20-B2E64B42CCBB}"/>
              </a:ext>
            </a:extLst>
          </p:cNvPr>
          <p:cNvSpPr>
            <a:spLocks noGrp="1"/>
          </p:cNvSpPr>
          <p:nvPr>
            <p:ph type="title"/>
          </p:nvPr>
        </p:nvSpPr>
        <p:spPr/>
        <p:txBody>
          <a:bodyPr/>
          <a:lstStyle/>
          <a:p>
            <a:r>
              <a:rPr lang="en-GB" dirty="0"/>
              <a:t>World Literature Collection: The Contents</a:t>
            </a:r>
            <a:endParaRPr lang="en-US" dirty="0"/>
          </a:p>
        </p:txBody>
      </p:sp>
      <p:sp>
        <p:nvSpPr>
          <p:cNvPr id="3" name="Content Placeholder 2">
            <a:extLst>
              <a:ext uri="{FF2B5EF4-FFF2-40B4-BE49-F238E27FC236}">
                <a16:creationId xmlns:a16="http://schemas.microsoft.com/office/drawing/2014/main" id="{9D87875C-37B8-4D71-9404-8514C97761C3}"/>
              </a:ext>
            </a:extLst>
          </p:cNvPr>
          <p:cNvSpPr>
            <a:spLocks noGrp="1"/>
          </p:cNvSpPr>
          <p:nvPr>
            <p:ph idx="1"/>
          </p:nvPr>
        </p:nvSpPr>
        <p:spPr>
          <a:xfrm>
            <a:off x="379828" y="1197616"/>
            <a:ext cx="11537851" cy="4891014"/>
          </a:xfrm>
        </p:spPr>
        <p:txBody>
          <a:bodyPr>
            <a:noAutofit/>
          </a:bodyPr>
          <a:lstStyle/>
          <a:p>
            <a:r>
              <a:rPr lang="en-GB" sz="2400" b="1" dirty="0"/>
              <a:t>South and Southeast Asian Literature</a:t>
            </a:r>
            <a:r>
              <a:rPr lang="en-GB" sz="2400" dirty="0"/>
              <a:t>, </a:t>
            </a:r>
            <a:r>
              <a:rPr lang="en-GB" sz="2400" b="1" dirty="0"/>
              <a:t>Latino Literature</a:t>
            </a:r>
            <a:r>
              <a:rPr lang="en-GB" sz="2400" dirty="0"/>
              <a:t>, </a:t>
            </a:r>
            <a:r>
              <a:rPr lang="en-GB" sz="2400" b="1" dirty="0"/>
              <a:t>Latin American Women Writers</a:t>
            </a:r>
            <a:r>
              <a:rPr lang="en-GB" sz="2400" dirty="0"/>
              <a:t>; 200K pages of essential post-colonial writing in English and native languages</a:t>
            </a:r>
          </a:p>
          <a:p>
            <a:r>
              <a:rPr lang="en-GB" sz="2400" b="1" dirty="0"/>
              <a:t>CH German Literature collections</a:t>
            </a:r>
            <a:r>
              <a:rPr lang="en-GB" sz="2400" dirty="0"/>
              <a:t>; 45,000 works of German literature dating back to Martin Luther, featuring Goethe’s as well as Bertolt Brecht’s complete works.</a:t>
            </a:r>
          </a:p>
          <a:p>
            <a:r>
              <a:rPr lang="en-GB" sz="2400" b="1" dirty="0"/>
              <a:t>Teatro </a:t>
            </a:r>
            <a:r>
              <a:rPr lang="en-GB" sz="2400" b="1" dirty="0" err="1"/>
              <a:t>Espanol</a:t>
            </a:r>
            <a:r>
              <a:rPr lang="en-GB" sz="2400" b="1" dirty="0"/>
              <a:t> del </a:t>
            </a:r>
            <a:r>
              <a:rPr lang="en-GB" sz="2400" b="1" dirty="0" err="1"/>
              <a:t>Siglo</a:t>
            </a:r>
            <a:r>
              <a:rPr lang="en-GB" sz="2400" b="1" dirty="0"/>
              <a:t> de Oro</a:t>
            </a:r>
            <a:r>
              <a:rPr lang="en-GB" sz="2400" dirty="0"/>
              <a:t>, and newly licensed contemporary Spanish poetry,         prose and drama; almost 8,000 of the most important literary works in Spanish and Portuguese from the 17</a:t>
            </a:r>
            <a:r>
              <a:rPr lang="en-GB" sz="2400" baseline="30000" dirty="0"/>
              <a:t>th</a:t>
            </a:r>
            <a:r>
              <a:rPr lang="en-GB" sz="2400" dirty="0"/>
              <a:t> century to the present day</a:t>
            </a:r>
            <a:endParaRPr lang="en-GB" sz="2400" b="1" dirty="0"/>
          </a:p>
          <a:p>
            <a:r>
              <a:rPr lang="en-GB" sz="2400" b="1" dirty="0"/>
              <a:t>The World Literature Collection allows researchers to thoroughly chart </a:t>
            </a:r>
            <a:r>
              <a:rPr lang="en-GB" sz="2400" b="1" dirty="0">
                <a:solidFill>
                  <a:srgbClr val="971722"/>
                </a:solidFill>
              </a:rPr>
              <a:t>the</a:t>
            </a:r>
            <a:r>
              <a:rPr lang="en-GB" sz="2400" b="1" dirty="0"/>
              <a:t> </a:t>
            </a:r>
            <a:r>
              <a:rPr lang="en-GB" sz="2400" b="1" dirty="0">
                <a:solidFill>
                  <a:srgbClr val="971722"/>
                </a:solidFill>
              </a:rPr>
              <a:t>global literary map for the first time</a:t>
            </a:r>
            <a:r>
              <a:rPr lang="en-GB" sz="2400" b="1" dirty="0"/>
              <a:t>; appreciating the</a:t>
            </a:r>
            <a:r>
              <a:rPr lang="en-GB" sz="2400" b="1" dirty="0">
                <a:solidFill>
                  <a:srgbClr val="971722"/>
                </a:solidFill>
              </a:rPr>
              <a:t> translation of ideas, traditions and influences</a:t>
            </a:r>
            <a:r>
              <a:rPr lang="en-GB" sz="2400" b="1" dirty="0"/>
              <a:t> across time and place</a:t>
            </a:r>
          </a:p>
        </p:txBody>
      </p:sp>
      <p:sp>
        <p:nvSpPr>
          <p:cNvPr id="4" name="Slide Number Placeholder 3">
            <a:extLst>
              <a:ext uri="{FF2B5EF4-FFF2-40B4-BE49-F238E27FC236}">
                <a16:creationId xmlns:a16="http://schemas.microsoft.com/office/drawing/2014/main" id="{334A6793-62DA-4DEF-B97F-9F81CE819A9A}"/>
              </a:ext>
            </a:extLst>
          </p:cNvPr>
          <p:cNvSpPr>
            <a:spLocks noGrp="1"/>
          </p:cNvSpPr>
          <p:nvPr>
            <p:ph type="sldNum" sz="quarter" idx="12"/>
          </p:nvPr>
        </p:nvSpPr>
        <p:spPr/>
        <p:txBody>
          <a:bodyPr/>
          <a:lstStyle/>
          <a:p>
            <a:fld id="{6476DBEE-108B-C54B-A71F-0F1E32E29253}" type="slidenum">
              <a:rPr lang="en-US" smtClean="0"/>
              <a:pPr/>
              <a:t>17</a:t>
            </a:fld>
            <a:endParaRPr lang="en-US" dirty="0"/>
          </a:p>
        </p:txBody>
      </p:sp>
    </p:spTree>
    <p:custDataLst>
      <p:tags r:id="rId1"/>
    </p:custDataLst>
    <p:extLst>
      <p:ext uri="{BB962C8B-B14F-4D97-AF65-F5344CB8AC3E}">
        <p14:creationId xmlns:p14="http://schemas.microsoft.com/office/powerpoint/2010/main" val="308129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9F63A-8A7A-4BC3-BC4B-3C8AABC100C8}"/>
              </a:ext>
            </a:extLst>
          </p:cNvPr>
          <p:cNvSpPr>
            <a:spLocks noGrp="1"/>
          </p:cNvSpPr>
          <p:nvPr>
            <p:ph type="title"/>
          </p:nvPr>
        </p:nvSpPr>
        <p:spPr>
          <a:xfrm>
            <a:off x="274320" y="182881"/>
            <a:ext cx="7730197" cy="680720"/>
          </a:xfrm>
        </p:spPr>
        <p:txBody>
          <a:bodyPr/>
          <a:lstStyle/>
          <a:p>
            <a:r>
              <a:rPr lang="en-GB" dirty="0"/>
              <a:t>World Literature: A Case Study</a:t>
            </a:r>
            <a:endParaRPr lang="en-US" dirty="0"/>
          </a:p>
        </p:txBody>
      </p:sp>
      <p:sp>
        <p:nvSpPr>
          <p:cNvPr id="4" name="Slide Number Placeholder 3">
            <a:extLst>
              <a:ext uri="{FF2B5EF4-FFF2-40B4-BE49-F238E27FC236}">
                <a16:creationId xmlns:a16="http://schemas.microsoft.com/office/drawing/2014/main" id="{61446F7B-B4D8-4AE4-8D1B-1D691C96A185}"/>
              </a:ext>
            </a:extLst>
          </p:cNvPr>
          <p:cNvSpPr>
            <a:spLocks noGrp="1"/>
          </p:cNvSpPr>
          <p:nvPr>
            <p:ph type="sldNum" sz="quarter" idx="12"/>
          </p:nvPr>
        </p:nvSpPr>
        <p:spPr/>
        <p:txBody>
          <a:bodyPr/>
          <a:lstStyle/>
          <a:p>
            <a:fld id="{6476DBEE-108B-C54B-A71F-0F1E32E29253}" type="slidenum">
              <a:rPr lang="en-US" smtClean="0"/>
              <a:pPr/>
              <a:t>18</a:t>
            </a:fld>
            <a:endParaRPr lang="en-US" dirty="0"/>
          </a:p>
        </p:txBody>
      </p:sp>
      <p:pic>
        <p:nvPicPr>
          <p:cNvPr id="5" name="Picture 4">
            <a:extLst>
              <a:ext uri="{FF2B5EF4-FFF2-40B4-BE49-F238E27FC236}">
                <a16:creationId xmlns:a16="http://schemas.microsoft.com/office/drawing/2014/main" id="{53C69A06-E13D-46FA-8269-1FCDD10B6162}"/>
              </a:ext>
            </a:extLst>
          </p:cNvPr>
          <p:cNvPicPr>
            <a:picLocks noChangeAspect="1"/>
          </p:cNvPicPr>
          <p:nvPr/>
        </p:nvPicPr>
        <p:blipFill>
          <a:blip r:embed="rId4"/>
          <a:stretch>
            <a:fillRect/>
          </a:stretch>
        </p:blipFill>
        <p:spPr>
          <a:xfrm>
            <a:off x="10055214" y="307362"/>
            <a:ext cx="1919335" cy="2495136"/>
          </a:xfrm>
          <a:prstGeom prst="rect">
            <a:avLst/>
          </a:prstGeom>
          <a:ln>
            <a:solidFill>
              <a:schemeClr val="tx1"/>
            </a:solidFill>
          </a:ln>
        </p:spPr>
      </p:pic>
      <p:pic>
        <p:nvPicPr>
          <p:cNvPr id="8" name="Picture 7">
            <a:extLst>
              <a:ext uri="{FF2B5EF4-FFF2-40B4-BE49-F238E27FC236}">
                <a16:creationId xmlns:a16="http://schemas.microsoft.com/office/drawing/2014/main" id="{F0A0304C-DE69-4178-9F02-274F8F3D9D6F}"/>
              </a:ext>
            </a:extLst>
          </p:cNvPr>
          <p:cNvPicPr>
            <a:picLocks noChangeAspect="1"/>
          </p:cNvPicPr>
          <p:nvPr/>
        </p:nvPicPr>
        <p:blipFill>
          <a:blip r:embed="rId5"/>
          <a:stretch>
            <a:fillRect/>
          </a:stretch>
        </p:blipFill>
        <p:spPr>
          <a:xfrm>
            <a:off x="7290686" y="1318736"/>
            <a:ext cx="2602079" cy="2967524"/>
          </a:xfrm>
          <a:prstGeom prst="rect">
            <a:avLst/>
          </a:prstGeom>
          <a:ln>
            <a:solidFill>
              <a:schemeClr val="tx1"/>
            </a:solidFill>
          </a:ln>
        </p:spPr>
      </p:pic>
      <p:pic>
        <p:nvPicPr>
          <p:cNvPr id="12" name="Picture 11">
            <a:extLst>
              <a:ext uri="{FF2B5EF4-FFF2-40B4-BE49-F238E27FC236}">
                <a16:creationId xmlns:a16="http://schemas.microsoft.com/office/drawing/2014/main" id="{6F3E225C-F4F9-45C7-85EC-CDECDE020D6B}"/>
              </a:ext>
            </a:extLst>
          </p:cNvPr>
          <p:cNvPicPr>
            <a:picLocks noChangeAspect="1"/>
          </p:cNvPicPr>
          <p:nvPr/>
        </p:nvPicPr>
        <p:blipFill>
          <a:blip r:embed="rId6"/>
          <a:stretch>
            <a:fillRect/>
          </a:stretch>
        </p:blipFill>
        <p:spPr>
          <a:xfrm>
            <a:off x="10062248" y="3052071"/>
            <a:ext cx="1898451" cy="3367489"/>
          </a:xfrm>
          <a:prstGeom prst="rect">
            <a:avLst/>
          </a:prstGeom>
          <a:ln>
            <a:solidFill>
              <a:schemeClr val="tx1"/>
            </a:solidFill>
          </a:ln>
        </p:spPr>
      </p:pic>
      <p:sp>
        <p:nvSpPr>
          <p:cNvPr id="13" name="Content Placeholder 2">
            <a:extLst>
              <a:ext uri="{FF2B5EF4-FFF2-40B4-BE49-F238E27FC236}">
                <a16:creationId xmlns:a16="http://schemas.microsoft.com/office/drawing/2014/main" id="{F23068D2-D7D7-4EAE-8CDA-0D6576606576}"/>
              </a:ext>
            </a:extLst>
          </p:cNvPr>
          <p:cNvSpPr txBox="1">
            <a:spLocks/>
          </p:cNvSpPr>
          <p:nvPr/>
        </p:nvSpPr>
        <p:spPr>
          <a:xfrm>
            <a:off x="274320" y="1192126"/>
            <a:ext cx="9618445" cy="5100824"/>
          </a:xfrm>
          <a:prstGeom prst="rect">
            <a:avLst/>
          </a:prstGeom>
        </p:spPr>
        <p:txBody>
          <a:bodyPr vert="horz" lIns="91440" tIns="45720" rIns="91440" bIns="45720" rtlCol="0">
            <a:noAutofit/>
          </a:bodyPr>
          <a:lstStyle>
            <a:lvl1pPr marL="171450" indent="-171450" algn="l" defTabSz="685800" rtl="0" eaLnBrk="1" latinLnBrk="0" hangingPunct="1">
              <a:lnSpc>
                <a:spcPct val="120000"/>
              </a:lnSpc>
              <a:spcBef>
                <a:spcPts val="0"/>
              </a:spcBef>
              <a:spcAft>
                <a:spcPts val="450"/>
              </a:spcAft>
              <a:buFont typeface="Arial"/>
              <a:buChar char="•"/>
              <a:defRPr sz="2100" b="0" i="0" kern="1200" spc="23" baseline="0">
                <a:solidFill>
                  <a:schemeClr val="tx1"/>
                </a:solidFill>
                <a:latin typeface="+mj-lt"/>
                <a:ea typeface="Open Sans Light" charset="0"/>
                <a:cs typeface="Open Sans Light" charset="0"/>
              </a:defRPr>
            </a:lvl1pPr>
            <a:lvl2pPr marL="514350" indent="-171450" algn="l" defTabSz="685800" rtl="0" eaLnBrk="1" latinLnBrk="0" hangingPunct="1">
              <a:lnSpc>
                <a:spcPct val="120000"/>
              </a:lnSpc>
              <a:spcBef>
                <a:spcPts val="0"/>
              </a:spcBef>
              <a:spcAft>
                <a:spcPts val="450"/>
              </a:spcAft>
              <a:buFont typeface="Arial"/>
              <a:buChar char="•"/>
              <a:defRPr sz="1800" b="0" i="0" kern="1200" spc="23" baseline="0">
                <a:solidFill>
                  <a:schemeClr val="tx1"/>
                </a:solidFill>
                <a:latin typeface="+mj-lt"/>
                <a:ea typeface="Open Sans Light" charset="0"/>
                <a:cs typeface="Open Sans Light" charset="0"/>
              </a:defRPr>
            </a:lvl2pPr>
            <a:lvl3pPr marL="857250" indent="-171450" algn="l" defTabSz="685800" rtl="0" eaLnBrk="1" latinLnBrk="0" hangingPunct="1">
              <a:lnSpc>
                <a:spcPct val="120000"/>
              </a:lnSpc>
              <a:spcBef>
                <a:spcPts val="0"/>
              </a:spcBef>
              <a:spcAft>
                <a:spcPts val="450"/>
              </a:spcAft>
              <a:buFont typeface="Arial"/>
              <a:buChar char="•"/>
              <a:defRPr sz="1500" b="0" i="0" kern="1200" spc="23" baseline="0">
                <a:solidFill>
                  <a:schemeClr val="tx1"/>
                </a:solidFill>
                <a:latin typeface="+mj-lt"/>
                <a:ea typeface="Open Sans Light" charset="0"/>
                <a:cs typeface="Open Sans Light" charset="0"/>
              </a:defRPr>
            </a:lvl3pPr>
            <a:lvl4pPr marL="1200150" indent="-171450" algn="l" defTabSz="685800" rtl="0" eaLnBrk="1" latinLnBrk="0" hangingPunct="1">
              <a:lnSpc>
                <a:spcPct val="120000"/>
              </a:lnSpc>
              <a:spcBef>
                <a:spcPts val="0"/>
              </a:spcBef>
              <a:spcAft>
                <a:spcPts val="450"/>
              </a:spcAft>
              <a:buFont typeface="Arial"/>
              <a:buChar char="•"/>
              <a:defRPr sz="1350" b="0" i="0" kern="1200" spc="23" baseline="0">
                <a:solidFill>
                  <a:schemeClr val="tx1"/>
                </a:solidFill>
                <a:latin typeface="+mj-lt"/>
                <a:ea typeface="Open Sans Light" charset="0"/>
                <a:cs typeface="Open Sans Light" charset="0"/>
              </a:defRPr>
            </a:lvl4pPr>
            <a:lvl5pPr marL="1543050" indent="-171450" algn="l" defTabSz="685800" rtl="0" eaLnBrk="1" latinLnBrk="0" hangingPunct="1">
              <a:lnSpc>
                <a:spcPct val="120000"/>
              </a:lnSpc>
              <a:spcBef>
                <a:spcPts val="0"/>
              </a:spcBef>
              <a:spcAft>
                <a:spcPts val="450"/>
              </a:spcAft>
              <a:buFont typeface="Arial"/>
              <a:buChar char="•"/>
              <a:defRPr sz="1350" b="0" i="0" kern="1200" spc="23" baseline="0">
                <a:solidFill>
                  <a:schemeClr val="tx1"/>
                </a:solidFill>
                <a:latin typeface="+mj-lt"/>
                <a:ea typeface="Open Sans Light" charset="0"/>
                <a:cs typeface="Open Sans Light"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GB" sz="2400" dirty="0"/>
              <a:t>Inclusion of rare and non-Anglophone voices</a:t>
            </a:r>
          </a:p>
          <a:p>
            <a:pPr marL="0" indent="0">
              <a:buNone/>
            </a:pPr>
            <a:endParaRPr lang="en-GB" sz="2000" dirty="0"/>
          </a:p>
          <a:p>
            <a:r>
              <a:rPr lang="en-GB" sz="2400" b="1" u="sng" dirty="0" err="1"/>
              <a:t>Bankim</a:t>
            </a:r>
            <a:r>
              <a:rPr lang="en-GB" sz="2400" b="1" u="sng" dirty="0"/>
              <a:t> Chandra Chatterjee </a:t>
            </a:r>
            <a:r>
              <a:rPr lang="en-GB" sz="2400" dirty="0"/>
              <a:t>(1838-1894)</a:t>
            </a:r>
          </a:p>
          <a:p>
            <a:r>
              <a:rPr lang="en-GB" sz="2000" dirty="0"/>
              <a:t>Composer of India’s national song, </a:t>
            </a:r>
            <a:r>
              <a:rPr lang="en-GB" sz="2000" i="1" dirty="0" err="1"/>
              <a:t>Vande</a:t>
            </a:r>
            <a:r>
              <a:rPr lang="en-GB" sz="2000" i="1" dirty="0"/>
              <a:t> </a:t>
            </a:r>
            <a:r>
              <a:rPr lang="en-GB" sz="2000" i="1" dirty="0" err="1"/>
              <a:t>Mataram</a:t>
            </a:r>
            <a:r>
              <a:rPr lang="en-GB" sz="2000" i="1" dirty="0"/>
              <a:t> </a:t>
            </a:r>
            <a:r>
              <a:rPr lang="en-GB" sz="2000" dirty="0"/>
              <a:t>which                                                               inspired activists during the Indian Independence Movement                                                             (1857-1947) when set to music by Rabindranath Tagore.</a:t>
            </a:r>
          </a:p>
          <a:p>
            <a:r>
              <a:rPr lang="en-GB" sz="2000" dirty="0"/>
              <a:t>A key figure in the literary renaissance of Bengal                                                                                                as well as the broader Indian subcontinent</a:t>
            </a:r>
          </a:p>
          <a:p>
            <a:r>
              <a:rPr lang="en-GB" sz="2000" dirty="0"/>
              <a:t>With launch of World Literature, LION can now offer                                                                             Chatterjee’s national song in translation alongside his first novel </a:t>
            </a:r>
            <a:r>
              <a:rPr lang="en-GB" sz="2000" i="1" dirty="0"/>
              <a:t>Rajmohan’s Wife </a:t>
            </a:r>
            <a:r>
              <a:rPr lang="en-GB" sz="2000" dirty="0"/>
              <a:t>(1864); the first novel in English published by an Indian, a host of reference and critical articles and works of contemporaries such as Tagore.</a:t>
            </a:r>
          </a:p>
          <a:p>
            <a:pPr marL="0" indent="0">
              <a:buNone/>
            </a:pPr>
            <a:endParaRPr lang="en-US" sz="2000" dirty="0"/>
          </a:p>
        </p:txBody>
      </p:sp>
    </p:spTree>
    <p:custDataLst>
      <p:tags r:id="rId1"/>
    </p:custDataLst>
    <p:extLst>
      <p:ext uri="{BB962C8B-B14F-4D97-AF65-F5344CB8AC3E}">
        <p14:creationId xmlns:p14="http://schemas.microsoft.com/office/powerpoint/2010/main" val="52898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A5A162-02E2-4154-8CE6-B10DA3132F95}"/>
              </a:ext>
            </a:extLst>
          </p:cNvPr>
          <p:cNvSpPr>
            <a:spLocks noGrp="1"/>
          </p:cNvSpPr>
          <p:nvPr>
            <p:ph idx="1"/>
          </p:nvPr>
        </p:nvSpPr>
        <p:spPr>
          <a:xfrm>
            <a:off x="274320" y="1374091"/>
            <a:ext cx="6747955" cy="4372428"/>
          </a:xfrm>
        </p:spPr>
        <p:txBody>
          <a:bodyPr>
            <a:normAutofit/>
          </a:bodyPr>
          <a:lstStyle/>
          <a:p>
            <a:r>
              <a:rPr lang="en-US" sz="2400" dirty="0">
                <a:solidFill>
                  <a:srgbClr val="00B050"/>
                </a:solidFill>
              </a:rPr>
              <a:t>Jesús Colón </a:t>
            </a:r>
            <a:r>
              <a:rPr lang="en-US" sz="2400" dirty="0"/>
              <a:t>(1901-74)</a:t>
            </a:r>
          </a:p>
          <a:p>
            <a:r>
              <a:rPr lang="en-GB" sz="2400" dirty="0"/>
              <a:t>P</a:t>
            </a:r>
            <a:r>
              <a:rPr lang="en-US" sz="2400" dirty="0" err="1"/>
              <a:t>uerto</a:t>
            </a:r>
            <a:r>
              <a:rPr lang="en-US" sz="2400" dirty="0"/>
              <a:t> Rican writer; known as the father of the Nuyorican Movement</a:t>
            </a:r>
          </a:p>
          <a:p>
            <a:r>
              <a:rPr lang="en-GB" sz="2400" dirty="0"/>
              <a:t>W</a:t>
            </a:r>
            <a:r>
              <a:rPr lang="en-US" sz="2400" dirty="0" err="1"/>
              <a:t>orld</a:t>
            </a:r>
            <a:r>
              <a:rPr lang="en-US" sz="2400" dirty="0"/>
              <a:t> Literature Collection brings his complete works, </a:t>
            </a:r>
            <a:r>
              <a:rPr lang="en-US" sz="2400" dirty="0">
                <a:solidFill>
                  <a:srgbClr val="00B050"/>
                </a:solidFill>
              </a:rPr>
              <a:t>including the influential 1961 work </a:t>
            </a:r>
            <a:r>
              <a:rPr lang="en-US" sz="2400" i="1" dirty="0">
                <a:solidFill>
                  <a:srgbClr val="00B050"/>
                </a:solidFill>
              </a:rPr>
              <a:t>A Puerto Rican in New York</a:t>
            </a:r>
            <a:r>
              <a:rPr lang="en-US" sz="2400" dirty="0">
                <a:solidFill>
                  <a:srgbClr val="00B050"/>
                </a:solidFill>
              </a:rPr>
              <a:t>, </a:t>
            </a:r>
            <a:r>
              <a:rPr lang="en-US" sz="2400" dirty="0"/>
              <a:t>to LION as well as many previously unpublished works.</a:t>
            </a:r>
          </a:p>
          <a:p>
            <a:r>
              <a:rPr lang="en-GB" sz="2400" dirty="0"/>
              <a:t>C</a:t>
            </a:r>
            <a:r>
              <a:rPr lang="en-US" sz="2400" dirty="0" err="1"/>
              <a:t>ontextualised</a:t>
            </a:r>
            <a:r>
              <a:rPr lang="en-US" sz="2400" dirty="0"/>
              <a:t> in LION with key reference works, biographies of contemporaries and critical articles</a:t>
            </a:r>
          </a:p>
        </p:txBody>
      </p:sp>
      <p:sp>
        <p:nvSpPr>
          <p:cNvPr id="4" name="Slide Number Placeholder 3">
            <a:extLst>
              <a:ext uri="{FF2B5EF4-FFF2-40B4-BE49-F238E27FC236}">
                <a16:creationId xmlns:a16="http://schemas.microsoft.com/office/drawing/2014/main" id="{97D16949-FE1D-484C-A819-6B961086CD03}"/>
              </a:ext>
            </a:extLst>
          </p:cNvPr>
          <p:cNvSpPr>
            <a:spLocks noGrp="1"/>
          </p:cNvSpPr>
          <p:nvPr>
            <p:ph type="sldNum" sz="quarter" idx="12"/>
          </p:nvPr>
        </p:nvSpPr>
        <p:spPr/>
        <p:txBody>
          <a:bodyPr/>
          <a:lstStyle/>
          <a:p>
            <a:fld id="{6476DBEE-108B-C54B-A71F-0F1E32E29253}" type="slidenum">
              <a:rPr lang="en-US" smtClean="0"/>
              <a:pPr/>
              <a:t>19</a:t>
            </a:fld>
            <a:endParaRPr lang="en-US" dirty="0"/>
          </a:p>
        </p:txBody>
      </p:sp>
      <p:pic>
        <p:nvPicPr>
          <p:cNvPr id="7" name="Picture 6">
            <a:extLst>
              <a:ext uri="{FF2B5EF4-FFF2-40B4-BE49-F238E27FC236}">
                <a16:creationId xmlns:a16="http://schemas.microsoft.com/office/drawing/2014/main" id="{53DD9D39-BF1F-4633-9F4D-0EAFF4C890C6}"/>
              </a:ext>
            </a:extLst>
          </p:cNvPr>
          <p:cNvPicPr>
            <a:picLocks noChangeAspect="1"/>
          </p:cNvPicPr>
          <p:nvPr/>
        </p:nvPicPr>
        <p:blipFill>
          <a:blip r:embed="rId4"/>
          <a:stretch>
            <a:fillRect/>
          </a:stretch>
        </p:blipFill>
        <p:spPr>
          <a:xfrm>
            <a:off x="10141336" y="3560305"/>
            <a:ext cx="1924934" cy="2721458"/>
          </a:xfrm>
          <a:prstGeom prst="rect">
            <a:avLst/>
          </a:prstGeom>
          <a:ln>
            <a:solidFill>
              <a:schemeClr val="tx1"/>
            </a:solidFill>
          </a:ln>
        </p:spPr>
      </p:pic>
      <p:pic>
        <p:nvPicPr>
          <p:cNvPr id="5" name="Picture 4">
            <a:extLst>
              <a:ext uri="{FF2B5EF4-FFF2-40B4-BE49-F238E27FC236}">
                <a16:creationId xmlns:a16="http://schemas.microsoft.com/office/drawing/2014/main" id="{FA04F52F-6507-4A9E-85D9-0BAF62E9B748}"/>
              </a:ext>
            </a:extLst>
          </p:cNvPr>
          <p:cNvPicPr>
            <a:picLocks noChangeAspect="1"/>
          </p:cNvPicPr>
          <p:nvPr/>
        </p:nvPicPr>
        <p:blipFill>
          <a:blip r:embed="rId5"/>
          <a:stretch>
            <a:fillRect/>
          </a:stretch>
        </p:blipFill>
        <p:spPr>
          <a:xfrm>
            <a:off x="10427970" y="1067913"/>
            <a:ext cx="1638300" cy="2428875"/>
          </a:xfrm>
          <a:prstGeom prst="rect">
            <a:avLst/>
          </a:prstGeom>
          <a:ln>
            <a:solidFill>
              <a:schemeClr val="tx1"/>
            </a:solidFill>
          </a:ln>
        </p:spPr>
      </p:pic>
      <p:pic>
        <p:nvPicPr>
          <p:cNvPr id="8" name="Picture 7">
            <a:extLst>
              <a:ext uri="{FF2B5EF4-FFF2-40B4-BE49-F238E27FC236}">
                <a16:creationId xmlns:a16="http://schemas.microsoft.com/office/drawing/2014/main" id="{61CE67EE-6007-4BE1-856E-B525DC3C73DD}"/>
              </a:ext>
            </a:extLst>
          </p:cNvPr>
          <p:cNvPicPr>
            <a:picLocks noChangeAspect="1"/>
          </p:cNvPicPr>
          <p:nvPr/>
        </p:nvPicPr>
        <p:blipFill>
          <a:blip r:embed="rId6"/>
          <a:stretch>
            <a:fillRect/>
          </a:stretch>
        </p:blipFill>
        <p:spPr>
          <a:xfrm>
            <a:off x="7270074" y="1824052"/>
            <a:ext cx="2731604" cy="2069088"/>
          </a:xfrm>
          <a:prstGeom prst="rect">
            <a:avLst/>
          </a:prstGeom>
          <a:ln>
            <a:solidFill>
              <a:schemeClr val="tx1"/>
            </a:solidFill>
          </a:ln>
        </p:spPr>
      </p:pic>
      <p:pic>
        <p:nvPicPr>
          <p:cNvPr id="10" name="Picture 9">
            <a:extLst>
              <a:ext uri="{FF2B5EF4-FFF2-40B4-BE49-F238E27FC236}">
                <a16:creationId xmlns:a16="http://schemas.microsoft.com/office/drawing/2014/main" id="{7B3CFB11-F4F5-43C9-ABC7-A2E9E2F2FA29}"/>
              </a:ext>
            </a:extLst>
          </p:cNvPr>
          <p:cNvPicPr>
            <a:picLocks noChangeAspect="1"/>
          </p:cNvPicPr>
          <p:nvPr/>
        </p:nvPicPr>
        <p:blipFill>
          <a:blip r:embed="rId7"/>
          <a:stretch>
            <a:fillRect/>
          </a:stretch>
        </p:blipFill>
        <p:spPr>
          <a:xfrm>
            <a:off x="7630032" y="3893140"/>
            <a:ext cx="2011688" cy="2388623"/>
          </a:xfrm>
          <a:prstGeom prst="rect">
            <a:avLst/>
          </a:prstGeom>
          <a:ln>
            <a:solidFill>
              <a:schemeClr val="tx1"/>
            </a:solidFill>
          </a:ln>
        </p:spPr>
      </p:pic>
      <p:sp>
        <p:nvSpPr>
          <p:cNvPr id="12" name="Title 1">
            <a:extLst>
              <a:ext uri="{FF2B5EF4-FFF2-40B4-BE49-F238E27FC236}">
                <a16:creationId xmlns:a16="http://schemas.microsoft.com/office/drawing/2014/main" id="{595745C7-47D2-4A87-B134-F05218C220C5}"/>
              </a:ext>
            </a:extLst>
          </p:cNvPr>
          <p:cNvSpPr>
            <a:spLocks noGrp="1"/>
          </p:cNvSpPr>
          <p:nvPr>
            <p:ph type="title"/>
          </p:nvPr>
        </p:nvSpPr>
        <p:spPr>
          <a:xfrm>
            <a:off x="274320" y="182881"/>
            <a:ext cx="7730197" cy="680720"/>
          </a:xfrm>
        </p:spPr>
        <p:txBody>
          <a:bodyPr/>
          <a:lstStyle/>
          <a:p>
            <a:r>
              <a:rPr lang="en-GB" dirty="0"/>
              <a:t>World Literature: more cases</a:t>
            </a:r>
            <a:endParaRPr lang="en-US" dirty="0"/>
          </a:p>
        </p:txBody>
      </p:sp>
    </p:spTree>
    <p:custDataLst>
      <p:tags r:id="rId1"/>
    </p:custDataLst>
    <p:extLst>
      <p:ext uri="{BB962C8B-B14F-4D97-AF65-F5344CB8AC3E}">
        <p14:creationId xmlns:p14="http://schemas.microsoft.com/office/powerpoint/2010/main" val="4133279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55A95-7728-BD4E-B26E-ED5BD3C249E3}"/>
              </a:ext>
            </a:extLst>
          </p:cNvPr>
          <p:cNvSpPr>
            <a:spLocks noGrp="1"/>
          </p:cNvSpPr>
          <p:nvPr>
            <p:ph type="title"/>
          </p:nvPr>
        </p:nvSpPr>
        <p:spPr/>
        <p:txBody>
          <a:bodyPr/>
          <a:lstStyle/>
          <a:p>
            <a:r>
              <a:rPr lang="en-US" dirty="0"/>
              <a:t>Session Objectives</a:t>
            </a:r>
          </a:p>
        </p:txBody>
      </p:sp>
      <p:sp>
        <p:nvSpPr>
          <p:cNvPr id="6" name="Content Placeholder 5">
            <a:extLst>
              <a:ext uri="{FF2B5EF4-FFF2-40B4-BE49-F238E27FC236}">
                <a16:creationId xmlns:a16="http://schemas.microsoft.com/office/drawing/2014/main" id="{51E3AAEC-CC59-3741-A13E-4CA6F9227609}"/>
              </a:ext>
            </a:extLst>
          </p:cNvPr>
          <p:cNvSpPr>
            <a:spLocks noGrp="1"/>
          </p:cNvSpPr>
          <p:nvPr>
            <p:ph idx="1"/>
          </p:nvPr>
        </p:nvSpPr>
        <p:spPr>
          <a:xfrm>
            <a:off x="645916" y="1538916"/>
            <a:ext cx="10698480" cy="3344369"/>
          </a:xfrm>
        </p:spPr>
        <p:txBody>
          <a:bodyPr/>
          <a:lstStyle/>
          <a:p>
            <a:pPr marL="0" indent="0">
              <a:buNone/>
            </a:pPr>
            <a:r>
              <a:rPr lang="en-US" b="1" dirty="0">
                <a:latin typeface="+mn-lt"/>
              </a:rPr>
              <a:t>At the end of the session, you will be able to</a:t>
            </a:r>
          </a:p>
          <a:p>
            <a:pPr lvl="0"/>
            <a:r>
              <a:rPr lang="en-US" b="1" dirty="0"/>
              <a:t>Differentiate the various content types based on your research needs</a:t>
            </a:r>
            <a:endParaRPr lang="en-US" dirty="0"/>
          </a:p>
          <a:p>
            <a:pPr lvl="0"/>
            <a:r>
              <a:rPr lang="en-US" b="1" dirty="0"/>
              <a:t>Discover relevant related resources from the Author record page </a:t>
            </a:r>
            <a:endParaRPr lang="en-US" dirty="0"/>
          </a:p>
          <a:p>
            <a:pPr lvl="0"/>
            <a:r>
              <a:rPr lang="en-US" b="1" dirty="0"/>
              <a:t>Use the Word Variants feature for language history researches</a:t>
            </a:r>
            <a:endParaRPr lang="en-US" dirty="0"/>
          </a:p>
          <a:p>
            <a:pPr lvl="0"/>
            <a:r>
              <a:rPr lang="en-US" b="1" dirty="0"/>
              <a:t>Evaluate and refine the search results </a:t>
            </a:r>
            <a:endParaRPr lang="en-US" dirty="0"/>
          </a:p>
          <a:p>
            <a:pPr marL="0" indent="0">
              <a:buNone/>
            </a:pPr>
            <a:endParaRPr lang="en-US" dirty="0"/>
          </a:p>
        </p:txBody>
      </p:sp>
    </p:spTree>
    <p:custDataLst>
      <p:tags r:id="rId1"/>
    </p:custDataLst>
    <p:extLst>
      <p:ext uri="{BB962C8B-B14F-4D97-AF65-F5344CB8AC3E}">
        <p14:creationId xmlns:p14="http://schemas.microsoft.com/office/powerpoint/2010/main" val="3665311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E2A8-112D-5B48-BE17-A8D8F1957C0E}"/>
              </a:ext>
            </a:extLst>
          </p:cNvPr>
          <p:cNvSpPr>
            <a:spLocks noGrp="1"/>
          </p:cNvSpPr>
          <p:nvPr>
            <p:ph type="title"/>
          </p:nvPr>
        </p:nvSpPr>
        <p:spPr/>
        <p:txBody>
          <a:bodyPr/>
          <a:lstStyle/>
          <a:p>
            <a:r>
              <a:rPr lang="en-US" dirty="0"/>
              <a:t>LION on ProQuest – Unique features</a:t>
            </a:r>
          </a:p>
        </p:txBody>
      </p:sp>
    </p:spTree>
    <p:custDataLst>
      <p:tags r:id="rId1"/>
    </p:custDataLst>
    <p:extLst>
      <p:ext uri="{BB962C8B-B14F-4D97-AF65-F5344CB8AC3E}">
        <p14:creationId xmlns:p14="http://schemas.microsoft.com/office/powerpoint/2010/main" val="399330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4"/>
          <p:cNvSpPr txBox="1">
            <a:spLocks noChangeArrowheads="1"/>
          </p:cNvSpPr>
          <p:nvPr/>
        </p:nvSpPr>
        <p:spPr bwMode="auto">
          <a:xfrm>
            <a:off x="467805" y="295423"/>
            <a:ext cx="8441064" cy="769441"/>
          </a:xfrm>
          <a:prstGeom prst="rect">
            <a:avLst/>
          </a:prstGeom>
          <a:noFill/>
          <a:ln w="9525">
            <a:noFill/>
            <a:miter lim="800000"/>
            <a:headEnd/>
            <a:tailEnd/>
          </a:ln>
        </p:spPr>
        <p:txBody>
          <a:bodyPr wrap="square">
            <a:spAutoFit/>
          </a:bodyPr>
          <a:lstStyle/>
          <a:p>
            <a:pPr>
              <a:spcBef>
                <a:spcPct val="50000"/>
              </a:spcBef>
            </a:pPr>
            <a:r>
              <a:rPr lang="en-US" sz="4400" b="1" dirty="0">
                <a:solidFill>
                  <a:srgbClr val="C21C22"/>
                </a:solidFill>
              </a:rPr>
              <a:t>Literature Online on ProQuest</a:t>
            </a:r>
          </a:p>
        </p:txBody>
      </p:sp>
      <p:sp>
        <p:nvSpPr>
          <p:cNvPr id="6" name="TextBox 5"/>
          <p:cNvSpPr txBox="1"/>
          <p:nvPr/>
        </p:nvSpPr>
        <p:spPr>
          <a:xfrm>
            <a:off x="763448" y="1272146"/>
            <a:ext cx="10870534" cy="4524315"/>
          </a:xfrm>
          <a:prstGeom prst="rect">
            <a:avLst/>
          </a:prstGeom>
          <a:noFill/>
        </p:spPr>
        <p:txBody>
          <a:bodyPr wrap="square" rtlCol="0">
            <a:spAutoFit/>
          </a:bodyPr>
          <a:lstStyle/>
          <a:p>
            <a:r>
              <a:rPr lang="en-GB" sz="2400" b="1" dirty="0"/>
              <a:t>Platform tools</a:t>
            </a:r>
          </a:p>
          <a:p>
            <a:endParaRPr lang="it-IT" sz="2400" dirty="0"/>
          </a:p>
          <a:p>
            <a:pPr lvl="0">
              <a:buFont typeface="Arial" pitchFamily="34" charset="0"/>
              <a:buChar char="•"/>
            </a:pPr>
            <a:r>
              <a:rPr lang="en-GB" sz="2400" dirty="0"/>
              <a:t> Brand new Unique pages designed especially for LION: </a:t>
            </a:r>
          </a:p>
          <a:p>
            <a:pPr lvl="2">
              <a:buFont typeface="Arial" pitchFamily="34" charset="0"/>
              <a:buChar char="•"/>
            </a:pPr>
            <a:r>
              <a:rPr lang="en-GB" sz="2400" dirty="0"/>
              <a:t> Home Page</a:t>
            </a:r>
          </a:p>
          <a:p>
            <a:pPr lvl="2">
              <a:buFont typeface="Arial" pitchFamily="34" charset="0"/>
              <a:buChar char="•"/>
            </a:pPr>
            <a:r>
              <a:rPr lang="en-GB" sz="2400" dirty="0"/>
              <a:t> Authors Page</a:t>
            </a:r>
          </a:p>
          <a:p>
            <a:pPr lvl="2">
              <a:buFont typeface="Arial" pitchFamily="34" charset="0"/>
              <a:buChar char="•"/>
            </a:pPr>
            <a:r>
              <a:rPr lang="en-GB" sz="2400" dirty="0"/>
              <a:t> Main Search Results Page</a:t>
            </a:r>
          </a:p>
          <a:p>
            <a:pPr lvl="2">
              <a:buFont typeface="Arial" pitchFamily="34" charset="0"/>
              <a:buChar char="•"/>
            </a:pPr>
            <a:endParaRPr lang="en-GB" sz="2400" dirty="0"/>
          </a:p>
          <a:p>
            <a:pPr lvl="0">
              <a:buFont typeface="Arial" pitchFamily="34" charset="0"/>
              <a:buChar char="•"/>
            </a:pPr>
            <a:r>
              <a:rPr lang="en-GB" sz="2400" dirty="0">
                <a:effectLst>
                  <a:outerShdw blurRad="38100" dist="38100" dir="2700000" algn="tl">
                    <a:srgbClr val="000000">
                      <a:alpha val="43137"/>
                    </a:srgbClr>
                  </a:outerShdw>
                </a:effectLst>
              </a:rPr>
              <a:t> Variant typography searching </a:t>
            </a:r>
            <a:r>
              <a:rPr lang="en-GB" sz="2400" dirty="0"/>
              <a:t>for detailed textual analysis of early works</a:t>
            </a:r>
          </a:p>
          <a:p>
            <a:pPr lvl="0"/>
            <a:endParaRPr lang="it-IT" sz="2400" dirty="0"/>
          </a:p>
          <a:p>
            <a:pPr>
              <a:buFont typeface="Arial" pitchFamily="34" charset="0"/>
              <a:buChar char="•"/>
            </a:pPr>
            <a:r>
              <a:rPr lang="en-GB" sz="2400" dirty="0"/>
              <a:t> </a:t>
            </a:r>
            <a:r>
              <a:rPr lang="en-GB" sz="2400" dirty="0">
                <a:effectLst>
                  <a:outerShdw blurRad="38100" dist="38100" dir="2700000" algn="tl">
                    <a:srgbClr val="000000">
                      <a:alpha val="43137"/>
                    </a:srgbClr>
                  </a:outerShdw>
                </a:effectLst>
              </a:rPr>
              <a:t>Linking and interoperability</a:t>
            </a:r>
            <a:r>
              <a:rPr lang="en-GB" sz="2400" dirty="0"/>
              <a:t>: users can download and export citations to reference managers, follow outbound </a:t>
            </a:r>
            <a:r>
              <a:rPr lang="en-GB" sz="2400" dirty="0" err="1"/>
              <a:t>OpenURL</a:t>
            </a:r>
            <a:r>
              <a:rPr lang="en-GB" sz="2400" dirty="0"/>
              <a:t> links and cross search with EEB and other Literary resources (soon EEBO).</a:t>
            </a:r>
            <a:endParaRPr lang="it-IT" sz="2400" dirty="0"/>
          </a:p>
        </p:txBody>
      </p:sp>
    </p:spTree>
    <p:custDataLst>
      <p:tags r:id="rId1"/>
    </p:custDataLst>
    <p:extLst>
      <p:ext uri="{BB962C8B-B14F-4D97-AF65-F5344CB8AC3E}">
        <p14:creationId xmlns:p14="http://schemas.microsoft.com/office/powerpoint/2010/main" val="1046897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E8EAD-D35D-441E-9D76-3A1FE51E059F}"/>
              </a:ext>
            </a:extLst>
          </p:cNvPr>
          <p:cNvSpPr>
            <a:spLocks noGrp="1"/>
          </p:cNvSpPr>
          <p:nvPr>
            <p:ph type="title"/>
          </p:nvPr>
        </p:nvSpPr>
        <p:spPr>
          <a:xfrm>
            <a:off x="274320" y="182881"/>
            <a:ext cx="10972800" cy="680720"/>
          </a:xfrm>
        </p:spPr>
        <p:txBody>
          <a:bodyPr/>
          <a:lstStyle/>
          <a:p>
            <a:r>
              <a:rPr lang="en-US" sz="4000" dirty="0"/>
              <a:t>Home Page / Basic Search</a:t>
            </a:r>
          </a:p>
        </p:txBody>
      </p:sp>
      <p:sp>
        <p:nvSpPr>
          <p:cNvPr id="4" name="Slide Number Placeholder 3">
            <a:extLst>
              <a:ext uri="{FF2B5EF4-FFF2-40B4-BE49-F238E27FC236}">
                <a16:creationId xmlns:a16="http://schemas.microsoft.com/office/drawing/2014/main" id="{4529B112-9FC0-4F81-981E-3ED00AE46AFC}"/>
              </a:ext>
            </a:extLst>
          </p:cNvPr>
          <p:cNvSpPr>
            <a:spLocks noGrp="1"/>
          </p:cNvSpPr>
          <p:nvPr>
            <p:ph type="sldNum" sz="quarter" idx="12"/>
          </p:nvPr>
        </p:nvSpPr>
        <p:spPr/>
        <p:txBody>
          <a:bodyPr/>
          <a:lstStyle/>
          <a:p>
            <a:fld id="{6476DBEE-108B-C54B-A71F-0F1E32E29253}" type="slidenum">
              <a:rPr lang="en-US" smtClean="0"/>
              <a:pPr/>
              <a:t>22</a:t>
            </a:fld>
            <a:endParaRPr lang="en-US" dirty="0"/>
          </a:p>
        </p:txBody>
      </p:sp>
      <p:sp>
        <p:nvSpPr>
          <p:cNvPr id="7" name="TextBox 6">
            <a:extLst>
              <a:ext uri="{FF2B5EF4-FFF2-40B4-BE49-F238E27FC236}">
                <a16:creationId xmlns:a16="http://schemas.microsoft.com/office/drawing/2014/main" id="{F219F292-7E96-40B4-A1ED-1D1914E0DA3E}"/>
              </a:ext>
            </a:extLst>
          </p:cNvPr>
          <p:cNvSpPr txBox="1"/>
          <p:nvPr/>
        </p:nvSpPr>
        <p:spPr>
          <a:xfrm>
            <a:off x="668383" y="1474120"/>
            <a:ext cx="5092337" cy="3685709"/>
          </a:xfrm>
          <a:prstGeom prst="rect">
            <a:avLst/>
          </a:prstGeom>
          <a:noFill/>
          <a:ln>
            <a:noFill/>
          </a:ln>
        </p:spPr>
        <p:txBody>
          <a:bodyPr wrap="square" rtlCol="0">
            <a:noAutofit/>
          </a:bodyPr>
          <a:lstStyle/>
          <a:p>
            <a:pPr>
              <a:spcAft>
                <a:spcPts val="1200"/>
              </a:spcAft>
              <a:defRPr/>
            </a:pPr>
            <a:r>
              <a:rPr lang="en-US" sz="2400" b="1" i="1" dirty="0">
                <a:solidFill>
                  <a:prstClr val="black"/>
                </a:solidFill>
              </a:rPr>
              <a:t>Home page provides improved user experience &amp; highlights different content types</a:t>
            </a:r>
          </a:p>
          <a:p>
            <a:pPr marL="342900" indent="-342900">
              <a:buFont typeface="Arial" panose="020B0604020202020204" pitchFamily="34" charset="0"/>
              <a:buChar char="•"/>
            </a:pPr>
            <a:r>
              <a:rPr lang="en-US" sz="2400" dirty="0"/>
              <a:t>easy and quick access to content users may have only stumbled upon in the past</a:t>
            </a:r>
          </a:p>
          <a:p>
            <a:pPr marL="342900" indent="-342900">
              <a:buFont typeface="Arial" panose="020B0604020202020204" pitchFamily="34" charset="0"/>
              <a:buChar char="•"/>
            </a:pPr>
            <a:r>
              <a:rPr lang="en-US" sz="2400" dirty="0"/>
              <a:t>highlights different types of content</a:t>
            </a:r>
          </a:p>
          <a:p>
            <a:pPr marL="342900" indent="-342900">
              <a:buFont typeface="Arial" panose="020B0604020202020204" pitchFamily="34" charset="0"/>
              <a:buChar char="•"/>
            </a:pPr>
            <a:r>
              <a:rPr lang="en-US" sz="2400" dirty="0"/>
              <a:t>Highlights the diversity of authors and works </a:t>
            </a:r>
            <a:endParaRPr lang="en-US" sz="2400" b="1" i="1" dirty="0">
              <a:solidFill>
                <a:prstClr val="black"/>
              </a:solidFill>
            </a:endParaRPr>
          </a:p>
        </p:txBody>
      </p:sp>
      <p:pic>
        <p:nvPicPr>
          <p:cNvPr id="5" name="Picture 4">
            <a:extLst>
              <a:ext uri="{FF2B5EF4-FFF2-40B4-BE49-F238E27FC236}">
                <a16:creationId xmlns:a16="http://schemas.microsoft.com/office/drawing/2014/main" id="{997A181E-CFC0-48DD-9F5F-228CFF66134A}"/>
              </a:ext>
            </a:extLst>
          </p:cNvPr>
          <p:cNvPicPr>
            <a:picLocks noChangeAspect="1"/>
          </p:cNvPicPr>
          <p:nvPr/>
        </p:nvPicPr>
        <p:blipFill>
          <a:blip r:embed="rId4"/>
          <a:stretch>
            <a:fillRect/>
          </a:stretch>
        </p:blipFill>
        <p:spPr>
          <a:xfrm>
            <a:off x="6209849" y="0"/>
            <a:ext cx="5498447" cy="6858000"/>
          </a:xfrm>
          <a:prstGeom prst="rect">
            <a:avLst/>
          </a:prstGeom>
          <a:ln>
            <a:solidFill>
              <a:schemeClr val="tx1">
                <a:lumMod val="50000"/>
                <a:lumOff val="50000"/>
              </a:schemeClr>
            </a:solidFill>
          </a:ln>
        </p:spPr>
      </p:pic>
    </p:spTree>
    <p:custDataLst>
      <p:tags r:id="rId1"/>
    </p:custDataLst>
    <p:extLst>
      <p:ext uri="{BB962C8B-B14F-4D97-AF65-F5344CB8AC3E}">
        <p14:creationId xmlns:p14="http://schemas.microsoft.com/office/powerpoint/2010/main" val="544411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E8EAD-D35D-441E-9D76-3A1FE51E059F}"/>
              </a:ext>
            </a:extLst>
          </p:cNvPr>
          <p:cNvSpPr>
            <a:spLocks noGrp="1"/>
          </p:cNvSpPr>
          <p:nvPr>
            <p:ph type="title"/>
          </p:nvPr>
        </p:nvSpPr>
        <p:spPr>
          <a:xfrm>
            <a:off x="274320" y="182881"/>
            <a:ext cx="10972800" cy="680720"/>
          </a:xfrm>
        </p:spPr>
        <p:txBody>
          <a:bodyPr/>
          <a:lstStyle/>
          <a:p>
            <a:r>
              <a:rPr lang="en-US" sz="4000" dirty="0"/>
              <a:t>Basic Search</a:t>
            </a:r>
          </a:p>
        </p:txBody>
      </p:sp>
      <p:sp>
        <p:nvSpPr>
          <p:cNvPr id="4" name="Slide Number Placeholder 3">
            <a:extLst>
              <a:ext uri="{FF2B5EF4-FFF2-40B4-BE49-F238E27FC236}">
                <a16:creationId xmlns:a16="http://schemas.microsoft.com/office/drawing/2014/main" id="{4529B112-9FC0-4F81-981E-3ED00AE46AFC}"/>
              </a:ext>
            </a:extLst>
          </p:cNvPr>
          <p:cNvSpPr>
            <a:spLocks noGrp="1"/>
          </p:cNvSpPr>
          <p:nvPr>
            <p:ph type="sldNum" sz="quarter" idx="12"/>
          </p:nvPr>
        </p:nvSpPr>
        <p:spPr/>
        <p:txBody>
          <a:bodyPr/>
          <a:lstStyle/>
          <a:p>
            <a:fld id="{6476DBEE-108B-C54B-A71F-0F1E32E29253}" type="slidenum">
              <a:rPr lang="en-US" smtClean="0"/>
              <a:pPr/>
              <a:t>23</a:t>
            </a:fld>
            <a:endParaRPr lang="en-US" dirty="0"/>
          </a:p>
        </p:txBody>
      </p:sp>
      <p:sp>
        <p:nvSpPr>
          <p:cNvPr id="7" name="TextBox 6">
            <a:extLst>
              <a:ext uri="{FF2B5EF4-FFF2-40B4-BE49-F238E27FC236}">
                <a16:creationId xmlns:a16="http://schemas.microsoft.com/office/drawing/2014/main" id="{F219F292-7E96-40B4-A1ED-1D1914E0DA3E}"/>
              </a:ext>
            </a:extLst>
          </p:cNvPr>
          <p:cNvSpPr txBox="1"/>
          <p:nvPr/>
        </p:nvSpPr>
        <p:spPr>
          <a:xfrm>
            <a:off x="4881154" y="610061"/>
            <a:ext cx="8573588" cy="507080"/>
          </a:xfrm>
          <a:prstGeom prst="rect">
            <a:avLst/>
          </a:prstGeom>
          <a:noFill/>
          <a:ln>
            <a:noFill/>
          </a:ln>
        </p:spPr>
        <p:txBody>
          <a:bodyPr wrap="square" rtlCol="0">
            <a:noAutofit/>
          </a:bodyPr>
          <a:lstStyle/>
          <a:p>
            <a:pPr>
              <a:spcAft>
                <a:spcPts val="1200"/>
              </a:spcAft>
              <a:defRPr/>
            </a:pPr>
            <a:r>
              <a:rPr lang="en-US" sz="2400" b="1" i="1" dirty="0">
                <a:solidFill>
                  <a:prstClr val="black"/>
                </a:solidFill>
              </a:rPr>
              <a:t>highlights different content types</a:t>
            </a:r>
          </a:p>
        </p:txBody>
      </p:sp>
      <p:sp>
        <p:nvSpPr>
          <p:cNvPr id="8" name="Rectangle 7">
            <a:extLst>
              <a:ext uri="{FF2B5EF4-FFF2-40B4-BE49-F238E27FC236}">
                <a16:creationId xmlns:a16="http://schemas.microsoft.com/office/drawing/2014/main" id="{3F90D09A-D51B-4BFC-B2C3-D52D92EAF592}"/>
              </a:ext>
            </a:extLst>
          </p:cNvPr>
          <p:cNvSpPr/>
          <p:nvPr/>
        </p:nvSpPr>
        <p:spPr>
          <a:xfrm>
            <a:off x="4376057" y="3429000"/>
            <a:ext cx="3973286" cy="6313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D5FEC6F-9F14-4CAF-B35F-FBB47CCB7D5E}"/>
              </a:ext>
            </a:extLst>
          </p:cNvPr>
          <p:cNvPicPr>
            <a:picLocks noChangeAspect="1"/>
          </p:cNvPicPr>
          <p:nvPr/>
        </p:nvPicPr>
        <p:blipFill>
          <a:blip r:embed="rId4"/>
          <a:stretch>
            <a:fillRect/>
          </a:stretch>
        </p:blipFill>
        <p:spPr>
          <a:xfrm>
            <a:off x="0" y="1627973"/>
            <a:ext cx="12192000" cy="4233423"/>
          </a:xfrm>
          <a:prstGeom prst="rect">
            <a:avLst/>
          </a:prstGeom>
        </p:spPr>
      </p:pic>
    </p:spTree>
    <p:custDataLst>
      <p:tags r:id="rId1"/>
    </p:custDataLst>
    <p:extLst>
      <p:ext uri="{BB962C8B-B14F-4D97-AF65-F5344CB8AC3E}">
        <p14:creationId xmlns:p14="http://schemas.microsoft.com/office/powerpoint/2010/main" val="2301500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8198C-3B3A-4D97-A4D0-68BC9CB78853}"/>
              </a:ext>
            </a:extLst>
          </p:cNvPr>
          <p:cNvSpPr>
            <a:spLocks noGrp="1"/>
          </p:cNvSpPr>
          <p:nvPr>
            <p:ph type="title"/>
          </p:nvPr>
        </p:nvSpPr>
        <p:spPr>
          <a:xfrm>
            <a:off x="274320" y="182881"/>
            <a:ext cx="5821680" cy="680720"/>
          </a:xfrm>
        </p:spPr>
        <p:txBody>
          <a:bodyPr/>
          <a:lstStyle/>
          <a:p>
            <a:r>
              <a:rPr lang="en-US" sz="4000" dirty="0"/>
              <a:t>Author Pages</a:t>
            </a:r>
          </a:p>
        </p:txBody>
      </p:sp>
      <p:sp>
        <p:nvSpPr>
          <p:cNvPr id="4" name="Slide Number Placeholder 3">
            <a:extLst>
              <a:ext uri="{FF2B5EF4-FFF2-40B4-BE49-F238E27FC236}">
                <a16:creationId xmlns:a16="http://schemas.microsoft.com/office/drawing/2014/main" id="{6717487B-5B15-4944-B6E9-07A5970AC8F9}"/>
              </a:ext>
            </a:extLst>
          </p:cNvPr>
          <p:cNvSpPr>
            <a:spLocks noGrp="1"/>
          </p:cNvSpPr>
          <p:nvPr>
            <p:ph type="sldNum" sz="quarter" idx="12"/>
          </p:nvPr>
        </p:nvSpPr>
        <p:spPr/>
        <p:txBody>
          <a:bodyPr/>
          <a:lstStyle/>
          <a:p>
            <a:fld id="{6476DBEE-108B-C54B-A71F-0F1E32E29253}" type="slidenum">
              <a:rPr lang="en-US" smtClean="0"/>
              <a:pPr/>
              <a:t>24</a:t>
            </a:fld>
            <a:endParaRPr lang="en-US" dirty="0"/>
          </a:p>
        </p:txBody>
      </p:sp>
      <p:sp>
        <p:nvSpPr>
          <p:cNvPr id="5" name="TextBox 4">
            <a:extLst>
              <a:ext uri="{FF2B5EF4-FFF2-40B4-BE49-F238E27FC236}">
                <a16:creationId xmlns:a16="http://schemas.microsoft.com/office/drawing/2014/main" id="{395EA594-6F8D-46A7-BE3C-329B02AD2FF3}"/>
              </a:ext>
            </a:extLst>
          </p:cNvPr>
          <p:cNvSpPr txBox="1"/>
          <p:nvPr/>
        </p:nvSpPr>
        <p:spPr>
          <a:xfrm>
            <a:off x="274319" y="1006034"/>
            <a:ext cx="6224452" cy="5307680"/>
          </a:xfrm>
          <a:prstGeom prst="rect">
            <a:avLst/>
          </a:prstGeom>
          <a:noFill/>
          <a:ln>
            <a:noFill/>
          </a:ln>
        </p:spPr>
        <p:txBody>
          <a:bodyPr wrap="square" rtlCol="0">
            <a:noAutofit/>
          </a:bodyPr>
          <a:lstStyle/>
          <a:p>
            <a:pPr>
              <a:spcAft>
                <a:spcPts val="1200"/>
              </a:spcAft>
              <a:defRPr/>
            </a:pPr>
            <a:r>
              <a:rPr lang="en-US" sz="2400" b="1" i="1" dirty="0">
                <a:solidFill>
                  <a:prstClr val="black"/>
                </a:solidFill>
              </a:rPr>
              <a:t>“one-stop” entry point to get all information related to an author</a:t>
            </a:r>
          </a:p>
          <a:p>
            <a:pPr marL="171450" indent="-171450">
              <a:spcAft>
                <a:spcPts val="1200"/>
              </a:spcAft>
              <a:buFont typeface="Arial" panose="020B0604020202020204" pitchFamily="34" charset="0"/>
              <a:buChar char="•"/>
              <a:defRPr/>
            </a:pPr>
            <a:r>
              <a:rPr lang="en-US" sz="2400" dirty="0">
                <a:solidFill>
                  <a:prstClr val="black"/>
                </a:solidFill>
              </a:rPr>
              <a:t>The author is the axis upon which students look to engage with content</a:t>
            </a:r>
          </a:p>
          <a:p>
            <a:pPr marL="171450" lvl="0" indent="-171450">
              <a:spcAft>
                <a:spcPts val="1200"/>
              </a:spcAft>
              <a:buFont typeface="Arial" panose="020B0604020202020204" pitchFamily="34" charset="0"/>
              <a:buChar char="•"/>
              <a:defRPr/>
            </a:pPr>
            <a:r>
              <a:rPr lang="en-US" sz="2400" dirty="0">
                <a:solidFill>
                  <a:prstClr val="black"/>
                </a:solidFill>
              </a:rPr>
              <a:t>Authors are better highlighted within the UX</a:t>
            </a:r>
          </a:p>
          <a:p>
            <a:pPr marL="171450" lvl="0" indent="-171450">
              <a:spcAft>
                <a:spcPts val="1200"/>
              </a:spcAft>
              <a:buFont typeface="Arial" panose="020B0604020202020204" pitchFamily="34" charset="0"/>
              <a:buChar char="•"/>
              <a:defRPr/>
            </a:pPr>
            <a:r>
              <a:rPr lang="en-US" sz="2400" dirty="0">
                <a:solidFill>
                  <a:prstClr val="black"/>
                </a:solidFill>
              </a:rPr>
              <a:t>Pages provide details including:</a:t>
            </a:r>
          </a:p>
          <a:p>
            <a:pPr marL="342900" indent="-342900">
              <a:spcAft>
                <a:spcPts val="1200"/>
              </a:spcAft>
              <a:buFont typeface="Arial" panose="020B0604020202020204" pitchFamily="34" charset="0"/>
              <a:buChar char="•"/>
              <a:defRPr/>
            </a:pPr>
            <a:r>
              <a:rPr lang="en-US" sz="2400" dirty="0">
                <a:solidFill>
                  <a:prstClr val="black"/>
                </a:solidFill>
              </a:rPr>
              <a:t>Biographies</a:t>
            </a:r>
          </a:p>
          <a:p>
            <a:pPr marL="342900" indent="-342900">
              <a:spcAft>
                <a:spcPts val="1200"/>
              </a:spcAft>
              <a:buFont typeface="Arial" panose="020B0604020202020204" pitchFamily="34" charset="0"/>
              <a:buChar char="•"/>
              <a:defRPr/>
            </a:pPr>
            <a:r>
              <a:rPr lang="en-US" sz="2400" dirty="0">
                <a:solidFill>
                  <a:prstClr val="black"/>
                </a:solidFill>
              </a:rPr>
              <a:t>Most viewed primary texts</a:t>
            </a:r>
          </a:p>
          <a:p>
            <a:pPr marL="342900" indent="-342900">
              <a:spcAft>
                <a:spcPts val="1200"/>
              </a:spcAft>
              <a:buFont typeface="Arial" panose="020B0604020202020204" pitchFamily="34" charset="0"/>
              <a:buChar char="•"/>
              <a:defRPr/>
            </a:pPr>
            <a:r>
              <a:rPr lang="en-US" sz="2400" dirty="0">
                <a:solidFill>
                  <a:prstClr val="black"/>
                </a:solidFill>
              </a:rPr>
              <a:t>Most recent criticism</a:t>
            </a:r>
          </a:p>
          <a:p>
            <a:pPr marL="342900" indent="-342900">
              <a:spcAft>
                <a:spcPts val="1200"/>
              </a:spcAft>
              <a:buFont typeface="Arial" panose="020B0604020202020204" pitchFamily="34" charset="0"/>
              <a:buChar char="•"/>
              <a:defRPr/>
            </a:pPr>
            <a:r>
              <a:rPr lang="en-US" sz="2400" dirty="0">
                <a:solidFill>
                  <a:prstClr val="black"/>
                </a:solidFill>
              </a:rPr>
              <a:t>Most relevant reference works</a:t>
            </a:r>
          </a:p>
          <a:p>
            <a:pPr marL="342900" indent="-342900">
              <a:spcAft>
                <a:spcPts val="1200"/>
              </a:spcAft>
              <a:buFont typeface="Arial" panose="020B0604020202020204" pitchFamily="34" charset="0"/>
              <a:buChar char="•"/>
              <a:defRPr/>
            </a:pPr>
            <a:r>
              <a:rPr lang="en-US" sz="2400" dirty="0">
                <a:solidFill>
                  <a:prstClr val="black"/>
                </a:solidFill>
              </a:rPr>
              <a:t>Authors from the same literary movement</a:t>
            </a:r>
          </a:p>
        </p:txBody>
      </p:sp>
      <p:pic>
        <p:nvPicPr>
          <p:cNvPr id="6" name="Picture 5">
            <a:extLst>
              <a:ext uri="{FF2B5EF4-FFF2-40B4-BE49-F238E27FC236}">
                <a16:creationId xmlns:a16="http://schemas.microsoft.com/office/drawing/2014/main" id="{B43ABFD7-0B8D-4F76-8114-12DA410B0E94}"/>
              </a:ext>
            </a:extLst>
          </p:cNvPr>
          <p:cNvPicPr>
            <a:picLocks noChangeAspect="1"/>
          </p:cNvPicPr>
          <p:nvPr/>
        </p:nvPicPr>
        <p:blipFill>
          <a:blip r:embed="rId4"/>
          <a:stretch>
            <a:fillRect/>
          </a:stretch>
        </p:blipFill>
        <p:spPr>
          <a:xfrm>
            <a:off x="6735994" y="0"/>
            <a:ext cx="5270947" cy="6858000"/>
          </a:xfrm>
          <a:prstGeom prst="rect">
            <a:avLst/>
          </a:prstGeom>
          <a:ln>
            <a:solidFill>
              <a:schemeClr val="tx1">
                <a:lumMod val="50000"/>
                <a:lumOff val="50000"/>
              </a:schemeClr>
            </a:solidFill>
          </a:ln>
        </p:spPr>
      </p:pic>
    </p:spTree>
    <p:custDataLst>
      <p:tags r:id="rId1"/>
    </p:custDataLst>
    <p:extLst>
      <p:ext uri="{BB962C8B-B14F-4D97-AF65-F5344CB8AC3E}">
        <p14:creationId xmlns:p14="http://schemas.microsoft.com/office/powerpoint/2010/main" val="779556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E2A8-112D-5B48-BE17-A8D8F1957C0E}"/>
              </a:ext>
            </a:extLst>
          </p:cNvPr>
          <p:cNvSpPr>
            <a:spLocks noGrp="1"/>
          </p:cNvSpPr>
          <p:nvPr>
            <p:ph type="title"/>
          </p:nvPr>
        </p:nvSpPr>
        <p:spPr/>
        <p:txBody>
          <a:bodyPr/>
          <a:lstStyle/>
          <a:p>
            <a:r>
              <a:rPr lang="en-US" dirty="0"/>
              <a:t>Word Variants searching</a:t>
            </a:r>
          </a:p>
        </p:txBody>
      </p:sp>
    </p:spTree>
    <p:custDataLst>
      <p:tags r:id="rId1"/>
    </p:custDataLst>
    <p:extLst>
      <p:ext uri="{BB962C8B-B14F-4D97-AF65-F5344CB8AC3E}">
        <p14:creationId xmlns:p14="http://schemas.microsoft.com/office/powerpoint/2010/main" val="133059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942" y="203200"/>
            <a:ext cx="11183257" cy="711200"/>
          </a:xfrm>
        </p:spPr>
        <p:txBody>
          <a:bodyPr>
            <a:normAutofit fontScale="90000"/>
          </a:bodyPr>
          <a:lstStyle/>
          <a:p>
            <a:r>
              <a:rPr lang="en-US" sz="4000" dirty="0"/>
              <a:t>Unique Tools - </a:t>
            </a:r>
            <a:r>
              <a:rPr lang="en-US" sz="3600" dirty="0"/>
              <a:t>Variant spelling and variant form searching</a:t>
            </a:r>
          </a:p>
        </p:txBody>
      </p:sp>
      <p:sp>
        <p:nvSpPr>
          <p:cNvPr id="10" name="TextBox 9"/>
          <p:cNvSpPr txBox="1"/>
          <p:nvPr/>
        </p:nvSpPr>
        <p:spPr>
          <a:xfrm>
            <a:off x="513805" y="1601651"/>
            <a:ext cx="10992393" cy="3908762"/>
          </a:xfrm>
          <a:prstGeom prst="rect">
            <a:avLst/>
          </a:prstGeom>
          <a:noFill/>
        </p:spPr>
        <p:txBody>
          <a:bodyPr wrap="square" rtlCol="0">
            <a:spAutoFit/>
          </a:bodyPr>
          <a:lstStyle/>
          <a:p>
            <a:pPr marL="342900" indent="-342900">
              <a:buFont typeface="Arial" panose="020B0604020202020204" pitchFamily="34" charset="0"/>
              <a:buChar char="•"/>
            </a:pPr>
            <a:r>
              <a:rPr lang="en-US" sz="2400" dirty="0"/>
              <a:t>Wherever possible </a:t>
            </a:r>
            <a:r>
              <a:rPr lang="en-US" sz="2400" i="1" dirty="0"/>
              <a:t>Literature Online</a:t>
            </a:r>
            <a:r>
              <a:rPr lang="en-US" sz="2400" dirty="0"/>
              <a:t> features </a:t>
            </a:r>
            <a:r>
              <a:rPr lang="en-US" sz="2400" b="1" dirty="0"/>
              <a:t>the first authorized edition </a:t>
            </a:r>
            <a:r>
              <a:rPr lang="en-US" sz="2400" dirty="0"/>
              <a:t>of any given literary work and preserves the spelling and punctuation of the copy text.</a:t>
            </a:r>
          </a:p>
          <a:p>
            <a:r>
              <a:rPr lang="en-US" sz="2400" dirty="0"/>
              <a:t> </a:t>
            </a:r>
          </a:p>
          <a:p>
            <a:pPr marL="342900" indent="-342900">
              <a:buFont typeface="Arial" panose="020B0604020202020204" pitchFamily="34" charset="0"/>
              <a:buChar char="•"/>
            </a:pPr>
            <a:r>
              <a:rPr lang="en-US" sz="2400" b="1" dirty="0"/>
              <a:t>The spelling of some words has changed over time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A modern-spelling search term will not in itself be adequate to retrieve all the relevant results from historical texts.</a:t>
            </a:r>
          </a:p>
          <a:p>
            <a:pPr marL="342900" indent="-342900">
              <a:buFont typeface="Arial" panose="020B0604020202020204" pitchFamily="34" charset="0"/>
              <a:buChar char="•"/>
            </a:pPr>
            <a:endParaRPr lang="en-US" sz="800" dirty="0"/>
          </a:p>
          <a:p>
            <a:pPr marL="342900" indent="-342900">
              <a:buFont typeface="Arial" panose="020B0604020202020204" pitchFamily="34" charset="0"/>
              <a:buChar char="•"/>
            </a:pPr>
            <a:r>
              <a:rPr lang="en-US" sz="2400" dirty="0"/>
              <a:t>Ex:   </a:t>
            </a:r>
            <a:r>
              <a:rPr lang="en-US" sz="2400" b="1" i="1" dirty="0"/>
              <a:t>virtue</a:t>
            </a:r>
            <a:r>
              <a:rPr lang="en-US" sz="2400" dirty="0"/>
              <a:t> will not retrieve occurrences of </a:t>
            </a:r>
            <a:r>
              <a:rPr lang="en-US" sz="2400" b="1" i="1" dirty="0" err="1"/>
              <a:t>vertue</a:t>
            </a:r>
            <a:r>
              <a:rPr lang="en-US" sz="2400" b="1" dirty="0"/>
              <a:t>; </a:t>
            </a:r>
          </a:p>
          <a:p>
            <a:r>
              <a:rPr lang="en-US" sz="2400" i="1" dirty="0"/>
              <a:t>	</a:t>
            </a:r>
            <a:r>
              <a:rPr lang="en-US" sz="2400" b="1" i="1" dirty="0"/>
              <a:t>sensibility</a:t>
            </a:r>
            <a:r>
              <a:rPr lang="en-US" sz="2400" dirty="0"/>
              <a:t> will not match with </a:t>
            </a:r>
            <a:r>
              <a:rPr lang="en-US" sz="2400" b="1" i="1" dirty="0" err="1"/>
              <a:t>sensibilitie</a:t>
            </a:r>
            <a:r>
              <a:rPr lang="en-US" sz="2400" dirty="0"/>
              <a:t> or </a:t>
            </a:r>
            <a:r>
              <a:rPr lang="en-US" sz="2400" b="1" i="1" dirty="0" err="1"/>
              <a:t>sensibillity</a:t>
            </a:r>
            <a:r>
              <a:rPr lang="en-US" sz="2400" dirty="0"/>
              <a:t>, </a:t>
            </a:r>
          </a:p>
          <a:p>
            <a:r>
              <a:rPr lang="en-US" sz="2400" i="1" dirty="0"/>
              <a:t>	</a:t>
            </a:r>
            <a:r>
              <a:rPr lang="en-US" sz="2400" b="1" i="1" dirty="0"/>
              <a:t>honor</a:t>
            </a:r>
            <a:r>
              <a:rPr lang="en-US" sz="2400" dirty="0"/>
              <a:t> will not pick up </a:t>
            </a:r>
            <a:r>
              <a:rPr lang="en-US" sz="2400" b="1" i="1" dirty="0" err="1"/>
              <a:t>honour</a:t>
            </a:r>
            <a:r>
              <a:rPr lang="en-US" sz="2400" dirty="0"/>
              <a:t>.</a:t>
            </a:r>
          </a:p>
        </p:txBody>
      </p:sp>
    </p:spTree>
    <p:custDataLst>
      <p:tags r:id="rId1"/>
    </p:custDataLst>
    <p:extLst>
      <p:ext uri="{BB962C8B-B14F-4D97-AF65-F5344CB8AC3E}">
        <p14:creationId xmlns:p14="http://schemas.microsoft.com/office/powerpoint/2010/main" val="3250972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47914" y="1099457"/>
            <a:ext cx="11321144" cy="5262979"/>
          </a:xfrm>
          <a:prstGeom prst="rect">
            <a:avLst/>
          </a:prstGeom>
          <a:noFill/>
        </p:spPr>
        <p:txBody>
          <a:bodyPr wrap="square" rtlCol="0">
            <a:spAutoFit/>
          </a:bodyPr>
          <a:lstStyle/>
          <a:p>
            <a:pPr marL="342900" indent="-342900">
              <a:buFont typeface="Arial" panose="020B0604020202020204" pitchFamily="34" charset="0"/>
              <a:buChar char="•"/>
            </a:pPr>
            <a:r>
              <a:rPr lang="en-US" sz="2400" b="1" dirty="0"/>
              <a:t>Variant Spelling </a:t>
            </a:r>
            <a:r>
              <a:rPr lang="en-US" sz="2400" dirty="0"/>
              <a:t>search functionality enabled by the CIC CLI Virtual Modernization Project</a:t>
            </a:r>
          </a:p>
          <a:p>
            <a:pPr marL="342900" indent="-342900">
              <a:buFont typeface="Arial" panose="020B0604020202020204" pitchFamily="34" charset="0"/>
              <a:buChar char="•"/>
            </a:pPr>
            <a:r>
              <a:rPr lang="en-US" sz="2400" dirty="0"/>
              <a:t>Will retrieve instances of spelling variation </a:t>
            </a:r>
          </a:p>
          <a:p>
            <a:pPr marL="342900" indent="-342900">
              <a:buFont typeface="Arial" panose="020B0604020202020204" pitchFamily="34" charset="0"/>
              <a:buChar char="•"/>
            </a:pPr>
            <a:r>
              <a:rPr lang="en-US" sz="2400" dirty="0"/>
              <a:t>Will automatically search for typographical variants </a:t>
            </a:r>
          </a:p>
          <a:p>
            <a:pPr lvl="7"/>
            <a:r>
              <a:rPr lang="en-US" sz="2400" dirty="0"/>
              <a:t>		v for u </a:t>
            </a:r>
          </a:p>
          <a:p>
            <a:pPr lvl="7"/>
            <a:r>
              <a:rPr lang="en-US" sz="2400" dirty="0"/>
              <a:t>		u for v </a:t>
            </a:r>
          </a:p>
          <a:p>
            <a:pPr lvl="7"/>
            <a:r>
              <a:rPr lang="en-US" sz="2400" dirty="0"/>
              <a:t>		j for </a:t>
            </a:r>
            <a:r>
              <a:rPr lang="en-US" sz="2400" dirty="0" err="1"/>
              <a:t>i</a:t>
            </a:r>
            <a:r>
              <a:rPr lang="en-US" sz="2400" dirty="0"/>
              <a:t> or y </a:t>
            </a:r>
          </a:p>
          <a:p>
            <a:pPr lvl="7"/>
            <a:r>
              <a:rPr lang="en-US" sz="2400" dirty="0"/>
              <a:t>		I for j or y </a:t>
            </a:r>
          </a:p>
          <a:p>
            <a:pPr lvl="7"/>
            <a:r>
              <a:rPr lang="en-US" sz="2400" dirty="0"/>
              <a:t>		y for </a:t>
            </a:r>
            <a:r>
              <a:rPr lang="en-US" sz="2400" dirty="0" err="1"/>
              <a:t>i</a:t>
            </a:r>
            <a:r>
              <a:rPr lang="en-US" sz="2400" dirty="0"/>
              <a:t> or j </a:t>
            </a:r>
          </a:p>
          <a:p>
            <a:pPr lvl="7"/>
            <a:r>
              <a:rPr lang="en-US" sz="2400" dirty="0"/>
              <a:t>		w for </a:t>
            </a:r>
            <a:r>
              <a:rPr lang="en-US" sz="2400" dirty="0" err="1"/>
              <a:t>vv</a:t>
            </a:r>
            <a:r>
              <a:rPr lang="en-US" sz="2400" dirty="0"/>
              <a:t> or </a:t>
            </a:r>
            <a:r>
              <a:rPr lang="en-US" sz="2400" dirty="0" err="1"/>
              <a:t>uu</a:t>
            </a:r>
            <a:r>
              <a:rPr lang="en-US" sz="2400" dirty="0"/>
              <a:t> </a:t>
            </a:r>
          </a:p>
          <a:p>
            <a:pPr lvl="7"/>
            <a:r>
              <a:rPr lang="en-US" sz="2400" dirty="0"/>
              <a:t>		s for f </a:t>
            </a:r>
          </a:p>
          <a:p>
            <a:pPr marL="342900" indent="-342900">
              <a:buFont typeface="Arial" panose="020B0604020202020204" pitchFamily="34" charset="0"/>
              <a:buChar char="•"/>
            </a:pPr>
            <a:r>
              <a:rPr lang="en-US" sz="2400" dirty="0"/>
              <a:t>Ex: jealous</a:t>
            </a:r>
          </a:p>
          <a:p>
            <a:pPr marL="342900" indent="-342900">
              <a:buFont typeface="Arial" panose="020B0604020202020204" pitchFamily="34" charset="0"/>
              <a:buChar char="•"/>
            </a:pPr>
            <a:r>
              <a:rPr lang="en-US" sz="2400" b="1" dirty="0"/>
              <a:t>jealous  </a:t>
            </a:r>
            <a:r>
              <a:rPr lang="en-US" sz="2400" b="1" dirty="0" err="1"/>
              <a:t>gealous</a:t>
            </a:r>
            <a:r>
              <a:rPr lang="en-US" sz="2400" b="1" dirty="0"/>
              <a:t>  </a:t>
            </a:r>
            <a:r>
              <a:rPr lang="en-US" sz="2400" b="1" dirty="0" err="1"/>
              <a:t>gelous</a:t>
            </a:r>
            <a:r>
              <a:rPr lang="en-US" sz="2400" b="1" dirty="0"/>
              <a:t>  </a:t>
            </a:r>
            <a:r>
              <a:rPr lang="en-US" sz="2400" b="1" dirty="0" err="1"/>
              <a:t>ialouse</a:t>
            </a:r>
            <a:r>
              <a:rPr lang="en-US" sz="2400" b="1" dirty="0"/>
              <a:t>  </a:t>
            </a:r>
            <a:r>
              <a:rPr lang="en-US" sz="2400" b="1" dirty="0" err="1"/>
              <a:t>iealious</a:t>
            </a:r>
            <a:r>
              <a:rPr lang="en-US" sz="2400" b="1" dirty="0"/>
              <a:t>  </a:t>
            </a:r>
            <a:r>
              <a:rPr lang="en-US" sz="2400" b="1" dirty="0" err="1"/>
              <a:t>iealous</a:t>
            </a:r>
            <a:r>
              <a:rPr lang="en-US" sz="2400" b="1" dirty="0"/>
              <a:t>  </a:t>
            </a:r>
            <a:r>
              <a:rPr lang="en-US" sz="2400" b="1" dirty="0" err="1"/>
              <a:t>iealouse</a:t>
            </a:r>
            <a:r>
              <a:rPr lang="en-US" sz="2400" b="1" dirty="0"/>
              <a:t> </a:t>
            </a:r>
            <a:r>
              <a:rPr lang="en-US" sz="2400" b="1" dirty="0" err="1"/>
              <a:t>ielous</a:t>
            </a:r>
            <a:r>
              <a:rPr lang="en-US" sz="2400" b="1" dirty="0"/>
              <a:t>  </a:t>
            </a:r>
            <a:r>
              <a:rPr lang="en-US" sz="2400" b="1" dirty="0" err="1"/>
              <a:t>jalous</a:t>
            </a:r>
            <a:r>
              <a:rPr lang="en-US" sz="2400" b="1" dirty="0"/>
              <a:t>  </a:t>
            </a:r>
            <a:r>
              <a:rPr lang="en-US" sz="2400" b="1" dirty="0" err="1"/>
              <a:t>jealouse</a:t>
            </a:r>
            <a:r>
              <a:rPr lang="en-US" sz="2400" b="1" dirty="0"/>
              <a:t>  </a:t>
            </a:r>
            <a:r>
              <a:rPr lang="en-US" sz="2400" b="1" dirty="0" err="1"/>
              <a:t>jealouses</a:t>
            </a:r>
            <a:r>
              <a:rPr lang="en-US" sz="2400" b="1" dirty="0"/>
              <a:t>  </a:t>
            </a:r>
            <a:r>
              <a:rPr lang="en-US" sz="2400" b="1" dirty="0" err="1"/>
              <a:t>jealovs</a:t>
            </a:r>
            <a:r>
              <a:rPr lang="en-US" sz="2400" b="1" dirty="0"/>
              <a:t>  </a:t>
            </a:r>
            <a:r>
              <a:rPr lang="en-US" sz="2400" b="1" dirty="0" err="1"/>
              <a:t>jelous</a:t>
            </a:r>
            <a:endParaRPr lang="en-US" sz="2400" dirty="0"/>
          </a:p>
        </p:txBody>
      </p:sp>
      <p:sp>
        <p:nvSpPr>
          <p:cNvPr id="7" name="Title 1">
            <a:extLst>
              <a:ext uri="{FF2B5EF4-FFF2-40B4-BE49-F238E27FC236}">
                <a16:creationId xmlns:a16="http://schemas.microsoft.com/office/drawing/2014/main" id="{0717ABC2-685B-4F83-9D22-B053A0D2CEB5}"/>
              </a:ext>
            </a:extLst>
          </p:cNvPr>
          <p:cNvSpPr>
            <a:spLocks noGrp="1"/>
          </p:cNvSpPr>
          <p:nvPr>
            <p:ph type="title"/>
          </p:nvPr>
        </p:nvSpPr>
        <p:spPr>
          <a:xfrm>
            <a:off x="322942" y="203200"/>
            <a:ext cx="11183257" cy="711200"/>
          </a:xfrm>
        </p:spPr>
        <p:txBody>
          <a:bodyPr>
            <a:normAutofit fontScale="90000"/>
          </a:bodyPr>
          <a:lstStyle/>
          <a:p>
            <a:r>
              <a:rPr lang="en-US" sz="4000" dirty="0"/>
              <a:t>Unique Tools - </a:t>
            </a:r>
            <a:r>
              <a:rPr lang="en-US" sz="3600" dirty="0"/>
              <a:t>Variant spelling and variant form searching</a:t>
            </a:r>
          </a:p>
        </p:txBody>
      </p:sp>
    </p:spTree>
    <p:custDataLst>
      <p:tags r:id="rId1"/>
    </p:custDataLst>
    <p:extLst>
      <p:ext uri="{BB962C8B-B14F-4D97-AF65-F5344CB8AC3E}">
        <p14:creationId xmlns:p14="http://schemas.microsoft.com/office/powerpoint/2010/main" val="237057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76941" y="1195471"/>
            <a:ext cx="10929258" cy="4467057"/>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dirty="0"/>
              <a:t>The </a:t>
            </a:r>
            <a:r>
              <a:rPr lang="en-US" sz="2400" b="1" dirty="0"/>
              <a:t>Variant form </a:t>
            </a:r>
            <a:r>
              <a:rPr lang="en-US" sz="2400" dirty="0"/>
              <a:t>feature lemmatizes the search terms. </a:t>
            </a:r>
          </a:p>
          <a:p>
            <a:pPr marL="342900" indent="-342900">
              <a:buFont typeface="Arial" panose="020B0604020202020204" pitchFamily="34" charset="0"/>
              <a:buChar char="•"/>
            </a:pPr>
            <a:r>
              <a:rPr lang="en-US" sz="2400" u="sng" dirty="0"/>
              <a:t>Lemmatization</a:t>
            </a:r>
            <a:r>
              <a:rPr lang="en-US" sz="2400" dirty="0"/>
              <a:t> - practice of bundling the different forms of a word under the form in which the word is likely to appear in a dictionary. </a:t>
            </a:r>
          </a:p>
          <a:p>
            <a:pPr marL="342900" indent="-342900">
              <a:lnSpc>
                <a:spcPct val="150000"/>
              </a:lnSpc>
              <a:buFont typeface="Arial" panose="020B0604020202020204" pitchFamily="34" charset="0"/>
              <a:buChar char="•"/>
            </a:pPr>
            <a:r>
              <a:rPr lang="en-US" sz="2400" dirty="0"/>
              <a:t>Ex: </a:t>
            </a:r>
            <a:r>
              <a:rPr lang="en-US" sz="2400" i="1" dirty="0"/>
              <a:t>loves</a:t>
            </a:r>
            <a:r>
              <a:rPr lang="en-US" sz="2400" dirty="0"/>
              <a:t>, </a:t>
            </a:r>
            <a:r>
              <a:rPr lang="en-US" sz="2400" i="1" dirty="0"/>
              <a:t>loved</a:t>
            </a:r>
            <a:r>
              <a:rPr lang="en-US" sz="2400" dirty="0"/>
              <a:t> and </a:t>
            </a:r>
            <a:r>
              <a:rPr lang="en-US" sz="2400" i="1" dirty="0"/>
              <a:t>loving</a:t>
            </a:r>
            <a:r>
              <a:rPr lang="en-US" sz="2400" dirty="0"/>
              <a:t> are forms of the lemma </a:t>
            </a:r>
            <a:r>
              <a:rPr lang="en-US" sz="2400" i="1" dirty="0"/>
              <a:t>love</a:t>
            </a:r>
            <a:r>
              <a:rPr lang="en-US" sz="2400" dirty="0"/>
              <a:t>.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Lemmatization part of the Virtual Orthographic Standardization project, </a:t>
            </a:r>
          </a:p>
          <a:p>
            <a:r>
              <a:rPr lang="en-US" sz="2400" dirty="0"/>
              <a:t>      allows users to search for the standard lemma </a:t>
            </a:r>
            <a:r>
              <a:rPr lang="en-US" sz="2400" i="1" dirty="0"/>
              <a:t>love</a:t>
            </a:r>
            <a:r>
              <a:rPr lang="en-US" sz="2400" dirty="0"/>
              <a:t>, which would retrieve all variant</a:t>
            </a:r>
          </a:p>
          <a:p>
            <a:r>
              <a:rPr lang="en-US" sz="2400" dirty="0"/>
              <a:t>      forms </a:t>
            </a:r>
            <a:r>
              <a:rPr lang="en-US" sz="2400" i="1" dirty="0"/>
              <a:t>love</a:t>
            </a:r>
            <a:r>
              <a:rPr lang="en-US" sz="2400" dirty="0"/>
              <a:t>, </a:t>
            </a:r>
            <a:r>
              <a:rPr lang="en-US" sz="2400" i="1" dirty="0"/>
              <a:t>loves</a:t>
            </a:r>
            <a:r>
              <a:rPr lang="en-US" sz="2400" dirty="0"/>
              <a:t>, </a:t>
            </a:r>
            <a:r>
              <a:rPr lang="en-US" sz="2400" i="1" dirty="0"/>
              <a:t>loveth</a:t>
            </a:r>
            <a:r>
              <a:rPr lang="en-US" sz="2400" dirty="0"/>
              <a:t>, </a:t>
            </a:r>
            <a:r>
              <a:rPr lang="en-US" sz="2400" i="1" dirty="0"/>
              <a:t>loving</a:t>
            </a:r>
            <a:r>
              <a:rPr lang="en-US" sz="2400" dirty="0"/>
              <a:t>, and </a:t>
            </a:r>
            <a:r>
              <a:rPr lang="en-US" sz="2400" i="1" dirty="0"/>
              <a:t>loved</a:t>
            </a:r>
            <a:r>
              <a:rPr lang="en-US" sz="2400" dirty="0"/>
              <a:t>.</a:t>
            </a:r>
          </a:p>
          <a:p>
            <a:pPr marL="342900" indent="-342900">
              <a:lnSpc>
                <a:spcPct val="150000"/>
              </a:lnSpc>
              <a:buFont typeface="Arial" panose="020B0604020202020204" pitchFamily="34" charset="0"/>
              <a:buChar char="•"/>
            </a:pPr>
            <a:r>
              <a:rPr lang="it-IT" sz="2400" dirty="0"/>
              <a:t>Ex: Jealous</a:t>
            </a:r>
          </a:p>
          <a:p>
            <a:pPr marL="342900" indent="-342900">
              <a:lnSpc>
                <a:spcPct val="150000"/>
              </a:lnSpc>
              <a:buFont typeface="Arial" panose="020B0604020202020204" pitchFamily="34" charset="0"/>
              <a:buChar char="•"/>
            </a:pPr>
            <a:r>
              <a:rPr lang="en-US" sz="2400" b="1" dirty="0"/>
              <a:t>Jealous  </a:t>
            </a:r>
            <a:r>
              <a:rPr lang="en-US" sz="2400" b="1" dirty="0" err="1"/>
              <a:t>jealoused</a:t>
            </a:r>
            <a:r>
              <a:rPr lang="en-US" sz="2400" b="1" dirty="0"/>
              <a:t>  </a:t>
            </a:r>
            <a:r>
              <a:rPr lang="en-US" sz="2400" b="1" dirty="0" err="1"/>
              <a:t>jealousest</a:t>
            </a:r>
            <a:r>
              <a:rPr lang="en-US" sz="2400" b="1" dirty="0"/>
              <a:t>  jealously  </a:t>
            </a:r>
            <a:endParaRPr lang="en-US" sz="2400" dirty="0"/>
          </a:p>
        </p:txBody>
      </p:sp>
      <p:sp>
        <p:nvSpPr>
          <p:cNvPr id="7" name="Title 1">
            <a:extLst>
              <a:ext uri="{FF2B5EF4-FFF2-40B4-BE49-F238E27FC236}">
                <a16:creationId xmlns:a16="http://schemas.microsoft.com/office/drawing/2014/main" id="{D5F0AF9E-0128-4B61-A303-E7EB99A60F8A}"/>
              </a:ext>
            </a:extLst>
          </p:cNvPr>
          <p:cNvSpPr>
            <a:spLocks noGrp="1"/>
          </p:cNvSpPr>
          <p:nvPr>
            <p:ph type="title"/>
          </p:nvPr>
        </p:nvSpPr>
        <p:spPr>
          <a:xfrm>
            <a:off x="322942" y="203200"/>
            <a:ext cx="11183257" cy="711200"/>
          </a:xfrm>
        </p:spPr>
        <p:txBody>
          <a:bodyPr>
            <a:normAutofit fontScale="90000"/>
          </a:bodyPr>
          <a:lstStyle/>
          <a:p>
            <a:r>
              <a:rPr lang="en-US" sz="4000" dirty="0"/>
              <a:t>Unique Tools - </a:t>
            </a:r>
            <a:r>
              <a:rPr lang="en-US" sz="3600" dirty="0"/>
              <a:t>Variant spelling and variant form searching</a:t>
            </a:r>
          </a:p>
        </p:txBody>
      </p:sp>
    </p:spTree>
    <p:custDataLst>
      <p:tags r:id="rId1"/>
    </p:custDataLst>
    <p:extLst>
      <p:ext uri="{BB962C8B-B14F-4D97-AF65-F5344CB8AC3E}">
        <p14:creationId xmlns:p14="http://schemas.microsoft.com/office/powerpoint/2010/main" val="1698275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very high confidence">
            <a:extLst>
              <a:ext uri="{FF2B5EF4-FFF2-40B4-BE49-F238E27FC236}">
                <a16:creationId xmlns:a16="http://schemas.microsoft.com/office/drawing/2014/main" id="{861306D1-61FB-4281-A75E-D5B202E91178}"/>
              </a:ext>
            </a:extLst>
          </p:cNvPr>
          <p:cNvPicPr>
            <a:picLocks noChangeAspect="1"/>
          </p:cNvPicPr>
          <p:nvPr/>
        </p:nvPicPr>
        <p:blipFill>
          <a:blip r:embed="rId4"/>
          <a:stretch>
            <a:fillRect/>
          </a:stretch>
        </p:blipFill>
        <p:spPr>
          <a:xfrm>
            <a:off x="861645" y="0"/>
            <a:ext cx="10187355" cy="6858000"/>
          </a:xfrm>
          <a:prstGeom prst="rect">
            <a:avLst/>
          </a:prstGeom>
          <a:ln>
            <a:solidFill>
              <a:schemeClr val="accent1">
                <a:shade val="50000"/>
              </a:schemeClr>
            </a:solidFill>
          </a:ln>
        </p:spPr>
      </p:pic>
      <p:sp>
        <p:nvSpPr>
          <p:cNvPr id="4" name="Slide Number Placeholder 3">
            <a:extLst>
              <a:ext uri="{FF2B5EF4-FFF2-40B4-BE49-F238E27FC236}">
                <a16:creationId xmlns:a16="http://schemas.microsoft.com/office/drawing/2014/main" id="{4529B112-9FC0-4F81-981E-3ED00AE46AFC}"/>
              </a:ext>
            </a:extLst>
          </p:cNvPr>
          <p:cNvSpPr>
            <a:spLocks noGrp="1"/>
          </p:cNvSpPr>
          <p:nvPr>
            <p:ph type="sldNum" sz="quarter" idx="12"/>
          </p:nvPr>
        </p:nvSpPr>
        <p:spPr/>
        <p:txBody>
          <a:bodyPr/>
          <a:lstStyle/>
          <a:p>
            <a:fld id="{6476DBEE-108B-C54B-A71F-0F1E32E29253}" type="slidenum">
              <a:rPr lang="en-US" smtClean="0"/>
              <a:pPr/>
              <a:t>29</a:t>
            </a:fld>
            <a:endParaRPr lang="en-US" dirty="0"/>
          </a:p>
        </p:txBody>
      </p:sp>
      <p:sp>
        <p:nvSpPr>
          <p:cNvPr id="9" name="Rectangle 8">
            <a:extLst>
              <a:ext uri="{FF2B5EF4-FFF2-40B4-BE49-F238E27FC236}">
                <a16:creationId xmlns:a16="http://schemas.microsoft.com/office/drawing/2014/main" id="{157716D5-7812-48B7-99BD-B922D6F07640}"/>
              </a:ext>
            </a:extLst>
          </p:cNvPr>
          <p:cNvSpPr/>
          <p:nvPr/>
        </p:nvSpPr>
        <p:spPr>
          <a:xfrm>
            <a:off x="1143000" y="859971"/>
            <a:ext cx="1807029" cy="4027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C597EF5-4A8C-4099-A11C-AF392EF3400A}"/>
              </a:ext>
            </a:extLst>
          </p:cNvPr>
          <p:cNvPicPr>
            <a:picLocks noChangeAspect="1"/>
          </p:cNvPicPr>
          <p:nvPr/>
        </p:nvPicPr>
        <p:blipFill>
          <a:blip r:embed="rId5"/>
          <a:stretch>
            <a:fillRect/>
          </a:stretch>
        </p:blipFill>
        <p:spPr>
          <a:xfrm>
            <a:off x="484229" y="3704730"/>
            <a:ext cx="2649064" cy="2826698"/>
          </a:xfrm>
          <a:prstGeom prst="rect">
            <a:avLst/>
          </a:prstGeom>
          <a:ln>
            <a:solidFill>
              <a:schemeClr val="accent1"/>
            </a:solidFill>
          </a:ln>
        </p:spPr>
      </p:pic>
      <p:pic>
        <p:nvPicPr>
          <p:cNvPr id="5" name="Picture 4">
            <a:extLst>
              <a:ext uri="{FF2B5EF4-FFF2-40B4-BE49-F238E27FC236}">
                <a16:creationId xmlns:a16="http://schemas.microsoft.com/office/drawing/2014/main" id="{246CCE36-33C1-4BFF-9989-7398F33CB380}"/>
              </a:ext>
            </a:extLst>
          </p:cNvPr>
          <p:cNvPicPr>
            <a:picLocks noChangeAspect="1"/>
          </p:cNvPicPr>
          <p:nvPr/>
        </p:nvPicPr>
        <p:blipFill>
          <a:blip r:embed="rId6"/>
          <a:stretch>
            <a:fillRect/>
          </a:stretch>
        </p:blipFill>
        <p:spPr>
          <a:xfrm>
            <a:off x="8473353" y="2305483"/>
            <a:ext cx="3190875" cy="3743325"/>
          </a:xfrm>
          <a:prstGeom prst="rect">
            <a:avLst/>
          </a:prstGeom>
          <a:ln>
            <a:solidFill>
              <a:schemeClr val="accent1">
                <a:shade val="50000"/>
              </a:schemeClr>
            </a:solidFill>
          </a:ln>
        </p:spPr>
      </p:pic>
    </p:spTree>
    <p:custDataLst>
      <p:tags r:id="rId1"/>
    </p:custDataLst>
    <p:extLst>
      <p:ext uri="{BB962C8B-B14F-4D97-AF65-F5344CB8AC3E}">
        <p14:creationId xmlns:p14="http://schemas.microsoft.com/office/powerpoint/2010/main" val="2261275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E2A8-112D-5B48-BE17-A8D8F1957C0E}"/>
              </a:ext>
            </a:extLst>
          </p:cNvPr>
          <p:cNvSpPr>
            <a:spLocks noGrp="1"/>
          </p:cNvSpPr>
          <p:nvPr>
            <p:ph type="title"/>
          </p:nvPr>
        </p:nvSpPr>
        <p:spPr>
          <a:xfrm>
            <a:off x="0" y="2037755"/>
            <a:ext cx="12190268" cy="2031325"/>
          </a:xfrm>
        </p:spPr>
        <p:txBody>
          <a:bodyPr/>
          <a:lstStyle/>
          <a:p>
            <a:r>
              <a:rPr lang="en-US" dirty="0"/>
              <a:t>Different Content Types </a:t>
            </a:r>
            <a:br>
              <a:rPr lang="en-US" dirty="0"/>
            </a:br>
            <a:r>
              <a:rPr lang="en-US" dirty="0"/>
              <a:t>for different research needs</a:t>
            </a:r>
          </a:p>
        </p:txBody>
      </p:sp>
    </p:spTree>
    <p:custDataLst>
      <p:tags r:id="rId1"/>
    </p:custDataLst>
    <p:extLst>
      <p:ext uri="{BB962C8B-B14F-4D97-AF65-F5344CB8AC3E}">
        <p14:creationId xmlns:p14="http://schemas.microsoft.com/office/powerpoint/2010/main" val="198475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E8EAD-D35D-441E-9D76-3A1FE51E059F}"/>
              </a:ext>
            </a:extLst>
          </p:cNvPr>
          <p:cNvSpPr>
            <a:spLocks noGrp="1"/>
          </p:cNvSpPr>
          <p:nvPr>
            <p:ph type="title"/>
          </p:nvPr>
        </p:nvSpPr>
        <p:spPr>
          <a:xfrm>
            <a:off x="274320" y="182881"/>
            <a:ext cx="10972800" cy="680720"/>
          </a:xfrm>
        </p:spPr>
        <p:txBody>
          <a:bodyPr/>
          <a:lstStyle/>
          <a:p>
            <a:r>
              <a:rPr lang="en-US" sz="4000" dirty="0"/>
              <a:t>Advanced Search – Variant Forms</a:t>
            </a:r>
          </a:p>
        </p:txBody>
      </p:sp>
      <p:sp>
        <p:nvSpPr>
          <p:cNvPr id="4" name="Slide Number Placeholder 3">
            <a:extLst>
              <a:ext uri="{FF2B5EF4-FFF2-40B4-BE49-F238E27FC236}">
                <a16:creationId xmlns:a16="http://schemas.microsoft.com/office/drawing/2014/main" id="{4529B112-9FC0-4F81-981E-3ED00AE46AFC}"/>
              </a:ext>
            </a:extLst>
          </p:cNvPr>
          <p:cNvSpPr>
            <a:spLocks noGrp="1"/>
          </p:cNvSpPr>
          <p:nvPr>
            <p:ph type="sldNum" sz="quarter" idx="12"/>
          </p:nvPr>
        </p:nvSpPr>
        <p:spPr/>
        <p:txBody>
          <a:bodyPr/>
          <a:lstStyle/>
          <a:p>
            <a:fld id="{6476DBEE-108B-C54B-A71F-0F1E32E29253}" type="slidenum">
              <a:rPr lang="en-US" smtClean="0"/>
              <a:pPr/>
              <a:t>30</a:t>
            </a:fld>
            <a:endParaRPr lang="en-US" dirty="0"/>
          </a:p>
        </p:txBody>
      </p:sp>
      <p:pic>
        <p:nvPicPr>
          <p:cNvPr id="6" name="Picture 5" descr="A screenshot of a cell phone&#10;&#10;Description generated with very high confidence">
            <a:extLst>
              <a:ext uri="{FF2B5EF4-FFF2-40B4-BE49-F238E27FC236}">
                <a16:creationId xmlns:a16="http://schemas.microsoft.com/office/drawing/2014/main" id="{7BA3158B-EC28-4B23-A73E-AC0F860DA290}"/>
              </a:ext>
            </a:extLst>
          </p:cNvPr>
          <p:cNvPicPr>
            <a:picLocks noChangeAspect="1"/>
          </p:cNvPicPr>
          <p:nvPr/>
        </p:nvPicPr>
        <p:blipFill>
          <a:blip r:embed="rId4"/>
          <a:stretch>
            <a:fillRect/>
          </a:stretch>
        </p:blipFill>
        <p:spPr>
          <a:xfrm>
            <a:off x="127907" y="1515813"/>
            <a:ext cx="8809556" cy="4298133"/>
          </a:xfrm>
          <a:prstGeom prst="rect">
            <a:avLst/>
          </a:prstGeom>
          <a:ln>
            <a:solidFill>
              <a:schemeClr val="accent1"/>
            </a:solidFill>
          </a:ln>
        </p:spPr>
      </p:pic>
      <p:pic>
        <p:nvPicPr>
          <p:cNvPr id="8" name="Picture 7">
            <a:extLst>
              <a:ext uri="{FF2B5EF4-FFF2-40B4-BE49-F238E27FC236}">
                <a16:creationId xmlns:a16="http://schemas.microsoft.com/office/drawing/2014/main" id="{0AC22664-942F-42FE-AC56-D611BC04C933}"/>
              </a:ext>
            </a:extLst>
          </p:cNvPr>
          <p:cNvPicPr>
            <a:picLocks noChangeAspect="1"/>
          </p:cNvPicPr>
          <p:nvPr/>
        </p:nvPicPr>
        <p:blipFill>
          <a:blip r:embed="rId5"/>
          <a:stretch>
            <a:fillRect/>
          </a:stretch>
        </p:blipFill>
        <p:spPr>
          <a:xfrm>
            <a:off x="7566374" y="507546"/>
            <a:ext cx="4497719" cy="5842908"/>
          </a:xfrm>
          <a:prstGeom prst="rect">
            <a:avLst/>
          </a:prstGeom>
          <a:ln>
            <a:solidFill>
              <a:schemeClr val="accent1"/>
            </a:solidFill>
          </a:ln>
        </p:spPr>
      </p:pic>
      <p:sp>
        <p:nvSpPr>
          <p:cNvPr id="9" name="Arrow: Down 8">
            <a:extLst>
              <a:ext uri="{FF2B5EF4-FFF2-40B4-BE49-F238E27FC236}">
                <a16:creationId xmlns:a16="http://schemas.microsoft.com/office/drawing/2014/main" id="{AD88755F-C19A-4B52-967D-C55D14CDB702}"/>
              </a:ext>
            </a:extLst>
          </p:cNvPr>
          <p:cNvSpPr/>
          <p:nvPr/>
        </p:nvSpPr>
        <p:spPr>
          <a:xfrm>
            <a:off x="4625627" y="5547761"/>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7BD9B108-CD2B-45FA-B7A3-B4A925929FAB}"/>
              </a:ext>
            </a:extLst>
          </p:cNvPr>
          <p:cNvSpPr/>
          <p:nvPr/>
        </p:nvSpPr>
        <p:spPr>
          <a:xfrm>
            <a:off x="11251979" y="18342"/>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6667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E8EAD-D35D-441E-9D76-3A1FE51E059F}"/>
              </a:ext>
            </a:extLst>
          </p:cNvPr>
          <p:cNvSpPr>
            <a:spLocks noGrp="1"/>
          </p:cNvSpPr>
          <p:nvPr>
            <p:ph type="title"/>
          </p:nvPr>
        </p:nvSpPr>
        <p:spPr>
          <a:xfrm>
            <a:off x="274320" y="182881"/>
            <a:ext cx="10972800" cy="680720"/>
          </a:xfrm>
        </p:spPr>
        <p:txBody>
          <a:bodyPr/>
          <a:lstStyle/>
          <a:p>
            <a:r>
              <a:rPr lang="en-US" sz="4000" dirty="0"/>
              <a:t>Advanced Search – Variant Forms</a:t>
            </a:r>
          </a:p>
        </p:txBody>
      </p:sp>
      <p:sp>
        <p:nvSpPr>
          <p:cNvPr id="4" name="Slide Number Placeholder 3">
            <a:extLst>
              <a:ext uri="{FF2B5EF4-FFF2-40B4-BE49-F238E27FC236}">
                <a16:creationId xmlns:a16="http://schemas.microsoft.com/office/drawing/2014/main" id="{4529B112-9FC0-4F81-981E-3ED00AE46AFC}"/>
              </a:ext>
            </a:extLst>
          </p:cNvPr>
          <p:cNvSpPr>
            <a:spLocks noGrp="1"/>
          </p:cNvSpPr>
          <p:nvPr>
            <p:ph type="sldNum" sz="quarter" idx="12"/>
          </p:nvPr>
        </p:nvSpPr>
        <p:spPr/>
        <p:txBody>
          <a:bodyPr/>
          <a:lstStyle/>
          <a:p>
            <a:fld id="{6476DBEE-108B-C54B-A71F-0F1E32E29253}" type="slidenum">
              <a:rPr lang="en-US" smtClean="0"/>
              <a:pPr/>
              <a:t>31</a:t>
            </a:fld>
            <a:endParaRPr lang="en-US" dirty="0"/>
          </a:p>
        </p:txBody>
      </p:sp>
      <p:pic>
        <p:nvPicPr>
          <p:cNvPr id="3" name="Picture 2">
            <a:extLst>
              <a:ext uri="{FF2B5EF4-FFF2-40B4-BE49-F238E27FC236}">
                <a16:creationId xmlns:a16="http://schemas.microsoft.com/office/drawing/2014/main" id="{CB98B1FA-99E3-49BD-9229-71C43CE75D9E}"/>
              </a:ext>
            </a:extLst>
          </p:cNvPr>
          <p:cNvPicPr>
            <a:picLocks noChangeAspect="1"/>
          </p:cNvPicPr>
          <p:nvPr/>
        </p:nvPicPr>
        <p:blipFill>
          <a:blip r:embed="rId4"/>
          <a:stretch>
            <a:fillRect/>
          </a:stretch>
        </p:blipFill>
        <p:spPr>
          <a:xfrm>
            <a:off x="274320" y="712469"/>
            <a:ext cx="11382375" cy="5962650"/>
          </a:xfrm>
          <a:prstGeom prst="rect">
            <a:avLst/>
          </a:prstGeom>
          <a:ln>
            <a:solidFill>
              <a:schemeClr val="accent1"/>
            </a:solidFill>
          </a:ln>
        </p:spPr>
      </p:pic>
      <p:sp>
        <p:nvSpPr>
          <p:cNvPr id="7" name="TextBox 6">
            <a:extLst>
              <a:ext uri="{FF2B5EF4-FFF2-40B4-BE49-F238E27FC236}">
                <a16:creationId xmlns:a16="http://schemas.microsoft.com/office/drawing/2014/main" id="{8A492590-47EF-4E08-88B6-2E06EFE6DF14}"/>
              </a:ext>
            </a:extLst>
          </p:cNvPr>
          <p:cNvSpPr txBox="1"/>
          <p:nvPr/>
        </p:nvSpPr>
        <p:spPr>
          <a:xfrm>
            <a:off x="7944394" y="1081316"/>
            <a:ext cx="3973286" cy="1323439"/>
          </a:xfrm>
          <a:prstGeom prst="rect">
            <a:avLst/>
          </a:prstGeom>
          <a:solidFill>
            <a:schemeClr val="bg1"/>
          </a:solidFill>
          <a:ln w="28575">
            <a:solidFill>
              <a:srgbClr val="FF0000"/>
            </a:solidFill>
          </a:ln>
        </p:spPr>
        <p:txBody>
          <a:bodyPr wrap="square" rtlCol="0">
            <a:spAutoFit/>
          </a:bodyPr>
          <a:lstStyle/>
          <a:p>
            <a:pPr marL="166688" indent="-166688">
              <a:buFont typeface="Arial" pitchFamily="34" charset="0"/>
              <a:buChar char="•"/>
            </a:pPr>
            <a:r>
              <a:rPr lang="en-US" sz="2000" dirty="0"/>
              <a:t>Keywords appear in context</a:t>
            </a:r>
          </a:p>
          <a:p>
            <a:pPr marL="166688" indent="-166688">
              <a:buFont typeface="Arial" pitchFamily="34" charset="0"/>
              <a:buChar char="•"/>
            </a:pPr>
            <a:r>
              <a:rPr lang="en-US" sz="2000" dirty="0"/>
              <a:t>Experts can trace word usage</a:t>
            </a:r>
          </a:p>
          <a:p>
            <a:pPr marL="166688" indent="-166688">
              <a:buFont typeface="Arial" pitchFamily="34" charset="0"/>
              <a:buChar char="•"/>
            </a:pPr>
            <a:r>
              <a:rPr lang="en-US" sz="2000" dirty="0"/>
              <a:t>Non experts don’t miss texts which are relevant to their research</a:t>
            </a:r>
          </a:p>
        </p:txBody>
      </p:sp>
    </p:spTree>
    <p:custDataLst>
      <p:tags r:id="rId1"/>
    </p:custDataLst>
    <p:extLst>
      <p:ext uri="{BB962C8B-B14F-4D97-AF65-F5344CB8AC3E}">
        <p14:creationId xmlns:p14="http://schemas.microsoft.com/office/powerpoint/2010/main" val="1521057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E2A8-112D-5B48-BE17-A8D8F1957C0E}"/>
              </a:ext>
            </a:extLst>
          </p:cNvPr>
          <p:cNvSpPr>
            <a:spLocks noGrp="1"/>
          </p:cNvSpPr>
          <p:nvPr>
            <p:ph type="title"/>
          </p:nvPr>
        </p:nvSpPr>
        <p:spPr/>
        <p:txBody>
          <a:bodyPr/>
          <a:lstStyle/>
          <a:p>
            <a:r>
              <a:rPr lang="en-US" dirty="0"/>
              <a:t>Unique Results Pages for evaluation</a:t>
            </a:r>
          </a:p>
        </p:txBody>
      </p:sp>
    </p:spTree>
    <p:custDataLst>
      <p:tags r:id="rId1"/>
    </p:custDataLst>
    <p:extLst>
      <p:ext uri="{BB962C8B-B14F-4D97-AF65-F5344CB8AC3E}">
        <p14:creationId xmlns:p14="http://schemas.microsoft.com/office/powerpoint/2010/main" val="1998656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95AB59-062B-422D-A2C0-85393BAE55C4}"/>
              </a:ext>
            </a:extLst>
          </p:cNvPr>
          <p:cNvSpPr>
            <a:spLocks noGrp="1"/>
          </p:cNvSpPr>
          <p:nvPr>
            <p:ph type="title"/>
          </p:nvPr>
        </p:nvSpPr>
        <p:spPr>
          <a:xfrm>
            <a:off x="274320" y="182880"/>
            <a:ext cx="3735977" cy="1392097"/>
          </a:xfrm>
        </p:spPr>
        <p:txBody>
          <a:bodyPr/>
          <a:lstStyle/>
          <a:p>
            <a:r>
              <a:rPr lang="en-US" sz="4000" dirty="0"/>
              <a:t>“Main” Search </a:t>
            </a:r>
            <a:br>
              <a:rPr lang="en-US" sz="4000" dirty="0"/>
            </a:br>
            <a:r>
              <a:rPr lang="en-US" sz="4000" dirty="0"/>
              <a:t>Results page</a:t>
            </a:r>
          </a:p>
        </p:txBody>
      </p:sp>
      <p:sp>
        <p:nvSpPr>
          <p:cNvPr id="4" name="Slide Number Placeholder 3">
            <a:extLst>
              <a:ext uri="{FF2B5EF4-FFF2-40B4-BE49-F238E27FC236}">
                <a16:creationId xmlns:a16="http://schemas.microsoft.com/office/drawing/2014/main" id="{4529B112-9FC0-4F81-981E-3ED00AE46AFC}"/>
              </a:ext>
            </a:extLst>
          </p:cNvPr>
          <p:cNvSpPr>
            <a:spLocks noGrp="1"/>
          </p:cNvSpPr>
          <p:nvPr>
            <p:ph type="sldNum" sz="quarter" idx="12"/>
          </p:nvPr>
        </p:nvSpPr>
        <p:spPr/>
        <p:txBody>
          <a:bodyPr/>
          <a:lstStyle/>
          <a:p>
            <a:fld id="{6476DBEE-108B-C54B-A71F-0F1E32E29253}" type="slidenum">
              <a:rPr lang="en-US" smtClean="0"/>
              <a:pPr/>
              <a:t>33</a:t>
            </a:fld>
            <a:endParaRPr lang="en-US" dirty="0"/>
          </a:p>
        </p:txBody>
      </p:sp>
      <p:sp>
        <p:nvSpPr>
          <p:cNvPr id="7" name="TextBox 6">
            <a:extLst>
              <a:ext uri="{FF2B5EF4-FFF2-40B4-BE49-F238E27FC236}">
                <a16:creationId xmlns:a16="http://schemas.microsoft.com/office/drawing/2014/main" id="{461E2A82-69DA-49C2-AF48-F4A34E9B2A33}"/>
              </a:ext>
            </a:extLst>
          </p:cNvPr>
          <p:cNvSpPr txBox="1"/>
          <p:nvPr/>
        </p:nvSpPr>
        <p:spPr>
          <a:xfrm>
            <a:off x="394063" y="1700874"/>
            <a:ext cx="4787537" cy="4199183"/>
          </a:xfrm>
          <a:prstGeom prst="rect">
            <a:avLst/>
          </a:prstGeom>
          <a:noFill/>
          <a:ln>
            <a:noFill/>
          </a:ln>
        </p:spPr>
        <p:txBody>
          <a:bodyPr wrap="square" rtlCol="0">
            <a:noAutofit/>
          </a:bodyPr>
          <a:lstStyle/>
          <a:p>
            <a:pPr marL="171450" indent="-171450">
              <a:spcAft>
                <a:spcPts val="1200"/>
              </a:spcAft>
              <a:buFont typeface="Arial" panose="020B0604020202020204" pitchFamily="34" charset="0"/>
              <a:buChar char="•"/>
              <a:defRPr/>
            </a:pPr>
            <a:r>
              <a:rPr lang="en-US" sz="2400" dirty="0">
                <a:solidFill>
                  <a:prstClr val="black"/>
                </a:solidFill>
              </a:rPr>
              <a:t>Shows the results arranged preliminary by Content Type:</a:t>
            </a:r>
          </a:p>
          <a:p>
            <a:pPr marL="1085850" lvl="2" indent="-171450">
              <a:spcAft>
                <a:spcPts val="1200"/>
              </a:spcAft>
              <a:buFont typeface="Arial" panose="020B0604020202020204" pitchFamily="34" charset="0"/>
              <a:buChar char="•"/>
              <a:defRPr/>
            </a:pPr>
            <a:r>
              <a:rPr lang="en-GB" sz="2400" dirty="0">
                <a:solidFill>
                  <a:prstClr val="black"/>
                </a:solidFill>
              </a:rPr>
              <a:t>Criticism</a:t>
            </a:r>
          </a:p>
          <a:p>
            <a:pPr marL="1085850" lvl="2" indent="-171450">
              <a:spcAft>
                <a:spcPts val="1200"/>
              </a:spcAft>
              <a:buFont typeface="Arial" panose="020B0604020202020204" pitchFamily="34" charset="0"/>
              <a:buChar char="•"/>
              <a:defRPr/>
            </a:pPr>
            <a:r>
              <a:rPr lang="en-GB" sz="2400" dirty="0">
                <a:solidFill>
                  <a:prstClr val="black"/>
                </a:solidFill>
              </a:rPr>
              <a:t>Primary Texts</a:t>
            </a:r>
          </a:p>
          <a:p>
            <a:pPr marL="1085850" lvl="2" indent="-171450">
              <a:spcAft>
                <a:spcPts val="1200"/>
              </a:spcAft>
              <a:buFont typeface="Arial" panose="020B0604020202020204" pitchFamily="34" charset="0"/>
              <a:buChar char="•"/>
              <a:defRPr/>
            </a:pPr>
            <a:r>
              <a:rPr lang="en-GB" sz="2400" dirty="0">
                <a:solidFill>
                  <a:prstClr val="black"/>
                </a:solidFill>
              </a:rPr>
              <a:t>Author Pages</a:t>
            </a:r>
          </a:p>
          <a:p>
            <a:pPr marL="1085850" lvl="2" indent="-171450">
              <a:spcAft>
                <a:spcPts val="1200"/>
              </a:spcAft>
              <a:buFont typeface="Arial" panose="020B0604020202020204" pitchFamily="34" charset="0"/>
              <a:buChar char="•"/>
              <a:defRPr/>
            </a:pPr>
            <a:r>
              <a:rPr lang="en-GB" sz="2400" dirty="0">
                <a:solidFill>
                  <a:prstClr val="black"/>
                </a:solidFill>
              </a:rPr>
              <a:t>Reference Works</a:t>
            </a:r>
          </a:p>
          <a:p>
            <a:pPr marL="1085850" lvl="2" indent="-171450">
              <a:spcAft>
                <a:spcPts val="1200"/>
              </a:spcAft>
              <a:buFont typeface="Arial" panose="020B0604020202020204" pitchFamily="34" charset="0"/>
              <a:buChar char="•"/>
              <a:defRPr/>
            </a:pPr>
            <a:r>
              <a:rPr lang="en-GB" sz="2400" dirty="0">
                <a:solidFill>
                  <a:prstClr val="black"/>
                </a:solidFill>
              </a:rPr>
              <a:t>Audio and Video (if any)</a:t>
            </a:r>
          </a:p>
          <a:p>
            <a:pPr marL="171450" indent="-171450">
              <a:spcAft>
                <a:spcPts val="1200"/>
              </a:spcAft>
              <a:buFont typeface="Arial" panose="020B0604020202020204" pitchFamily="34" charset="0"/>
              <a:buChar char="•"/>
              <a:defRPr/>
            </a:pPr>
            <a:endParaRPr lang="en-US" sz="2400" dirty="0">
              <a:solidFill>
                <a:prstClr val="black"/>
              </a:solidFill>
            </a:endParaRPr>
          </a:p>
        </p:txBody>
      </p:sp>
      <p:pic>
        <p:nvPicPr>
          <p:cNvPr id="3" name="Picture 2" descr="A screenshot of a computer screen&#10;&#10;Description generated with very high confidence">
            <a:extLst>
              <a:ext uri="{FF2B5EF4-FFF2-40B4-BE49-F238E27FC236}">
                <a16:creationId xmlns:a16="http://schemas.microsoft.com/office/drawing/2014/main" id="{B16546AF-5CAD-4064-BE53-DF1EB3C8C87B}"/>
              </a:ext>
            </a:extLst>
          </p:cNvPr>
          <p:cNvPicPr>
            <a:picLocks noChangeAspect="1"/>
          </p:cNvPicPr>
          <p:nvPr/>
        </p:nvPicPr>
        <p:blipFill>
          <a:blip r:embed="rId4"/>
          <a:stretch>
            <a:fillRect/>
          </a:stretch>
        </p:blipFill>
        <p:spPr>
          <a:xfrm>
            <a:off x="5893498" y="-205902"/>
            <a:ext cx="4058677" cy="7805805"/>
          </a:xfrm>
          <a:prstGeom prst="rect">
            <a:avLst/>
          </a:prstGeom>
          <a:ln>
            <a:solidFill>
              <a:schemeClr val="tx1"/>
            </a:solidFill>
          </a:ln>
        </p:spPr>
      </p:pic>
      <p:sp>
        <p:nvSpPr>
          <p:cNvPr id="2" name="Rectangle 1">
            <a:extLst>
              <a:ext uri="{FF2B5EF4-FFF2-40B4-BE49-F238E27FC236}">
                <a16:creationId xmlns:a16="http://schemas.microsoft.com/office/drawing/2014/main" id="{EC704CCF-74DA-4A96-9574-8E52BF8BDEC1}"/>
              </a:ext>
            </a:extLst>
          </p:cNvPr>
          <p:cNvSpPr/>
          <p:nvPr/>
        </p:nvSpPr>
        <p:spPr>
          <a:xfrm>
            <a:off x="6864483" y="539262"/>
            <a:ext cx="3134584" cy="133643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15A9326-E8CB-43C0-A39B-B7F51756ADA5}"/>
              </a:ext>
            </a:extLst>
          </p:cNvPr>
          <p:cNvSpPr/>
          <p:nvPr/>
        </p:nvSpPr>
        <p:spPr>
          <a:xfrm>
            <a:off x="6864484" y="1887409"/>
            <a:ext cx="3134584" cy="1172314"/>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003FC-D5DC-401A-9E82-EAC9928DFF3A}"/>
              </a:ext>
            </a:extLst>
          </p:cNvPr>
          <p:cNvSpPr/>
          <p:nvPr/>
        </p:nvSpPr>
        <p:spPr>
          <a:xfrm>
            <a:off x="6864485" y="3118325"/>
            <a:ext cx="3134584" cy="1172314"/>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919E3D9-21B3-4A64-9EAB-AFF90A36150A}"/>
              </a:ext>
            </a:extLst>
          </p:cNvPr>
          <p:cNvSpPr/>
          <p:nvPr/>
        </p:nvSpPr>
        <p:spPr>
          <a:xfrm>
            <a:off x="6852763" y="4337518"/>
            <a:ext cx="3134584" cy="1172314"/>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82E98F8-70BD-44EC-88E4-0D08A11DF2EB}"/>
              </a:ext>
            </a:extLst>
          </p:cNvPr>
          <p:cNvSpPr/>
          <p:nvPr/>
        </p:nvSpPr>
        <p:spPr>
          <a:xfrm>
            <a:off x="6852763" y="5544981"/>
            <a:ext cx="3134584" cy="1172314"/>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35CED0D1-AF67-48A1-8859-35E5B4D68AF1}"/>
              </a:ext>
            </a:extLst>
          </p:cNvPr>
          <p:cNvCxnSpPr>
            <a:cxnSpLocks/>
          </p:cNvCxnSpPr>
          <p:nvPr/>
        </p:nvCxnSpPr>
        <p:spPr>
          <a:xfrm flipV="1">
            <a:off x="2808641" y="1700874"/>
            <a:ext cx="3928490" cy="114769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DC2A5DE-9C05-4DE9-8180-32477BE8733F}"/>
              </a:ext>
            </a:extLst>
          </p:cNvPr>
          <p:cNvCxnSpPr>
            <a:cxnSpLocks/>
          </p:cNvCxnSpPr>
          <p:nvPr/>
        </p:nvCxnSpPr>
        <p:spPr>
          <a:xfrm flipV="1">
            <a:off x="3387969" y="2680138"/>
            <a:ext cx="3349162" cy="6736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DFBD31F-421D-4027-97AB-B1F0A953FC84}"/>
              </a:ext>
            </a:extLst>
          </p:cNvPr>
          <p:cNvCxnSpPr>
            <a:cxnSpLocks/>
          </p:cNvCxnSpPr>
          <p:nvPr/>
        </p:nvCxnSpPr>
        <p:spPr>
          <a:xfrm flipV="1">
            <a:off x="3387969" y="3825766"/>
            <a:ext cx="3349162" cy="864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46573A1-377C-45DA-8D15-9FB381B4BC9E}"/>
              </a:ext>
            </a:extLst>
          </p:cNvPr>
          <p:cNvCxnSpPr>
            <a:cxnSpLocks/>
          </p:cNvCxnSpPr>
          <p:nvPr/>
        </p:nvCxnSpPr>
        <p:spPr>
          <a:xfrm>
            <a:off x="3829742" y="4380244"/>
            <a:ext cx="2907389" cy="4440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6963A3D-5897-4B67-986B-4A30C4443408}"/>
              </a:ext>
            </a:extLst>
          </p:cNvPr>
          <p:cNvCxnSpPr>
            <a:cxnSpLocks/>
          </p:cNvCxnSpPr>
          <p:nvPr/>
        </p:nvCxnSpPr>
        <p:spPr>
          <a:xfrm>
            <a:off x="4673804" y="4956364"/>
            <a:ext cx="2063327" cy="94369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12C27A9-4A11-4776-A798-4DDABFB90384}"/>
              </a:ext>
            </a:extLst>
          </p:cNvPr>
          <p:cNvCxnSpPr>
            <a:cxnSpLocks/>
          </p:cNvCxnSpPr>
          <p:nvPr/>
        </p:nvCxnSpPr>
        <p:spPr>
          <a:xfrm flipH="1">
            <a:off x="9612745" y="3587359"/>
            <a:ext cx="933567" cy="56327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D87A196-B90E-43B4-9E08-C0D5815DA081}"/>
              </a:ext>
            </a:extLst>
          </p:cNvPr>
          <p:cNvSpPr txBox="1"/>
          <p:nvPr/>
        </p:nvSpPr>
        <p:spPr>
          <a:xfrm>
            <a:off x="10126422" y="1956143"/>
            <a:ext cx="2065578" cy="1631216"/>
          </a:xfrm>
          <a:prstGeom prst="rect">
            <a:avLst/>
          </a:prstGeom>
          <a:noFill/>
          <a:ln>
            <a:solidFill>
              <a:srgbClr val="C21C22"/>
            </a:solidFill>
          </a:ln>
        </p:spPr>
        <p:txBody>
          <a:bodyPr wrap="square" rtlCol="0">
            <a:spAutoFit/>
          </a:bodyPr>
          <a:lstStyle/>
          <a:p>
            <a:r>
              <a:rPr lang="en-GB" sz="2000" dirty="0"/>
              <a:t>Click on the </a:t>
            </a:r>
            <a:r>
              <a:rPr lang="en-GB" sz="2000" b="1" dirty="0"/>
              <a:t>View results </a:t>
            </a:r>
            <a:r>
              <a:rPr lang="en-GB" sz="2000" dirty="0"/>
              <a:t>button to display all the results of that Content Type</a:t>
            </a:r>
            <a:endParaRPr lang="en-US" sz="2000" dirty="0"/>
          </a:p>
        </p:txBody>
      </p:sp>
    </p:spTree>
    <p:custDataLst>
      <p:tags r:id="rId1"/>
    </p:custDataLst>
    <p:extLst>
      <p:ext uri="{BB962C8B-B14F-4D97-AF65-F5344CB8AC3E}">
        <p14:creationId xmlns:p14="http://schemas.microsoft.com/office/powerpoint/2010/main" val="1493492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95AB59-062B-422D-A2C0-85393BAE55C4}"/>
              </a:ext>
            </a:extLst>
          </p:cNvPr>
          <p:cNvSpPr>
            <a:spLocks noGrp="1"/>
          </p:cNvSpPr>
          <p:nvPr>
            <p:ph type="title"/>
          </p:nvPr>
        </p:nvSpPr>
        <p:spPr>
          <a:xfrm>
            <a:off x="274320" y="182880"/>
            <a:ext cx="3557451" cy="1330233"/>
          </a:xfrm>
        </p:spPr>
        <p:txBody>
          <a:bodyPr/>
          <a:lstStyle/>
          <a:p>
            <a:r>
              <a:rPr lang="en-US" sz="4000" dirty="0"/>
              <a:t>“Main” Search </a:t>
            </a:r>
            <a:br>
              <a:rPr lang="en-US" sz="4000" dirty="0"/>
            </a:br>
            <a:r>
              <a:rPr lang="en-US" sz="4000" dirty="0"/>
              <a:t>Results page</a:t>
            </a:r>
          </a:p>
        </p:txBody>
      </p:sp>
      <p:sp>
        <p:nvSpPr>
          <p:cNvPr id="4" name="Slide Number Placeholder 3">
            <a:extLst>
              <a:ext uri="{FF2B5EF4-FFF2-40B4-BE49-F238E27FC236}">
                <a16:creationId xmlns:a16="http://schemas.microsoft.com/office/drawing/2014/main" id="{4529B112-9FC0-4F81-981E-3ED00AE46AFC}"/>
              </a:ext>
            </a:extLst>
          </p:cNvPr>
          <p:cNvSpPr>
            <a:spLocks noGrp="1"/>
          </p:cNvSpPr>
          <p:nvPr>
            <p:ph type="sldNum" sz="quarter" idx="12"/>
          </p:nvPr>
        </p:nvSpPr>
        <p:spPr/>
        <p:txBody>
          <a:bodyPr/>
          <a:lstStyle/>
          <a:p>
            <a:fld id="{6476DBEE-108B-C54B-A71F-0F1E32E29253}" type="slidenum">
              <a:rPr lang="en-US" smtClean="0"/>
              <a:pPr/>
              <a:t>34</a:t>
            </a:fld>
            <a:endParaRPr lang="en-US" dirty="0"/>
          </a:p>
        </p:txBody>
      </p:sp>
      <p:pic>
        <p:nvPicPr>
          <p:cNvPr id="6" name="Picture 5">
            <a:extLst>
              <a:ext uri="{FF2B5EF4-FFF2-40B4-BE49-F238E27FC236}">
                <a16:creationId xmlns:a16="http://schemas.microsoft.com/office/drawing/2014/main" id="{15BA3B6E-EE45-4776-8BF3-745476F45B23}"/>
              </a:ext>
            </a:extLst>
          </p:cNvPr>
          <p:cNvPicPr>
            <a:picLocks noChangeAspect="1"/>
          </p:cNvPicPr>
          <p:nvPr/>
        </p:nvPicPr>
        <p:blipFill>
          <a:blip r:embed="rId4"/>
          <a:stretch>
            <a:fillRect/>
          </a:stretch>
        </p:blipFill>
        <p:spPr>
          <a:xfrm>
            <a:off x="5627915" y="-32573"/>
            <a:ext cx="6564085" cy="6879715"/>
          </a:xfrm>
          <a:prstGeom prst="rect">
            <a:avLst/>
          </a:prstGeom>
          <a:ln>
            <a:solidFill>
              <a:schemeClr val="tx1">
                <a:lumMod val="50000"/>
                <a:lumOff val="50000"/>
              </a:schemeClr>
            </a:solidFill>
          </a:ln>
        </p:spPr>
      </p:pic>
      <p:sp>
        <p:nvSpPr>
          <p:cNvPr id="7" name="TextBox 6">
            <a:extLst>
              <a:ext uri="{FF2B5EF4-FFF2-40B4-BE49-F238E27FC236}">
                <a16:creationId xmlns:a16="http://schemas.microsoft.com/office/drawing/2014/main" id="{461E2A82-69DA-49C2-AF48-F4A34E9B2A33}"/>
              </a:ext>
            </a:extLst>
          </p:cNvPr>
          <p:cNvSpPr txBox="1"/>
          <p:nvPr/>
        </p:nvSpPr>
        <p:spPr>
          <a:xfrm>
            <a:off x="394063" y="1700874"/>
            <a:ext cx="4787537" cy="4199183"/>
          </a:xfrm>
          <a:prstGeom prst="rect">
            <a:avLst/>
          </a:prstGeom>
          <a:noFill/>
          <a:ln>
            <a:noFill/>
          </a:ln>
        </p:spPr>
        <p:txBody>
          <a:bodyPr wrap="square" rtlCol="0">
            <a:noAutofit/>
          </a:bodyPr>
          <a:lstStyle/>
          <a:p>
            <a:pPr marL="171450" indent="-171450">
              <a:spcAft>
                <a:spcPts val="1200"/>
              </a:spcAft>
              <a:buFont typeface="Arial" panose="020B0604020202020204" pitchFamily="34" charset="0"/>
              <a:buChar char="•"/>
              <a:defRPr/>
            </a:pPr>
            <a:r>
              <a:rPr lang="en-US" sz="2400" dirty="0">
                <a:solidFill>
                  <a:prstClr val="black"/>
                </a:solidFill>
              </a:rPr>
              <a:t>Filtering options now include </a:t>
            </a:r>
          </a:p>
          <a:p>
            <a:pPr marL="628650" lvl="1" indent="-171450">
              <a:spcAft>
                <a:spcPts val="1200"/>
              </a:spcAft>
              <a:buFont typeface="Arial" panose="020B0604020202020204" pitchFamily="34" charset="0"/>
              <a:buChar char="•"/>
              <a:defRPr/>
            </a:pPr>
            <a:r>
              <a:rPr lang="en-US" sz="2400" dirty="0">
                <a:solidFill>
                  <a:prstClr val="black"/>
                </a:solidFill>
              </a:rPr>
              <a:t>Content type</a:t>
            </a:r>
          </a:p>
          <a:p>
            <a:pPr marL="628650" lvl="1" indent="-171450">
              <a:spcAft>
                <a:spcPts val="1200"/>
              </a:spcAft>
              <a:buFont typeface="Arial" panose="020B0604020202020204" pitchFamily="34" charset="0"/>
              <a:buChar char="•"/>
              <a:defRPr/>
            </a:pPr>
            <a:r>
              <a:rPr lang="en-US" sz="2400" dirty="0">
                <a:solidFill>
                  <a:prstClr val="black"/>
                </a:solidFill>
              </a:rPr>
              <a:t>Publication date</a:t>
            </a:r>
          </a:p>
          <a:p>
            <a:pPr marL="628650" lvl="1" indent="-171450">
              <a:spcAft>
                <a:spcPts val="1200"/>
              </a:spcAft>
              <a:buFont typeface="Arial" panose="020B0604020202020204" pitchFamily="34" charset="0"/>
              <a:buChar char="•"/>
              <a:defRPr/>
            </a:pPr>
            <a:r>
              <a:rPr lang="en-US" sz="2400" dirty="0">
                <a:solidFill>
                  <a:prstClr val="black"/>
                </a:solidFill>
              </a:rPr>
              <a:t>Publication title</a:t>
            </a:r>
          </a:p>
          <a:p>
            <a:pPr marL="628650" lvl="1" indent="-171450">
              <a:spcAft>
                <a:spcPts val="1200"/>
              </a:spcAft>
              <a:buFont typeface="Arial" panose="020B0604020202020204" pitchFamily="34" charset="0"/>
              <a:buChar char="•"/>
              <a:defRPr/>
            </a:pPr>
            <a:r>
              <a:rPr lang="en-US" sz="2400" dirty="0">
                <a:solidFill>
                  <a:prstClr val="black"/>
                </a:solidFill>
              </a:rPr>
              <a:t>Document type</a:t>
            </a:r>
          </a:p>
          <a:p>
            <a:pPr marL="628650" lvl="1" indent="-171450">
              <a:spcAft>
                <a:spcPts val="1200"/>
              </a:spcAft>
              <a:buFont typeface="Arial" panose="020B0604020202020204" pitchFamily="34" charset="0"/>
              <a:buChar char="•"/>
              <a:defRPr/>
            </a:pPr>
            <a:r>
              <a:rPr lang="en-US" sz="2400" dirty="0">
                <a:solidFill>
                  <a:prstClr val="black"/>
                </a:solidFill>
              </a:rPr>
              <a:t>Subject</a:t>
            </a:r>
          </a:p>
          <a:p>
            <a:pPr marL="171450" indent="-171450">
              <a:spcAft>
                <a:spcPts val="1200"/>
              </a:spcAft>
              <a:buFont typeface="Arial" panose="020B0604020202020204" pitchFamily="34" charset="0"/>
              <a:buChar char="•"/>
              <a:defRPr/>
            </a:pPr>
            <a:r>
              <a:rPr lang="en-US" sz="2400" dirty="0">
                <a:solidFill>
                  <a:prstClr val="black"/>
                </a:solidFill>
              </a:rPr>
              <a:t>Relevant side-panel content </a:t>
            </a:r>
          </a:p>
          <a:p>
            <a:pPr>
              <a:spcAft>
                <a:spcPts val="1200"/>
              </a:spcAft>
              <a:defRPr/>
            </a:pPr>
            <a:r>
              <a:rPr lang="en-US" sz="2400" dirty="0">
                <a:solidFill>
                  <a:prstClr val="black"/>
                </a:solidFill>
              </a:rPr>
              <a:t>   direct users to key author pages</a:t>
            </a:r>
          </a:p>
        </p:txBody>
      </p:sp>
      <p:cxnSp>
        <p:nvCxnSpPr>
          <p:cNvPr id="8" name="Straight Arrow Connector 7">
            <a:extLst>
              <a:ext uri="{FF2B5EF4-FFF2-40B4-BE49-F238E27FC236}">
                <a16:creationId xmlns:a16="http://schemas.microsoft.com/office/drawing/2014/main" id="{B6596B85-8DC1-437A-AF63-FC7611CB8033}"/>
              </a:ext>
            </a:extLst>
          </p:cNvPr>
          <p:cNvCxnSpPr>
            <a:cxnSpLocks/>
          </p:cNvCxnSpPr>
          <p:nvPr/>
        </p:nvCxnSpPr>
        <p:spPr>
          <a:xfrm flipV="1">
            <a:off x="4789841" y="2672862"/>
            <a:ext cx="6335359" cy="29306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4505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24553-52C5-44EC-8CF5-9DBABEFF93D9}"/>
              </a:ext>
            </a:extLst>
          </p:cNvPr>
          <p:cNvSpPr>
            <a:spLocks noGrp="1"/>
          </p:cNvSpPr>
          <p:nvPr>
            <p:ph type="title"/>
          </p:nvPr>
        </p:nvSpPr>
        <p:spPr>
          <a:xfrm>
            <a:off x="274320" y="182881"/>
            <a:ext cx="3611880" cy="1460862"/>
          </a:xfrm>
        </p:spPr>
        <p:txBody>
          <a:bodyPr/>
          <a:lstStyle/>
          <a:p>
            <a:r>
              <a:rPr lang="en-US" sz="4000" dirty="0"/>
              <a:t>“Texts” Search </a:t>
            </a:r>
            <a:br>
              <a:rPr lang="en-US" sz="4000" dirty="0"/>
            </a:br>
            <a:r>
              <a:rPr lang="en-US" sz="4000" dirty="0"/>
              <a:t>Results Page</a:t>
            </a:r>
          </a:p>
        </p:txBody>
      </p:sp>
      <p:sp>
        <p:nvSpPr>
          <p:cNvPr id="4" name="Slide Number Placeholder 3">
            <a:extLst>
              <a:ext uri="{FF2B5EF4-FFF2-40B4-BE49-F238E27FC236}">
                <a16:creationId xmlns:a16="http://schemas.microsoft.com/office/drawing/2014/main" id="{4529B112-9FC0-4F81-981E-3ED00AE46AFC}"/>
              </a:ext>
            </a:extLst>
          </p:cNvPr>
          <p:cNvSpPr>
            <a:spLocks noGrp="1"/>
          </p:cNvSpPr>
          <p:nvPr>
            <p:ph type="sldNum" sz="quarter" idx="12"/>
          </p:nvPr>
        </p:nvSpPr>
        <p:spPr/>
        <p:txBody>
          <a:bodyPr/>
          <a:lstStyle/>
          <a:p>
            <a:fld id="{6476DBEE-108B-C54B-A71F-0F1E32E29253}" type="slidenum">
              <a:rPr lang="en-US" smtClean="0"/>
              <a:pPr/>
              <a:t>35</a:t>
            </a:fld>
            <a:endParaRPr lang="en-US" dirty="0"/>
          </a:p>
        </p:txBody>
      </p:sp>
      <p:pic>
        <p:nvPicPr>
          <p:cNvPr id="3" name="Picture 2">
            <a:extLst>
              <a:ext uri="{FF2B5EF4-FFF2-40B4-BE49-F238E27FC236}">
                <a16:creationId xmlns:a16="http://schemas.microsoft.com/office/drawing/2014/main" id="{6D2699FB-8A52-4588-BC9A-ABEEA0F074B3}"/>
              </a:ext>
            </a:extLst>
          </p:cNvPr>
          <p:cNvPicPr>
            <a:picLocks noChangeAspect="1"/>
          </p:cNvPicPr>
          <p:nvPr/>
        </p:nvPicPr>
        <p:blipFill>
          <a:blip r:embed="rId4"/>
          <a:stretch>
            <a:fillRect/>
          </a:stretch>
        </p:blipFill>
        <p:spPr>
          <a:xfrm>
            <a:off x="3509689" y="182881"/>
            <a:ext cx="8484194" cy="6492238"/>
          </a:xfrm>
          <a:prstGeom prst="rect">
            <a:avLst/>
          </a:prstGeom>
          <a:ln>
            <a:solidFill>
              <a:schemeClr val="tx1">
                <a:lumMod val="50000"/>
                <a:lumOff val="50000"/>
              </a:schemeClr>
            </a:solidFill>
          </a:ln>
        </p:spPr>
      </p:pic>
      <p:sp>
        <p:nvSpPr>
          <p:cNvPr id="5" name="TextBox 4">
            <a:extLst>
              <a:ext uri="{FF2B5EF4-FFF2-40B4-BE49-F238E27FC236}">
                <a16:creationId xmlns:a16="http://schemas.microsoft.com/office/drawing/2014/main" id="{3682C3F8-F530-4D7E-BD18-5C42FA8735D8}"/>
              </a:ext>
            </a:extLst>
          </p:cNvPr>
          <p:cNvSpPr txBox="1"/>
          <p:nvPr/>
        </p:nvSpPr>
        <p:spPr>
          <a:xfrm>
            <a:off x="383178" y="2351256"/>
            <a:ext cx="2958736" cy="3616350"/>
          </a:xfrm>
          <a:prstGeom prst="rect">
            <a:avLst/>
          </a:prstGeom>
          <a:noFill/>
          <a:ln>
            <a:noFill/>
          </a:ln>
        </p:spPr>
        <p:txBody>
          <a:bodyPr wrap="square" rtlCol="0">
            <a:noAutofit/>
          </a:bodyPr>
          <a:lstStyle/>
          <a:p>
            <a:pPr>
              <a:spcAft>
                <a:spcPts val="1200"/>
              </a:spcAft>
              <a:defRPr/>
            </a:pPr>
            <a:r>
              <a:rPr lang="en-US" sz="2400" dirty="0">
                <a:solidFill>
                  <a:prstClr val="black"/>
                </a:solidFill>
              </a:rPr>
              <a:t>Filter by </a:t>
            </a:r>
          </a:p>
          <a:p>
            <a:pPr marL="342900" indent="-342900">
              <a:spcAft>
                <a:spcPts val="1200"/>
              </a:spcAft>
              <a:buFont typeface="Arial" panose="020B0604020202020204" pitchFamily="34" charset="0"/>
              <a:buChar char="•"/>
              <a:defRPr/>
            </a:pPr>
            <a:r>
              <a:rPr lang="en-US" sz="2400" dirty="0">
                <a:solidFill>
                  <a:prstClr val="black"/>
                </a:solidFill>
              </a:rPr>
              <a:t>Publication date</a:t>
            </a:r>
          </a:p>
          <a:p>
            <a:pPr marL="342900" indent="-342900">
              <a:spcAft>
                <a:spcPts val="1200"/>
              </a:spcAft>
              <a:buFont typeface="Arial" panose="020B0604020202020204" pitchFamily="34" charset="0"/>
              <a:buChar char="•"/>
              <a:defRPr/>
            </a:pPr>
            <a:r>
              <a:rPr lang="en-US" sz="2400" dirty="0">
                <a:solidFill>
                  <a:prstClr val="black"/>
                </a:solidFill>
              </a:rPr>
              <a:t>Publication title</a:t>
            </a:r>
          </a:p>
          <a:p>
            <a:pPr marL="342900" indent="-342900">
              <a:spcAft>
                <a:spcPts val="1200"/>
              </a:spcAft>
              <a:buFont typeface="Arial" panose="020B0604020202020204" pitchFamily="34" charset="0"/>
              <a:buChar char="•"/>
              <a:defRPr/>
            </a:pPr>
            <a:r>
              <a:rPr lang="en-US" sz="2400" dirty="0">
                <a:solidFill>
                  <a:prstClr val="black"/>
                </a:solidFill>
              </a:rPr>
              <a:t>Author </a:t>
            </a:r>
          </a:p>
          <a:p>
            <a:pPr marL="342900" indent="-342900">
              <a:spcAft>
                <a:spcPts val="1200"/>
              </a:spcAft>
              <a:buFont typeface="Arial" panose="020B0604020202020204" pitchFamily="34" charset="0"/>
              <a:buChar char="•"/>
              <a:defRPr/>
            </a:pPr>
            <a:r>
              <a:rPr lang="en-US" sz="2400" dirty="0">
                <a:solidFill>
                  <a:prstClr val="black"/>
                </a:solidFill>
              </a:rPr>
              <a:t>Literary                    movement</a:t>
            </a:r>
          </a:p>
          <a:p>
            <a:pPr marL="342900" indent="-342900">
              <a:spcAft>
                <a:spcPts val="1200"/>
              </a:spcAft>
              <a:buFont typeface="Arial" panose="020B0604020202020204" pitchFamily="34" charset="0"/>
              <a:buChar char="•"/>
              <a:defRPr/>
            </a:pPr>
            <a:r>
              <a:rPr lang="en-US" sz="2400" dirty="0">
                <a:solidFill>
                  <a:prstClr val="black"/>
                </a:solidFill>
              </a:rPr>
              <a:t>Literary period </a:t>
            </a:r>
          </a:p>
        </p:txBody>
      </p:sp>
    </p:spTree>
    <p:custDataLst>
      <p:tags r:id="rId1"/>
    </p:custDataLst>
    <p:extLst>
      <p:ext uri="{BB962C8B-B14F-4D97-AF65-F5344CB8AC3E}">
        <p14:creationId xmlns:p14="http://schemas.microsoft.com/office/powerpoint/2010/main" val="187664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24553-52C5-44EC-8CF5-9DBABEFF93D9}"/>
              </a:ext>
            </a:extLst>
          </p:cNvPr>
          <p:cNvSpPr>
            <a:spLocks noGrp="1"/>
          </p:cNvSpPr>
          <p:nvPr>
            <p:ph type="title"/>
          </p:nvPr>
        </p:nvSpPr>
        <p:spPr>
          <a:xfrm>
            <a:off x="274320" y="182880"/>
            <a:ext cx="3866606" cy="1264919"/>
          </a:xfrm>
        </p:spPr>
        <p:txBody>
          <a:bodyPr/>
          <a:lstStyle/>
          <a:p>
            <a:r>
              <a:rPr lang="en-US" sz="4000" dirty="0"/>
              <a:t>“Authors Pages” </a:t>
            </a:r>
            <a:br>
              <a:rPr lang="en-US" sz="4000" dirty="0"/>
            </a:br>
            <a:r>
              <a:rPr lang="en-US" sz="4000" dirty="0"/>
              <a:t>Results Page</a:t>
            </a:r>
          </a:p>
        </p:txBody>
      </p:sp>
      <p:sp>
        <p:nvSpPr>
          <p:cNvPr id="4" name="Slide Number Placeholder 3">
            <a:extLst>
              <a:ext uri="{FF2B5EF4-FFF2-40B4-BE49-F238E27FC236}">
                <a16:creationId xmlns:a16="http://schemas.microsoft.com/office/drawing/2014/main" id="{4529B112-9FC0-4F81-981E-3ED00AE46AFC}"/>
              </a:ext>
            </a:extLst>
          </p:cNvPr>
          <p:cNvSpPr>
            <a:spLocks noGrp="1"/>
          </p:cNvSpPr>
          <p:nvPr>
            <p:ph type="sldNum" sz="quarter" idx="12"/>
          </p:nvPr>
        </p:nvSpPr>
        <p:spPr/>
        <p:txBody>
          <a:bodyPr/>
          <a:lstStyle/>
          <a:p>
            <a:fld id="{6476DBEE-108B-C54B-A71F-0F1E32E29253}" type="slidenum">
              <a:rPr lang="en-US" smtClean="0"/>
              <a:pPr/>
              <a:t>36</a:t>
            </a:fld>
            <a:endParaRPr lang="en-US" dirty="0"/>
          </a:p>
        </p:txBody>
      </p:sp>
      <p:pic>
        <p:nvPicPr>
          <p:cNvPr id="3" name="Picture 2">
            <a:extLst>
              <a:ext uri="{FF2B5EF4-FFF2-40B4-BE49-F238E27FC236}">
                <a16:creationId xmlns:a16="http://schemas.microsoft.com/office/drawing/2014/main" id="{C422E65E-AF3B-4A6B-BC70-E77E29CA0ACF}"/>
              </a:ext>
            </a:extLst>
          </p:cNvPr>
          <p:cNvPicPr>
            <a:picLocks noChangeAspect="1"/>
          </p:cNvPicPr>
          <p:nvPr/>
        </p:nvPicPr>
        <p:blipFill>
          <a:blip r:embed="rId4"/>
          <a:stretch>
            <a:fillRect/>
          </a:stretch>
        </p:blipFill>
        <p:spPr>
          <a:xfrm>
            <a:off x="5078437" y="0"/>
            <a:ext cx="7005175" cy="6858000"/>
          </a:xfrm>
          <a:prstGeom prst="rect">
            <a:avLst/>
          </a:prstGeom>
          <a:ln>
            <a:solidFill>
              <a:schemeClr val="tx1">
                <a:lumMod val="50000"/>
                <a:lumOff val="50000"/>
              </a:schemeClr>
            </a:solidFill>
          </a:ln>
        </p:spPr>
      </p:pic>
      <p:sp>
        <p:nvSpPr>
          <p:cNvPr id="5" name="TextBox 4">
            <a:extLst>
              <a:ext uri="{FF2B5EF4-FFF2-40B4-BE49-F238E27FC236}">
                <a16:creationId xmlns:a16="http://schemas.microsoft.com/office/drawing/2014/main" id="{8C0FF1BF-28E0-4F81-ADAB-684A500FA6A0}"/>
              </a:ext>
            </a:extLst>
          </p:cNvPr>
          <p:cNvSpPr txBox="1"/>
          <p:nvPr/>
        </p:nvSpPr>
        <p:spPr>
          <a:xfrm>
            <a:off x="1182293" y="2088395"/>
            <a:ext cx="3228535" cy="3272052"/>
          </a:xfrm>
          <a:prstGeom prst="rect">
            <a:avLst/>
          </a:prstGeom>
          <a:noFill/>
          <a:ln>
            <a:noFill/>
          </a:ln>
        </p:spPr>
        <p:txBody>
          <a:bodyPr wrap="square" rtlCol="0">
            <a:noAutofit/>
          </a:bodyPr>
          <a:lstStyle/>
          <a:p>
            <a:pPr>
              <a:spcAft>
                <a:spcPts val="1200"/>
              </a:spcAft>
              <a:defRPr/>
            </a:pPr>
            <a:r>
              <a:rPr lang="en-US" sz="2400" dirty="0">
                <a:solidFill>
                  <a:prstClr val="black"/>
                </a:solidFill>
              </a:rPr>
              <a:t>Filter by </a:t>
            </a:r>
          </a:p>
          <a:p>
            <a:pPr marL="342900" indent="-342900">
              <a:spcAft>
                <a:spcPts val="1200"/>
              </a:spcAft>
              <a:buFont typeface="Arial" panose="020B0604020202020204" pitchFamily="34" charset="0"/>
              <a:buChar char="•"/>
              <a:defRPr/>
            </a:pPr>
            <a:r>
              <a:rPr lang="en-US" sz="2400" dirty="0">
                <a:solidFill>
                  <a:prstClr val="black"/>
                </a:solidFill>
              </a:rPr>
              <a:t>Gender</a:t>
            </a:r>
          </a:p>
          <a:p>
            <a:pPr marL="342900" indent="-342900">
              <a:spcAft>
                <a:spcPts val="1200"/>
              </a:spcAft>
              <a:buFont typeface="Arial" panose="020B0604020202020204" pitchFamily="34" charset="0"/>
              <a:buChar char="•"/>
              <a:defRPr/>
            </a:pPr>
            <a:r>
              <a:rPr lang="en-US" sz="2400" dirty="0">
                <a:solidFill>
                  <a:prstClr val="black"/>
                </a:solidFill>
              </a:rPr>
              <a:t>Nationality</a:t>
            </a:r>
          </a:p>
          <a:p>
            <a:pPr marL="342900" indent="-342900">
              <a:spcAft>
                <a:spcPts val="1200"/>
              </a:spcAft>
              <a:buFont typeface="Arial" panose="020B0604020202020204" pitchFamily="34" charset="0"/>
              <a:buChar char="•"/>
              <a:defRPr/>
            </a:pPr>
            <a:r>
              <a:rPr lang="en-US" sz="2400" dirty="0">
                <a:solidFill>
                  <a:prstClr val="black"/>
                </a:solidFill>
              </a:rPr>
              <a:t>Ethnicity</a:t>
            </a:r>
          </a:p>
          <a:p>
            <a:pPr marL="342900" indent="-342900">
              <a:spcAft>
                <a:spcPts val="1200"/>
              </a:spcAft>
              <a:buFont typeface="Arial" panose="020B0604020202020204" pitchFamily="34" charset="0"/>
              <a:buChar char="•"/>
              <a:defRPr/>
            </a:pPr>
            <a:r>
              <a:rPr lang="en-US" sz="2400" dirty="0">
                <a:solidFill>
                  <a:prstClr val="black"/>
                </a:solidFill>
              </a:rPr>
              <a:t>Literary movement</a:t>
            </a:r>
          </a:p>
          <a:p>
            <a:pPr marL="342900" indent="-342900">
              <a:spcAft>
                <a:spcPts val="1200"/>
              </a:spcAft>
              <a:buFont typeface="Arial" panose="020B0604020202020204" pitchFamily="34" charset="0"/>
              <a:buChar char="•"/>
              <a:defRPr/>
            </a:pPr>
            <a:r>
              <a:rPr lang="en-US" sz="2400" dirty="0">
                <a:solidFill>
                  <a:prstClr val="black"/>
                </a:solidFill>
              </a:rPr>
              <a:t>Literary period</a:t>
            </a:r>
          </a:p>
          <a:p>
            <a:pPr marL="171450" indent="-171450">
              <a:spcAft>
                <a:spcPts val="600"/>
              </a:spcAft>
              <a:buFont typeface="Arial" panose="020B0604020202020204" pitchFamily="34" charset="0"/>
              <a:buChar char="•"/>
              <a:defRPr/>
            </a:pPr>
            <a:endParaRPr lang="en-US" sz="2400" dirty="0">
              <a:solidFill>
                <a:prstClr val="black"/>
              </a:solidFill>
            </a:endParaRPr>
          </a:p>
        </p:txBody>
      </p:sp>
    </p:spTree>
    <p:custDataLst>
      <p:tags r:id="rId1"/>
    </p:custDataLst>
    <p:extLst>
      <p:ext uri="{BB962C8B-B14F-4D97-AF65-F5344CB8AC3E}">
        <p14:creationId xmlns:p14="http://schemas.microsoft.com/office/powerpoint/2010/main" val="17901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24553-52C5-44EC-8CF5-9DBABEFF93D9}"/>
              </a:ext>
            </a:extLst>
          </p:cNvPr>
          <p:cNvSpPr>
            <a:spLocks noGrp="1"/>
          </p:cNvSpPr>
          <p:nvPr>
            <p:ph type="title"/>
          </p:nvPr>
        </p:nvSpPr>
        <p:spPr>
          <a:xfrm>
            <a:off x="274320" y="182881"/>
            <a:ext cx="2947182" cy="1153550"/>
          </a:xfrm>
        </p:spPr>
        <p:txBody>
          <a:bodyPr/>
          <a:lstStyle/>
          <a:p>
            <a:r>
              <a:rPr lang="en-US" sz="4000" dirty="0"/>
              <a:t>Primary Text </a:t>
            </a:r>
            <a:br>
              <a:rPr lang="en-US" sz="4000" dirty="0"/>
            </a:br>
            <a:r>
              <a:rPr lang="en-US" sz="4000" dirty="0" err="1"/>
              <a:t>Docview</a:t>
            </a:r>
            <a:endParaRPr lang="en-US" sz="4000" dirty="0"/>
          </a:p>
        </p:txBody>
      </p:sp>
      <p:sp>
        <p:nvSpPr>
          <p:cNvPr id="4" name="Slide Number Placeholder 3">
            <a:extLst>
              <a:ext uri="{FF2B5EF4-FFF2-40B4-BE49-F238E27FC236}">
                <a16:creationId xmlns:a16="http://schemas.microsoft.com/office/drawing/2014/main" id="{4529B112-9FC0-4F81-981E-3ED00AE46AFC}"/>
              </a:ext>
            </a:extLst>
          </p:cNvPr>
          <p:cNvSpPr>
            <a:spLocks noGrp="1"/>
          </p:cNvSpPr>
          <p:nvPr>
            <p:ph type="sldNum" sz="quarter" idx="12"/>
          </p:nvPr>
        </p:nvSpPr>
        <p:spPr/>
        <p:txBody>
          <a:bodyPr/>
          <a:lstStyle/>
          <a:p>
            <a:fld id="{6476DBEE-108B-C54B-A71F-0F1E32E29253}" type="slidenum">
              <a:rPr lang="en-US" smtClean="0"/>
              <a:pPr/>
              <a:t>37</a:t>
            </a:fld>
            <a:endParaRPr lang="en-US" dirty="0"/>
          </a:p>
        </p:txBody>
      </p:sp>
      <p:sp>
        <p:nvSpPr>
          <p:cNvPr id="5" name="TextBox 4">
            <a:extLst>
              <a:ext uri="{FF2B5EF4-FFF2-40B4-BE49-F238E27FC236}">
                <a16:creationId xmlns:a16="http://schemas.microsoft.com/office/drawing/2014/main" id="{8C0FF1BF-28E0-4F81-ADAB-684A500FA6A0}"/>
              </a:ext>
            </a:extLst>
          </p:cNvPr>
          <p:cNvSpPr txBox="1"/>
          <p:nvPr/>
        </p:nvSpPr>
        <p:spPr>
          <a:xfrm>
            <a:off x="274320" y="1792974"/>
            <a:ext cx="2792437" cy="1153550"/>
          </a:xfrm>
          <a:prstGeom prst="rect">
            <a:avLst/>
          </a:prstGeom>
          <a:noFill/>
          <a:ln w="28575">
            <a:solidFill>
              <a:srgbClr val="C21C22"/>
            </a:solidFill>
          </a:ln>
        </p:spPr>
        <p:txBody>
          <a:bodyPr wrap="square" rtlCol="0">
            <a:noAutofit/>
          </a:bodyPr>
          <a:lstStyle/>
          <a:p>
            <a:pPr>
              <a:spcAft>
                <a:spcPts val="1200"/>
              </a:spcAft>
              <a:defRPr/>
            </a:pPr>
            <a:r>
              <a:rPr lang="en-US" sz="2400" dirty="0">
                <a:solidFill>
                  <a:prstClr val="black"/>
                </a:solidFill>
              </a:rPr>
              <a:t>Navigating between </a:t>
            </a:r>
          </a:p>
          <a:p>
            <a:pPr>
              <a:spcAft>
                <a:spcPts val="1200"/>
              </a:spcAft>
              <a:defRPr/>
            </a:pPr>
            <a:r>
              <a:rPr lang="en-US" sz="2400" dirty="0">
                <a:solidFill>
                  <a:prstClr val="black"/>
                </a:solidFill>
              </a:rPr>
              <a:t>search keywords</a:t>
            </a:r>
          </a:p>
        </p:txBody>
      </p:sp>
      <p:pic>
        <p:nvPicPr>
          <p:cNvPr id="7" name="Picture 6" descr="A screenshot of a computer screen&#10;&#10;Description generated with very high confidence">
            <a:extLst>
              <a:ext uri="{FF2B5EF4-FFF2-40B4-BE49-F238E27FC236}">
                <a16:creationId xmlns:a16="http://schemas.microsoft.com/office/drawing/2014/main" id="{03322F93-253D-48F6-AF3B-C68083793062}"/>
              </a:ext>
            </a:extLst>
          </p:cNvPr>
          <p:cNvPicPr>
            <a:picLocks noChangeAspect="1"/>
          </p:cNvPicPr>
          <p:nvPr/>
        </p:nvPicPr>
        <p:blipFill>
          <a:blip r:embed="rId4"/>
          <a:stretch>
            <a:fillRect/>
          </a:stretch>
        </p:blipFill>
        <p:spPr>
          <a:xfrm>
            <a:off x="3310705" y="-337624"/>
            <a:ext cx="8881296" cy="7195624"/>
          </a:xfrm>
          <a:prstGeom prst="rect">
            <a:avLst/>
          </a:prstGeom>
          <a:ln>
            <a:solidFill>
              <a:schemeClr val="accent1">
                <a:shade val="50000"/>
              </a:schemeClr>
            </a:solidFill>
          </a:ln>
        </p:spPr>
      </p:pic>
      <p:pic>
        <p:nvPicPr>
          <p:cNvPr id="8" name="Picture 7">
            <a:extLst>
              <a:ext uri="{FF2B5EF4-FFF2-40B4-BE49-F238E27FC236}">
                <a16:creationId xmlns:a16="http://schemas.microsoft.com/office/drawing/2014/main" id="{25F50C06-B168-4D97-AAFC-3BED5834F24A}"/>
              </a:ext>
            </a:extLst>
          </p:cNvPr>
          <p:cNvPicPr>
            <a:picLocks noChangeAspect="1"/>
          </p:cNvPicPr>
          <p:nvPr/>
        </p:nvPicPr>
        <p:blipFill>
          <a:blip r:embed="rId5"/>
          <a:stretch>
            <a:fillRect/>
          </a:stretch>
        </p:blipFill>
        <p:spPr>
          <a:xfrm>
            <a:off x="8117058" y="2575388"/>
            <a:ext cx="2335970" cy="4282612"/>
          </a:xfrm>
          <a:prstGeom prst="rect">
            <a:avLst/>
          </a:prstGeom>
          <a:ln>
            <a:solidFill>
              <a:schemeClr val="accent1">
                <a:shade val="50000"/>
              </a:schemeClr>
            </a:solidFill>
          </a:ln>
        </p:spPr>
      </p:pic>
      <p:sp>
        <p:nvSpPr>
          <p:cNvPr id="9" name="Rectangle 8">
            <a:extLst>
              <a:ext uri="{FF2B5EF4-FFF2-40B4-BE49-F238E27FC236}">
                <a16:creationId xmlns:a16="http://schemas.microsoft.com/office/drawing/2014/main" id="{7ED58F9D-814C-4714-9866-425B006B341E}"/>
              </a:ext>
            </a:extLst>
          </p:cNvPr>
          <p:cNvSpPr/>
          <p:nvPr/>
        </p:nvSpPr>
        <p:spPr>
          <a:xfrm>
            <a:off x="6138204" y="1680429"/>
            <a:ext cx="2218006" cy="387521"/>
          </a:xfrm>
          <a:prstGeom prst="rect">
            <a:avLst/>
          </a:prstGeom>
          <a:noFill/>
          <a:ln w="28575">
            <a:solidFill>
              <a:srgbClr val="C018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78B9846-A8FE-485C-BB8F-2D51D5DFCD4D}"/>
              </a:ext>
            </a:extLst>
          </p:cNvPr>
          <p:cNvSpPr/>
          <p:nvPr/>
        </p:nvSpPr>
        <p:spPr>
          <a:xfrm>
            <a:off x="10661696" y="1722634"/>
            <a:ext cx="1422451" cy="1076837"/>
          </a:xfrm>
          <a:prstGeom prst="rect">
            <a:avLst/>
          </a:prstGeom>
          <a:noFill/>
          <a:ln w="28575">
            <a:solidFill>
              <a:srgbClr val="C018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8787F37C-82EE-4169-BE7E-10B93AAEBCC9}"/>
              </a:ext>
            </a:extLst>
          </p:cNvPr>
          <p:cNvCxnSpPr>
            <a:cxnSpLocks/>
          </p:cNvCxnSpPr>
          <p:nvPr/>
        </p:nvCxnSpPr>
        <p:spPr>
          <a:xfrm flipV="1">
            <a:off x="3066757" y="1955409"/>
            <a:ext cx="3029243" cy="43609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775B483-4EF3-4CA1-9053-E38C61F51CA9}"/>
              </a:ext>
            </a:extLst>
          </p:cNvPr>
          <p:cNvSpPr txBox="1"/>
          <p:nvPr/>
        </p:nvSpPr>
        <p:spPr>
          <a:xfrm>
            <a:off x="737768" y="4402060"/>
            <a:ext cx="2002408" cy="830997"/>
          </a:xfrm>
          <a:prstGeom prst="rect">
            <a:avLst/>
          </a:prstGeom>
          <a:solidFill>
            <a:schemeClr val="bg1"/>
          </a:solidFill>
          <a:ln w="28575">
            <a:solidFill>
              <a:srgbClr val="C0181F"/>
            </a:solidFill>
          </a:ln>
        </p:spPr>
        <p:txBody>
          <a:bodyPr wrap="none" rtlCol="0">
            <a:spAutoFit/>
          </a:bodyPr>
          <a:lstStyle/>
          <a:p>
            <a:r>
              <a:rPr lang="en-GB" sz="2400" dirty="0">
                <a:solidFill>
                  <a:prstClr val="black"/>
                </a:solidFill>
              </a:rPr>
              <a:t>M</a:t>
            </a:r>
            <a:r>
              <a:rPr lang="en-US" sz="2400" dirty="0">
                <a:solidFill>
                  <a:prstClr val="black"/>
                </a:solidFill>
              </a:rPr>
              <a:t>any more </a:t>
            </a:r>
          </a:p>
          <a:p>
            <a:r>
              <a:rPr lang="en-US" sz="2400" dirty="0">
                <a:solidFill>
                  <a:prstClr val="black"/>
                </a:solidFill>
              </a:rPr>
              <a:t>saving formats</a:t>
            </a:r>
          </a:p>
        </p:txBody>
      </p:sp>
      <p:cxnSp>
        <p:nvCxnSpPr>
          <p:cNvPr id="18" name="Straight Arrow Connector 17">
            <a:extLst>
              <a:ext uri="{FF2B5EF4-FFF2-40B4-BE49-F238E27FC236}">
                <a16:creationId xmlns:a16="http://schemas.microsoft.com/office/drawing/2014/main" id="{266DE465-89E0-4648-8386-1DA33C8B9DB6}"/>
              </a:ext>
            </a:extLst>
          </p:cNvPr>
          <p:cNvCxnSpPr>
            <a:cxnSpLocks/>
          </p:cNvCxnSpPr>
          <p:nvPr/>
        </p:nvCxnSpPr>
        <p:spPr>
          <a:xfrm flipH="1">
            <a:off x="10199078" y="2489983"/>
            <a:ext cx="1153552" cy="18388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55470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55A95-7728-BD4E-B26E-ED5BD3C249E3}"/>
              </a:ext>
            </a:extLst>
          </p:cNvPr>
          <p:cNvSpPr>
            <a:spLocks noGrp="1"/>
          </p:cNvSpPr>
          <p:nvPr>
            <p:ph type="title"/>
          </p:nvPr>
        </p:nvSpPr>
        <p:spPr/>
        <p:txBody>
          <a:bodyPr/>
          <a:lstStyle/>
          <a:p>
            <a:r>
              <a:rPr lang="en-US" dirty="0"/>
              <a:t>Summary</a:t>
            </a:r>
          </a:p>
        </p:txBody>
      </p:sp>
      <p:sp>
        <p:nvSpPr>
          <p:cNvPr id="6" name="Content Placeholder 5">
            <a:extLst>
              <a:ext uri="{FF2B5EF4-FFF2-40B4-BE49-F238E27FC236}">
                <a16:creationId xmlns:a16="http://schemas.microsoft.com/office/drawing/2014/main" id="{51E3AAEC-CC59-3741-A13E-4CA6F9227609}"/>
              </a:ext>
            </a:extLst>
          </p:cNvPr>
          <p:cNvSpPr>
            <a:spLocks noGrp="1"/>
          </p:cNvSpPr>
          <p:nvPr>
            <p:ph idx="1"/>
          </p:nvPr>
        </p:nvSpPr>
        <p:spPr>
          <a:xfrm>
            <a:off x="548640" y="1803399"/>
            <a:ext cx="10863072" cy="3303621"/>
          </a:xfrm>
        </p:spPr>
        <p:txBody>
          <a:bodyPr>
            <a:normAutofit/>
          </a:bodyPr>
          <a:lstStyle/>
          <a:p>
            <a:pPr marL="0" indent="0">
              <a:buNone/>
            </a:pPr>
            <a:r>
              <a:rPr lang="en-US" b="1" dirty="0">
                <a:latin typeface="+mn-lt"/>
              </a:rPr>
              <a:t>After this session now you can</a:t>
            </a:r>
          </a:p>
          <a:p>
            <a:pPr lvl="0"/>
            <a:r>
              <a:rPr lang="en-US" b="1" dirty="0"/>
              <a:t>Differentiate the various content types based on your research needs</a:t>
            </a:r>
            <a:endParaRPr lang="en-US" dirty="0"/>
          </a:p>
          <a:p>
            <a:pPr lvl="0"/>
            <a:r>
              <a:rPr lang="en-US" b="1" dirty="0"/>
              <a:t>Discover relevant related resources from the Author record page </a:t>
            </a:r>
            <a:endParaRPr lang="en-US" dirty="0"/>
          </a:p>
          <a:p>
            <a:pPr lvl="0"/>
            <a:r>
              <a:rPr lang="en-US" b="1" dirty="0"/>
              <a:t>Use the Word Variants feature for language history researches</a:t>
            </a:r>
            <a:endParaRPr lang="en-US" dirty="0"/>
          </a:p>
          <a:p>
            <a:pPr lvl="0"/>
            <a:r>
              <a:rPr lang="en-US" b="1" dirty="0"/>
              <a:t>Evaluate and refine the search results </a:t>
            </a: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custDataLst>
      <p:tags r:id="rId1"/>
    </p:custDataLst>
    <p:extLst>
      <p:ext uri="{BB962C8B-B14F-4D97-AF65-F5344CB8AC3E}">
        <p14:creationId xmlns:p14="http://schemas.microsoft.com/office/powerpoint/2010/main" val="3244068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CF17E7B-4F7F-7645-8E38-96392CCCDFF8}"/>
              </a:ext>
            </a:extLst>
          </p:cNvPr>
          <p:cNvSpPr>
            <a:spLocks noGrp="1"/>
          </p:cNvSpPr>
          <p:nvPr>
            <p:ph type="title"/>
          </p:nvPr>
        </p:nvSpPr>
        <p:spPr>
          <a:xfrm>
            <a:off x="274320" y="182881"/>
            <a:ext cx="11552722" cy="680720"/>
          </a:xfrm>
        </p:spPr>
        <p:txBody>
          <a:bodyPr/>
          <a:lstStyle/>
          <a:p>
            <a:r>
              <a:rPr lang="en-US" dirty="0"/>
              <a:t>Additional Resources &amp; Contact Info</a:t>
            </a:r>
          </a:p>
        </p:txBody>
      </p:sp>
      <p:sp>
        <p:nvSpPr>
          <p:cNvPr id="8" name="Content Placeholder 7">
            <a:extLst>
              <a:ext uri="{FF2B5EF4-FFF2-40B4-BE49-F238E27FC236}">
                <a16:creationId xmlns:a16="http://schemas.microsoft.com/office/drawing/2014/main" id="{5DBF4C4B-0D39-ED41-8191-3998FAD8D819}"/>
              </a:ext>
            </a:extLst>
          </p:cNvPr>
          <p:cNvSpPr>
            <a:spLocks noGrp="1"/>
          </p:cNvSpPr>
          <p:nvPr>
            <p:ph idx="1"/>
          </p:nvPr>
        </p:nvSpPr>
        <p:spPr>
          <a:xfrm>
            <a:off x="777240" y="1460862"/>
            <a:ext cx="10155803" cy="3307080"/>
          </a:xfrm>
        </p:spPr>
        <p:txBody>
          <a:bodyPr>
            <a:normAutofit/>
          </a:bodyPr>
          <a:lstStyle/>
          <a:p>
            <a:r>
              <a:rPr lang="en-US" sz="3200" b="1" dirty="0" err="1"/>
              <a:t>LibGuide</a:t>
            </a:r>
            <a:r>
              <a:rPr lang="en-US" sz="3200" b="1" dirty="0"/>
              <a:t> </a:t>
            </a:r>
            <a:r>
              <a:rPr lang="en-US" sz="3200" b="1" dirty="0">
                <a:hlinkClick r:id="rId4"/>
              </a:rPr>
              <a:t>https://proquest.libguides.com/lionpqp</a:t>
            </a:r>
            <a:endParaRPr lang="en-US" sz="3200" b="1" dirty="0"/>
          </a:p>
          <a:p>
            <a:r>
              <a:rPr lang="sv-FI" dirty="0"/>
              <a:t>B</a:t>
            </a:r>
            <a:r>
              <a:rPr lang="en-US" dirty="0" err="1"/>
              <a:t>rochure</a:t>
            </a:r>
            <a:r>
              <a:rPr lang="en-US" dirty="0"/>
              <a:t> </a:t>
            </a:r>
            <a:r>
              <a:rPr lang="en-US" dirty="0">
                <a:hlinkClick r:id="rId5"/>
              </a:rPr>
              <a:t>https://www.proquest.com/documents/Literature-Online-Premium-Brochure.html</a:t>
            </a:r>
            <a:endParaRPr lang="en-US" dirty="0"/>
          </a:p>
          <a:p>
            <a:r>
              <a:rPr lang="en-US" dirty="0"/>
              <a:t>Contact </a:t>
            </a:r>
            <a:r>
              <a:rPr lang="en-US" dirty="0">
                <a:hlinkClick r:id="rId6"/>
              </a:rPr>
              <a:t>training@proquest.com</a:t>
            </a:r>
            <a:r>
              <a:rPr lang="en-US" dirty="0"/>
              <a:t> for any additional training request</a:t>
            </a:r>
          </a:p>
        </p:txBody>
      </p:sp>
    </p:spTree>
    <p:custDataLst>
      <p:tags r:id="rId1"/>
    </p:custDataLst>
    <p:extLst>
      <p:ext uri="{BB962C8B-B14F-4D97-AF65-F5344CB8AC3E}">
        <p14:creationId xmlns:p14="http://schemas.microsoft.com/office/powerpoint/2010/main" val="224178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653E045-0175-4534-B13E-C1AC9AD2589D}"/>
              </a:ext>
            </a:extLst>
          </p:cNvPr>
          <p:cNvSpPr txBox="1">
            <a:spLocks/>
          </p:cNvSpPr>
          <p:nvPr/>
        </p:nvSpPr>
        <p:spPr>
          <a:xfrm>
            <a:off x="422367" y="2224550"/>
            <a:ext cx="8063265" cy="2644903"/>
          </a:xfrm>
          <a:prstGeom prst="rect">
            <a:avLst/>
          </a:prstGeom>
        </p:spPr>
        <p:txBody>
          <a:bodyPr vert="horz" lIns="91440" tIns="45720" rIns="91440" bIns="45720" rtlCol="0">
            <a:normAutofit/>
          </a:bodyPr>
          <a:lstStyle>
            <a:lvl1pPr marL="171450" indent="-171450" algn="l" defTabSz="685800" rtl="0" eaLnBrk="1" latinLnBrk="0" hangingPunct="1">
              <a:lnSpc>
                <a:spcPct val="120000"/>
              </a:lnSpc>
              <a:spcBef>
                <a:spcPts val="0"/>
              </a:spcBef>
              <a:spcAft>
                <a:spcPts val="450"/>
              </a:spcAft>
              <a:buFont typeface="Arial"/>
              <a:buChar char="•"/>
              <a:defRPr sz="2100" b="0" i="0" kern="1200" spc="23" baseline="0">
                <a:solidFill>
                  <a:schemeClr val="tx1"/>
                </a:solidFill>
                <a:latin typeface="+mj-lt"/>
                <a:ea typeface="Open Sans Light" charset="0"/>
                <a:cs typeface="Open Sans Light" charset="0"/>
              </a:defRPr>
            </a:lvl1pPr>
            <a:lvl2pPr marL="514350" indent="-171450" algn="l" defTabSz="685800" rtl="0" eaLnBrk="1" latinLnBrk="0" hangingPunct="1">
              <a:lnSpc>
                <a:spcPct val="120000"/>
              </a:lnSpc>
              <a:spcBef>
                <a:spcPts val="0"/>
              </a:spcBef>
              <a:spcAft>
                <a:spcPts val="450"/>
              </a:spcAft>
              <a:buFont typeface="Arial"/>
              <a:buChar char="•"/>
              <a:defRPr sz="1800" b="0" i="0" kern="1200" spc="23" baseline="0">
                <a:solidFill>
                  <a:schemeClr val="tx1"/>
                </a:solidFill>
                <a:latin typeface="+mj-lt"/>
                <a:ea typeface="Open Sans Light" charset="0"/>
                <a:cs typeface="Open Sans Light" charset="0"/>
              </a:defRPr>
            </a:lvl2pPr>
            <a:lvl3pPr marL="857250" indent="-171450" algn="l" defTabSz="685800" rtl="0" eaLnBrk="1" latinLnBrk="0" hangingPunct="1">
              <a:lnSpc>
                <a:spcPct val="120000"/>
              </a:lnSpc>
              <a:spcBef>
                <a:spcPts val="0"/>
              </a:spcBef>
              <a:spcAft>
                <a:spcPts val="450"/>
              </a:spcAft>
              <a:buFont typeface="Arial"/>
              <a:buChar char="•"/>
              <a:defRPr sz="1500" b="0" i="0" kern="1200" spc="23" baseline="0">
                <a:solidFill>
                  <a:schemeClr val="tx1"/>
                </a:solidFill>
                <a:latin typeface="+mj-lt"/>
                <a:ea typeface="Open Sans Light" charset="0"/>
                <a:cs typeface="Open Sans Light" charset="0"/>
              </a:defRPr>
            </a:lvl3pPr>
            <a:lvl4pPr marL="1200150" indent="-171450" algn="l" defTabSz="685800" rtl="0" eaLnBrk="1" latinLnBrk="0" hangingPunct="1">
              <a:lnSpc>
                <a:spcPct val="120000"/>
              </a:lnSpc>
              <a:spcBef>
                <a:spcPts val="0"/>
              </a:spcBef>
              <a:spcAft>
                <a:spcPts val="450"/>
              </a:spcAft>
              <a:buFont typeface="Arial"/>
              <a:buChar char="•"/>
              <a:defRPr sz="1350" b="0" i="0" kern="1200" spc="23" baseline="0">
                <a:solidFill>
                  <a:schemeClr val="tx1"/>
                </a:solidFill>
                <a:latin typeface="+mj-lt"/>
                <a:ea typeface="Open Sans Light" charset="0"/>
                <a:cs typeface="Open Sans Light" charset="0"/>
              </a:defRPr>
            </a:lvl4pPr>
            <a:lvl5pPr marL="1543050" indent="-171450" algn="l" defTabSz="685800" rtl="0" eaLnBrk="1" latinLnBrk="0" hangingPunct="1">
              <a:lnSpc>
                <a:spcPct val="120000"/>
              </a:lnSpc>
              <a:spcBef>
                <a:spcPts val="0"/>
              </a:spcBef>
              <a:spcAft>
                <a:spcPts val="450"/>
              </a:spcAft>
              <a:buFont typeface="Arial"/>
              <a:buChar char="•"/>
              <a:defRPr sz="1350" b="0" i="0" kern="1200" spc="23" baseline="0">
                <a:solidFill>
                  <a:schemeClr val="tx1"/>
                </a:solidFill>
                <a:latin typeface="+mj-lt"/>
                <a:ea typeface="Open Sans Light" charset="0"/>
                <a:cs typeface="Open Sans Light"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2800" b="1" dirty="0">
                <a:solidFill>
                  <a:srgbClr val="971722"/>
                </a:solidFill>
                <a:latin typeface="+mn-lt"/>
              </a:rPr>
              <a:t>Growing resource for </a:t>
            </a:r>
          </a:p>
          <a:p>
            <a:pPr marL="0" indent="0">
              <a:buNone/>
            </a:pPr>
            <a:r>
              <a:rPr lang="en-US" sz="2800" b="1" dirty="0">
                <a:solidFill>
                  <a:srgbClr val="971722"/>
                </a:solidFill>
                <a:latin typeface="+mn-lt"/>
              </a:rPr>
              <a:t>	All aspects </a:t>
            </a:r>
            <a:r>
              <a:rPr lang="en-US" sz="2800" dirty="0">
                <a:latin typeface="+mn-lt"/>
              </a:rPr>
              <a:t>of literary research and teaching </a:t>
            </a:r>
          </a:p>
          <a:p>
            <a:r>
              <a:rPr lang="en-GB" sz="2800" b="1" dirty="0">
                <a:solidFill>
                  <a:srgbClr val="971722"/>
                </a:solidFill>
                <a:latin typeface="+mn-lt"/>
              </a:rPr>
              <a:t>Depth and quality </a:t>
            </a:r>
            <a:r>
              <a:rPr lang="en-GB" sz="2800" dirty="0">
                <a:latin typeface="+mn-lt"/>
              </a:rPr>
              <a:t>of the material to</a:t>
            </a:r>
          </a:p>
          <a:p>
            <a:pPr marL="0" indent="0">
              <a:buNone/>
            </a:pPr>
            <a:r>
              <a:rPr lang="en-GB" sz="2800" dirty="0">
                <a:latin typeface="+mn-lt"/>
              </a:rPr>
              <a:t>	Cover </a:t>
            </a:r>
            <a:r>
              <a:rPr lang="en-GB" sz="2800" b="1" dirty="0">
                <a:solidFill>
                  <a:srgbClr val="971722"/>
                </a:solidFill>
                <a:latin typeface="+mn-lt"/>
              </a:rPr>
              <a:t>every topic with confidence.</a:t>
            </a:r>
            <a:r>
              <a:rPr lang="en-GB" sz="2800" dirty="0">
                <a:latin typeface="+mn-lt"/>
              </a:rPr>
              <a:t> </a:t>
            </a:r>
          </a:p>
        </p:txBody>
      </p:sp>
      <p:sp>
        <p:nvSpPr>
          <p:cNvPr id="2" name="Title 1">
            <a:extLst>
              <a:ext uri="{FF2B5EF4-FFF2-40B4-BE49-F238E27FC236}">
                <a16:creationId xmlns:a16="http://schemas.microsoft.com/office/drawing/2014/main" id="{F4FBE652-3BD6-48B1-B8B3-A576010D33E3}"/>
              </a:ext>
            </a:extLst>
          </p:cNvPr>
          <p:cNvSpPr>
            <a:spLocks noGrp="1"/>
          </p:cNvSpPr>
          <p:nvPr>
            <p:ph type="title"/>
          </p:nvPr>
        </p:nvSpPr>
        <p:spPr/>
        <p:txBody>
          <a:bodyPr/>
          <a:lstStyle/>
          <a:p>
            <a:r>
              <a:rPr lang="en-GB" dirty="0"/>
              <a:t>Literature Online (LION)</a:t>
            </a:r>
            <a:br>
              <a:rPr lang="en-GB" dirty="0"/>
            </a:br>
            <a:r>
              <a:rPr lang="en-GB" dirty="0"/>
              <a:t> The Vision</a:t>
            </a:r>
            <a:endParaRPr lang="en-US" dirty="0"/>
          </a:p>
        </p:txBody>
      </p:sp>
      <p:sp>
        <p:nvSpPr>
          <p:cNvPr id="4" name="Slide Number Placeholder 3">
            <a:extLst>
              <a:ext uri="{FF2B5EF4-FFF2-40B4-BE49-F238E27FC236}">
                <a16:creationId xmlns:a16="http://schemas.microsoft.com/office/drawing/2014/main" id="{0508A43B-CF07-4075-80D1-308826FED3B5}"/>
              </a:ext>
            </a:extLst>
          </p:cNvPr>
          <p:cNvSpPr>
            <a:spLocks noGrp="1"/>
          </p:cNvSpPr>
          <p:nvPr>
            <p:ph type="sldNum" sz="quarter" idx="12"/>
          </p:nvPr>
        </p:nvSpPr>
        <p:spPr/>
        <p:txBody>
          <a:bodyPr/>
          <a:lstStyle/>
          <a:p>
            <a:fld id="{6476DBEE-108B-C54B-A71F-0F1E32E29253}" type="slidenum">
              <a:rPr lang="en-US" smtClean="0"/>
              <a:pPr/>
              <a:t>4</a:t>
            </a:fld>
            <a:endParaRPr lang="en-US" dirty="0"/>
          </a:p>
        </p:txBody>
      </p:sp>
      <p:pic>
        <p:nvPicPr>
          <p:cNvPr id="7" name="Picture 11">
            <a:extLst>
              <a:ext uri="{FF2B5EF4-FFF2-40B4-BE49-F238E27FC236}">
                <a16:creationId xmlns:a16="http://schemas.microsoft.com/office/drawing/2014/main" id="{3320FE16-34DF-4694-9DB8-F5D03906781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546540" y="246470"/>
            <a:ext cx="3113365" cy="318253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7">
            <a:extLst>
              <a:ext uri="{FF2B5EF4-FFF2-40B4-BE49-F238E27FC236}">
                <a16:creationId xmlns:a16="http://schemas.microsoft.com/office/drawing/2014/main" id="{C6B93ACA-00EF-4329-9013-87E94850B375}"/>
              </a:ext>
            </a:extLst>
          </p:cNvPr>
          <p:cNvPicPr>
            <a:picLocks noChangeAspect="1"/>
          </p:cNvPicPr>
          <p:nvPr/>
        </p:nvPicPr>
        <p:blipFill>
          <a:blip r:embed="rId5"/>
          <a:stretch>
            <a:fillRect/>
          </a:stretch>
        </p:blipFill>
        <p:spPr>
          <a:xfrm>
            <a:off x="7351776" y="3665002"/>
            <a:ext cx="4308129" cy="2644903"/>
          </a:xfrm>
          <a:prstGeom prst="rect">
            <a:avLst/>
          </a:prstGeom>
          <a:ln>
            <a:solidFill>
              <a:schemeClr val="tx1"/>
            </a:solidFill>
          </a:ln>
        </p:spPr>
      </p:pic>
    </p:spTree>
    <p:custDataLst>
      <p:tags r:id="rId1"/>
    </p:custDataLst>
    <p:extLst>
      <p:ext uri="{BB962C8B-B14F-4D97-AF65-F5344CB8AC3E}">
        <p14:creationId xmlns:p14="http://schemas.microsoft.com/office/powerpoint/2010/main" val="232572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C2A4D3B-41AD-B643-AF0F-85A9BB601434}"/>
              </a:ext>
            </a:extLst>
          </p:cNvPr>
          <p:cNvSpPr>
            <a:spLocks noGrp="1"/>
          </p:cNvSpPr>
          <p:nvPr>
            <p:ph type="body" sz="quarter" idx="14"/>
          </p:nvPr>
        </p:nvSpPr>
        <p:spPr/>
        <p:txBody>
          <a:bodyPr/>
          <a:lstStyle/>
          <a:p>
            <a:r>
              <a:rPr lang="en-US" dirty="0"/>
              <a:t>Include contact information</a:t>
            </a:r>
          </a:p>
        </p:txBody>
      </p:sp>
    </p:spTree>
    <p:custDataLst>
      <p:tags r:id="rId1"/>
    </p:custDataLst>
    <p:extLst>
      <p:ext uri="{BB962C8B-B14F-4D97-AF65-F5344CB8AC3E}">
        <p14:creationId xmlns:p14="http://schemas.microsoft.com/office/powerpoint/2010/main" val="96463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B8EF1-0869-4126-AEB4-82AED92D11EA}"/>
              </a:ext>
            </a:extLst>
          </p:cNvPr>
          <p:cNvSpPr>
            <a:spLocks noGrp="1"/>
          </p:cNvSpPr>
          <p:nvPr>
            <p:ph type="title"/>
          </p:nvPr>
        </p:nvSpPr>
        <p:spPr/>
        <p:txBody>
          <a:bodyPr/>
          <a:lstStyle/>
          <a:p>
            <a:r>
              <a:rPr lang="en-US" sz="3600" dirty="0"/>
              <a:t>Different needs for different </a:t>
            </a:r>
            <a:r>
              <a:rPr lang="en-US" sz="4000" dirty="0"/>
              <a:t>levels</a:t>
            </a:r>
            <a:r>
              <a:rPr lang="en-US" sz="3600" dirty="0"/>
              <a:t> of users</a:t>
            </a:r>
          </a:p>
        </p:txBody>
      </p:sp>
      <p:sp>
        <p:nvSpPr>
          <p:cNvPr id="4" name="Slide Number Placeholder 3">
            <a:extLst>
              <a:ext uri="{FF2B5EF4-FFF2-40B4-BE49-F238E27FC236}">
                <a16:creationId xmlns:a16="http://schemas.microsoft.com/office/drawing/2014/main" id="{549E9D66-E39C-452C-8823-27CF7D06731F}"/>
              </a:ext>
            </a:extLst>
          </p:cNvPr>
          <p:cNvSpPr>
            <a:spLocks noGrp="1"/>
          </p:cNvSpPr>
          <p:nvPr>
            <p:ph type="sldNum" sz="quarter" idx="12"/>
          </p:nvPr>
        </p:nvSpPr>
        <p:spPr/>
        <p:txBody>
          <a:bodyPr/>
          <a:lstStyle/>
          <a:p>
            <a:fld id="{6476DBEE-108B-C54B-A71F-0F1E32E29253}" type="slidenum">
              <a:rPr lang="en-US" smtClean="0"/>
              <a:pPr/>
              <a:t>5</a:t>
            </a:fld>
            <a:endParaRPr lang="en-US" dirty="0"/>
          </a:p>
        </p:txBody>
      </p:sp>
      <p:sp>
        <p:nvSpPr>
          <p:cNvPr id="9" name="TextBox 8">
            <a:extLst>
              <a:ext uri="{FF2B5EF4-FFF2-40B4-BE49-F238E27FC236}">
                <a16:creationId xmlns:a16="http://schemas.microsoft.com/office/drawing/2014/main" id="{7AC70A25-D8EE-403D-A1D8-4B20F0D8619D}"/>
              </a:ext>
            </a:extLst>
          </p:cNvPr>
          <p:cNvSpPr txBox="1"/>
          <p:nvPr/>
        </p:nvSpPr>
        <p:spPr>
          <a:xfrm>
            <a:off x="6463748" y="912344"/>
            <a:ext cx="5266698" cy="418854"/>
          </a:xfrm>
          <a:prstGeom prst="rect">
            <a:avLst/>
          </a:prstGeom>
          <a:solidFill>
            <a:srgbClr val="971722"/>
          </a:solidFill>
          <a:ln w="285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nchor="ctr" anchorCtr="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b="1" i="1" dirty="0">
                <a:solidFill>
                  <a:schemeClr val="bg1">
                    <a:lumMod val="95000"/>
                  </a:schemeClr>
                </a:solidFill>
                <a:latin typeface="Calibri"/>
              </a:rPr>
              <a:t>SOLUTIONS</a:t>
            </a:r>
            <a:endParaRPr kumimoji="0" lang="en-US" sz="2400" b="1" i="1" u="none" strike="noStrike" kern="1200" cap="none" spc="0" normalizeH="0" baseline="0" noProof="0" dirty="0">
              <a:ln>
                <a:noFill/>
              </a:ln>
              <a:solidFill>
                <a:schemeClr val="bg1">
                  <a:lumMod val="95000"/>
                </a:schemeClr>
              </a:solidFill>
              <a:effectLst/>
              <a:uLnTx/>
              <a:uFillTx/>
              <a:latin typeface="Calibri"/>
              <a:ea typeface="+mn-ea"/>
              <a:cs typeface="+mn-cs"/>
            </a:endParaRPr>
          </a:p>
        </p:txBody>
      </p:sp>
      <p:sp>
        <p:nvSpPr>
          <p:cNvPr id="10" name="TextBox 9">
            <a:extLst>
              <a:ext uri="{FF2B5EF4-FFF2-40B4-BE49-F238E27FC236}">
                <a16:creationId xmlns:a16="http://schemas.microsoft.com/office/drawing/2014/main" id="{B30D607A-4DEB-4405-8A3E-307F5FB68C67}"/>
              </a:ext>
            </a:extLst>
          </p:cNvPr>
          <p:cNvSpPr txBox="1"/>
          <p:nvPr/>
        </p:nvSpPr>
        <p:spPr>
          <a:xfrm>
            <a:off x="603068" y="912344"/>
            <a:ext cx="4913812" cy="454648"/>
          </a:xfrm>
          <a:prstGeom prst="rect">
            <a:avLst/>
          </a:prstGeom>
          <a:solidFill>
            <a:srgbClr val="971722"/>
          </a:solidFill>
          <a:ln w="285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nchor="ctr" anchorCtr="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chemeClr val="bg1">
                    <a:lumMod val="95000"/>
                  </a:schemeClr>
                </a:solidFill>
                <a:effectLst/>
                <a:uLnTx/>
                <a:uFillTx/>
                <a:latin typeface="Calibri"/>
              </a:rPr>
              <a:t>NEEDS</a:t>
            </a:r>
            <a:endParaRPr kumimoji="0" lang="en-US" sz="2400" b="1" i="1" u="none" strike="noStrike" kern="1200" cap="none" spc="0" normalizeH="0" baseline="0" noProof="0" dirty="0">
              <a:ln>
                <a:noFill/>
              </a:ln>
              <a:solidFill>
                <a:schemeClr val="bg1">
                  <a:lumMod val="95000"/>
                </a:schemeClr>
              </a:solidFill>
              <a:effectLst/>
              <a:uLnTx/>
              <a:uFillTx/>
              <a:latin typeface="Calibri"/>
            </a:endParaRPr>
          </a:p>
        </p:txBody>
      </p:sp>
      <p:sp>
        <p:nvSpPr>
          <p:cNvPr id="12" name="TextBox 11">
            <a:extLst>
              <a:ext uri="{FF2B5EF4-FFF2-40B4-BE49-F238E27FC236}">
                <a16:creationId xmlns:a16="http://schemas.microsoft.com/office/drawing/2014/main" id="{F3BCABF9-142C-434C-9B70-B8434FF728D5}"/>
              </a:ext>
            </a:extLst>
          </p:cNvPr>
          <p:cNvSpPr txBox="1"/>
          <p:nvPr/>
        </p:nvSpPr>
        <p:spPr>
          <a:xfrm>
            <a:off x="603068" y="4747767"/>
            <a:ext cx="5371012" cy="1647228"/>
          </a:xfrm>
          <a:prstGeom prst="homePlate">
            <a:avLst/>
          </a:prstGeom>
          <a:solidFill>
            <a:schemeClr val="bg1">
              <a:lumMod val="85000"/>
            </a:schemeClr>
          </a:solidFill>
          <a:ln w="190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nchor="ctr" anchorCtr="0">
            <a:noAutofit/>
          </a:bodyPr>
          <a:lstStyle/>
          <a:p>
            <a:pPr lvl="0" algn="ctr">
              <a:spcAft>
                <a:spcPts val="400"/>
              </a:spcAft>
              <a:defRPr/>
            </a:pPr>
            <a:r>
              <a:rPr lang="en-US" b="1" dirty="0">
                <a:solidFill>
                  <a:prstClr val="black"/>
                </a:solidFill>
              </a:rPr>
              <a:t>Librarians</a:t>
            </a:r>
            <a:r>
              <a:rPr lang="en-US" dirty="0">
                <a:solidFill>
                  <a:prstClr val="black"/>
                </a:solidFill>
              </a:rPr>
              <a:t> need to perform researches for                  their patrons over authoritative scholarly journals for relevant criticism research and reviews over authors, their literary productions, or periods                  and movements</a:t>
            </a:r>
          </a:p>
        </p:txBody>
      </p:sp>
      <p:sp>
        <p:nvSpPr>
          <p:cNvPr id="13" name="TextBox 12">
            <a:extLst>
              <a:ext uri="{FF2B5EF4-FFF2-40B4-BE49-F238E27FC236}">
                <a16:creationId xmlns:a16="http://schemas.microsoft.com/office/drawing/2014/main" id="{9D11B3FE-50DF-4394-8A36-09DDCA422B11}"/>
              </a:ext>
            </a:extLst>
          </p:cNvPr>
          <p:cNvSpPr txBox="1"/>
          <p:nvPr/>
        </p:nvSpPr>
        <p:spPr>
          <a:xfrm>
            <a:off x="6463748" y="4889452"/>
            <a:ext cx="5162500" cy="1486620"/>
          </a:xfrm>
          <a:prstGeom prst="roundRect">
            <a:avLst/>
          </a:prstGeom>
          <a:solidFill>
            <a:schemeClr val="bg1">
              <a:lumMod val="85000"/>
            </a:schemeClr>
          </a:solidFill>
          <a:ln w="190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nchor="ctr" anchorCtr="0">
            <a:noAutofit/>
          </a:bodyPr>
          <a:lstStyle/>
          <a:p>
            <a:pPr lvl="0" algn="ctr">
              <a:spcAft>
                <a:spcPts val="400"/>
              </a:spcAft>
              <a:defRPr/>
            </a:pPr>
            <a:r>
              <a:rPr lang="en-US" dirty="0">
                <a:solidFill>
                  <a:prstClr val="black"/>
                </a:solidFill>
              </a:rPr>
              <a:t>Access to a vast repertoire of criticism literature and over 450 Full Text Journals will provide contextual insights into the latest research achievements on classic and modern writers</a:t>
            </a:r>
          </a:p>
        </p:txBody>
      </p:sp>
      <p:sp>
        <p:nvSpPr>
          <p:cNvPr id="14" name="TextBox 13">
            <a:extLst>
              <a:ext uri="{FF2B5EF4-FFF2-40B4-BE49-F238E27FC236}">
                <a16:creationId xmlns:a16="http://schemas.microsoft.com/office/drawing/2014/main" id="{7BDF6337-F64E-4AD8-B4B8-2DF2A539EB0E}"/>
              </a:ext>
            </a:extLst>
          </p:cNvPr>
          <p:cNvSpPr txBox="1"/>
          <p:nvPr/>
        </p:nvSpPr>
        <p:spPr>
          <a:xfrm>
            <a:off x="603068" y="1603464"/>
            <a:ext cx="5255623" cy="1438205"/>
          </a:xfrm>
          <a:prstGeom prst="homePlate">
            <a:avLst/>
          </a:prstGeom>
          <a:solidFill>
            <a:schemeClr val="bg1">
              <a:lumMod val="85000"/>
            </a:schemeClr>
          </a:solidFill>
          <a:ln w="190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nchor="ctr" anchorCtr="0">
            <a:noAutofit/>
          </a:bodyPr>
          <a:lstStyle/>
          <a:p>
            <a:pPr lvl="0" algn="ctr">
              <a:spcAft>
                <a:spcPts val="400"/>
              </a:spcAft>
              <a:defRPr/>
            </a:pPr>
            <a:r>
              <a:rPr lang="en-US" b="1" dirty="0">
                <a:solidFill>
                  <a:prstClr val="black"/>
                </a:solidFill>
              </a:rPr>
              <a:t>Scholarly researchers</a:t>
            </a:r>
            <a:r>
              <a:rPr lang="en-US" dirty="0">
                <a:solidFill>
                  <a:prstClr val="black"/>
                </a:solidFill>
              </a:rPr>
              <a:t>—graduate level &amp; faculty—need to perform  powerful philology and history of language researches on the evolution of texts, words, or concepts across centuries</a:t>
            </a:r>
          </a:p>
        </p:txBody>
      </p:sp>
      <p:sp>
        <p:nvSpPr>
          <p:cNvPr id="15" name="TextBox 14">
            <a:extLst>
              <a:ext uri="{FF2B5EF4-FFF2-40B4-BE49-F238E27FC236}">
                <a16:creationId xmlns:a16="http://schemas.microsoft.com/office/drawing/2014/main" id="{7FE4A2B3-6216-446F-8DE6-02F9BC5F2586}"/>
              </a:ext>
            </a:extLst>
          </p:cNvPr>
          <p:cNvSpPr txBox="1"/>
          <p:nvPr/>
        </p:nvSpPr>
        <p:spPr>
          <a:xfrm>
            <a:off x="6450380" y="1500938"/>
            <a:ext cx="5175868" cy="1598788"/>
          </a:xfrm>
          <a:prstGeom prst="roundRect">
            <a:avLst/>
          </a:prstGeom>
          <a:solidFill>
            <a:schemeClr val="bg1">
              <a:lumMod val="85000"/>
            </a:schemeClr>
          </a:solidFill>
          <a:ln w="190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nchor="ctr" anchorCtr="0">
            <a:noAutofit/>
          </a:bodyPr>
          <a:lstStyle/>
          <a:p>
            <a:pPr lvl="0"/>
            <a:r>
              <a:rPr lang="en-US" dirty="0"/>
              <a:t>Trace word usage and frequency over a vast corpus of highly textually accurate works; find all plays featuring Medea; trace changes in poetic sentiment over time to the fly; explore the implications of the use of “thou” and “you” in Renaissance texts.</a:t>
            </a:r>
          </a:p>
        </p:txBody>
      </p:sp>
      <p:sp>
        <p:nvSpPr>
          <p:cNvPr id="16" name="TextBox 15">
            <a:extLst>
              <a:ext uri="{FF2B5EF4-FFF2-40B4-BE49-F238E27FC236}">
                <a16:creationId xmlns:a16="http://schemas.microsoft.com/office/drawing/2014/main" id="{E799FC12-61B0-485E-B1EC-316B4BEF0935}"/>
              </a:ext>
            </a:extLst>
          </p:cNvPr>
          <p:cNvSpPr txBox="1"/>
          <p:nvPr/>
        </p:nvSpPr>
        <p:spPr>
          <a:xfrm>
            <a:off x="603068" y="3175616"/>
            <a:ext cx="5371012" cy="1438204"/>
          </a:xfrm>
          <a:prstGeom prst="homePlate">
            <a:avLst/>
          </a:prstGeom>
          <a:solidFill>
            <a:schemeClr val="bg1">
              <a:lumMod val="85000"/>
            </a:schemeClr>
          </a:solidFill>
          <a:ln w="190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nchor="ctr" anchorCtr="0">
            <a:noAutofit/>
          </a:bodyPr>
          <a:lstStyle/>
          <a:p>
            <a:pPr lvl="0" algn="ctr">
              <a:spcAft>
                <a:spcPts val="400"/>
              </a:spcAft>
              <a:defRPr/>
            </a:pPr>
            <a:r>
              <a:rPr lang="en-US" b="1" dirty="0">
                <a:solidFill>
                  <a:prstClr val="black"/>
                </a:solidFill>
              </a:rPr>
              <a:t>Undergraduate researchers </a:t>
            </a:r>
            <a:r>
              <a:rPr lang="en-US" dirty="0">
                <a:solidFill>
                  <a:prstClr val="black"/>
                </a:solidFill>
              </a:rPr>
              <a:t>need fast access to    easy overviews of writers and their works, of literary movements and periods, and experience the impact of live poetry and drama performances</a:t>
            </a:r>
          </a:p>
        </p:txBody>
      </p:sp>
      <p:sp>
        <p:nvSpPr>
          <p:cNvPr id="18" name="TextBox 17">
            <a:extLst>
              <a:ext uri="{FF2B5EF4-FFF2-40B4-BE49-F238E27FC236}">
                <a16:creationId xmlns:a16="http://schemas.microsoft.com/office/drawing/2014/main" id="{00527165-57EA-4FDE-BEF1-7E349618CC73}"/>
              </a:ext>
            </a:extLst>
          </p:cNvPr>
          <p:cNvSpPr txBox="1"/>
          <p:nvPr/>
        </p:nvSpPr>
        <p:spPr>
          <a:xfrm>
            <a:off x="6463748" y="3233672"/>
            <a:ext cx="5162500" cy="1486621"/>
          </a:xfrm>
          <a:prstGeom prst="roundRect">
            <a:avLst/>
          </a:prstGeom>
          <a:solidFill>
            <a:schemeClr val="bg1">
              <a:lumMod val="85000"/>
            </a:schemeClr>
          </a:solidFill>
          <a:ln w="190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nchor="ctr" anchorCtr="0">
            <a:noAutofit/>
          </a:bodyPr>
          <a:lstStyle/>
          <a:p>
            <a:pPr lvl="0" algn="ctr">
              <a:spcAft>
                <a:spcPts val="400"/>
              </a:spcAft>
              <a:defRPr/>
            </a:pPr>
            <a:r>
              <a:rPr lang="en-US" dirty="0">
                <a:solidFill>
                  <a:prstClr val="black"/>
                </a:solidFill>
              </a:rPr>
              <a:t>They will benefit from a large collection of reference resources, encyclopedias, biographies and bibliographies as well as multimedia content that engages their attention</a:t>
            </a:r>
          </a:p>
        </p:txBody>
      </p:sp>
    </p:spTree>
    <p:custDataLst>
      <p:tags r:id="rId1"/>
    </p:custDataLst>
    <p:extLst>
      <p:ext uri="{BB962C8B-B14F-4D97-AF65-F5344CB8AC3E}">
        <p14:creationId xmlns:p14="http://schemas.microsoft.com/office/powerpoint/2010/main" val="88120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0E91A-006B-48AD-8E19-3DEC2FB68543}"/>
              </a:ext>
            </a:extLst>
          </p:cNvPr>
          <p:cNvSpPr>
            <a:spLocks noGrp="1"/>
          </p:cNvSpPr>
          <p:nvPr>
            <p:ph type="title"/>
          </p:nvPr>
        </p:nvSpPr>
        <p:spPr/>
        <p:txBody>
          <a:bodyPr/>
          <a:lstStyle/>
          <a:p>
            <a:r>
              <a:rPr lang="en-GB" dirty="0"/>
              <a:t>LION Core Collection</a:t>
            </a:r>
            <a:endParaRPr lang="en-US" dirty="0"/>
          </a:p>
        </p:txBody>
      </p:sp>
      <p:sp>
        <p:nvSpPr>
          <p:cNvPr id="4" name="Slide Number Placeholder 3">
            <a:extLst>
              <a:ext uri="{FF2B5EF4-FFF2-40B4-BE49-F238E27FC236}">
                <a16:creationId xmlns:a16="http://schemas.microsoft.com/office/drawing/2014/main" id="{1BB7C8B5-7AD0-414F-8AD5-DE54AC801A8B}"/>
              </a:ext>
            </a:extLst>
          </p:cNvPr>
          <p:cNvSpPr>
            <a:spLocks noGrp="1"/>
          </p:cNvSpPr>
          <p:nvPr>
            <p:ph type="sldNum" sz="quarter" idx="12"/>
          </p:nvPr>
        </p:nvSpPr>
        <p:spPr/>
        <p:txBody>
          <a:bodyPr/>
          <a:lstStyle/>
          <a:p>
            <a:fld id="{6476DBEE-108B-C54B-A71F-0F1E32E29253}" type="slidenum">
              <a:rPr lang="en-US" smtClean="0"/>
              <a:pPr/>
              <a:t>6</a:t>
            </a:fld>
            <a:endParaRPr lang="en-US" dirty="0"/>
          </a:p>
        </p:txBody>
      </p:sp>
      <p:sp>
        <p:nvSpPr>
          <p:cNvPr id="5" name="TextBox 4">
            <a:extLst>
              <a:ext uri="{FF2B5EF4-FFF2-40B4-BE49-F238E27FC236}">
                <a16:creationId xmlns:a16="http://schemas.microsoft.com/office/drawing/2014/main" id="{8E769B3F-A55A-4CCA-B40B-E027F7823BF3}"/>
              </a:ext>
            </a:extLst>
          </p:cNvPr>
          <p:cNvSpPr txBox="1"/>
          <p:nvPr/>
        </p:nvSpPr>
        <p:spPr>
          <a:xfrm>
            <a:off x="3908545" y="1158984"/>
            <a:ext cx="7974476" cy="5016758"/>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GB" sz="2800" b="1" dirty="0"/>
              <a:t>Primary Works</a:t>
            </a:r>
          </a:p>
          <a:p>
            <a:pPr marL="742950" lvl="1" indent="-285750">
              <a:buFont typeface="Arial" panose="020B0604020202020204" pitchFamily="34" charset="0"/>
              <a:buChar char="•"/>
            </a:pPr>
            <a:r>
              <a:rPr lang="en-GB" sz="2400" dirty="0"/>
              <a:t>A library of over </a:t>
            </a:r>
            <a:r>
              <a:rPr lang="en-GB" sz="2400" b="1" dirty="0"/>
              <a:t>350,000</a:t>
            </a:r>
            <a:r>
              <a:rPr lang="en-GB" sz="2400" dirty="0"/>
              <a:t> primary works of </a:t>
            </a:r>
            <a:r>
              <a:rPr lang="en-GB" sz="2400" b="1" dirty="0"/>
              <a:t>poetry,  drama and prose dating from the 8</a:t>
            </a:r>
            <a:r>
              <a:rPr lang="en-GB" sz="2400" b="1" baseline="30000" dirty="0"/>
              <a:t>th</a:t>
            </a:r>
            <a:r>
              <a:rPr lang="en-GB" sz="2400" b="1" dirty="0"/>
              <a:t> Century to                      the present day</a:t>
            </a:r>
            <a:r>
              <a:rPr lang="en-GB" sz="2400" dirty="0"/>
              <a:t> represent  the essential canon of Anglophone Western Literature</a:t>
            </a:r>
          </a:p>
          <a:p>
            <a:pPr marL="285750" indent="-285750">
              <a:buFont typeface="Arial" panose="020B0604020202020204" pitchFamily="34" charset="0"/>
              <a:buChar char="•"/>
            </a:pPr>
            <a:r>
              <a:rPr lang="en-GB" sz="2800" b="1" dirty="0"/>
              <a:t>Criticism resources</a:t>
            </a:r>
          </a:p>
          <a:p>
            <a:pPr marL="285750" indent="-285750">
              <a:buFont typeface="Arial" panose="020B0604020202020204" pitchFamily="34" charset="0"/>
              <a:buChar char="•"/>
            </a:pPr>
            <a:r>
              <a:rPr lang="en-GB" sz="2800" b="1" dirty="0"/>
              <a:t>Essential Reference content</a:t>
            </a:r>
          </a:p>
          <a:p>
            <a:pPr marL="285750" indent="-285750">
              <a:buFont typeface="Arial" panose="020B0604020202020204" pitchFamily="34" charset="0"/>
              <a:buChar char="•"/>
            </a:pPr>
            <a:r>
              <a:rPr lang="en-GB" sz="2800" b="1" dirty="0"/>
              <a:t>Audio and video material</a:t>
            </a:r>
          </a:p>
          <a:p>
            <a:endParaRPr lang="en-GB" sz="2800" dirty="0"/>
          </a:p>
          <a:p>
            <a:pPr marL="285750" indent="-285750">
              <a:buFont typeface="Arial" panose="020B0604020202020204" pitchFamily="34" charset="0"/>
              <a:buChar char="•"/>
            </a:pPr>
            <a:r>
              <a:rPr lang="en-GB" sz="2800" dirty="0"/>
              <a:t>Used by literary scholars all over the world on a daily basis for all aspects of literary research and teaching</a:t>
            </a:r>
          </a:p>
        </p:txBody>
      </p:sp>
      <p:pic>
        <p:nvPicPr>
          <p:cNvPr id="9" name="Picture 8">
            <a:extLst>
              <a:ext uri="{FF2B5EF4-FFF2-40B4-BE49-F238E27FC236}">
                <a16:creationId xmlns:a16="http://schemas.microsoft.com/office/drawing/2014/main" id="{D7B8A962-5955-4AC9-945D-2B480CA75A33}"/>
              </a:ext>
            </a:extLst>
          </p:cNvPr>
          <p:cNvPicPr>
            <a:picLocks noChangeAspect="1"/>
          </p:cNvPicPr>
          <p:nvPr/>
        </p:nvPicPr>
        <p:blipFill>
          <a:blip r:embed="rId4"/>
          <a:stretch>
            <a:fillRect/>
          </a:stretch>
        </p:blipFill>
        <p:spPr>
          <a:xfrm>
            <a:off x="384960" y="3864421"/>
            <a:ext cx="3086776" cy="1743275"/>
          </a:xfrm>
          <a:prstGeom prst="rect">
            <a:avLst/>
          </a:prstGeom>
          <a:ln>
            <a:solidFill>
              <a:schemeClr val="tx1"/>
            </a:solidFill>
          </a:ln>
        </p:spPr>
      </p:pic>
      <p:pic>
        <p:nvPicPr>
          <p:cNvPr id="10" name="Picture 9">
            <a:extLst>
              <a:ext uri="{FF2B5EF4-FFF2-40B4-BE49-F238E27FC236}">
                <a16:creationId xmlns:a16="http://schemas.microsoft.com/office/drawing/2014/main" id="{A2C9ECAC-691F-4F77-8554-3529A507EDC0}"/>
              </a:ext>
            </a:extLst>
          </p:cNvPr>
          <p:cNvPicPr>
            <a:picLocks noChangeAspect="1"/>
          </p:cNvPicPr>
          <p:nvPr/>
        </p:nvPicPr>
        <p:blipFill>
          <a:blip r:embed="rId5"/>
          <a:stretch>
            <a:fillRect/>
          </a:stretch>
        </p:blipFill>
        <p:spPr>
          <a:xfrm>
            <a:off x="408406" y="1591680"/>
            <a:ext cx="3082217" cy="1743275"/>
          </a:xfrm>
          <a:prstGeom prst="rect">
            <a:avLst/>
          </a:prstGeom>
          <a:ln>
            <a:solidFill>
              <a:schemeClr val="tx1"/>
            </a:solidFill>
          </a:ln>
        </p:spPr>
      </p:pic>
    </p:spTree>
    <p:custDataLst>
      <p:tags r:id="rId1"/>
    </p:custDataLst>
    <p:extLst>
      <p:ext uri="{BB962C8B-B14F-4D97-AF65-F5344CB8AC3E}">
        <p14:creationId xmlns:p14="http://schemas.microsoft.com/office/powerpoint/2010/main" val="1011025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6" name="Picture 8"/>
          <p:cNvPicPr>
            <a:picLocks noChangeAspect="1" noChangeArrowheads="1"/>
          </p:cNvPicPr>
          <p:nvPr/>
        </p:nvPicPr>
        <p:blipFill>
          <a:blip r:embed="rId4"/>
          <a:srcRect/>
          <a:stretch>
            <a:fillRect/>
          </a:stretch>
        </p:blipFill>
        <p:spPr bwMode="auto">
          <a:xfrm>
            <a:off x="3024166" y="4386246"/>
            <a:ext cx="2500330" cy="2471754"/>
          </a:xfrm>
          <a:prstGeom prst="rect">
            <a:avLst/>
          </a:prstGeom>
          <a:ln>
            <a:solidFill>
              <a:schemeClr val="bg2"/>
            </a:solidFill>
          </a:ln>
          <a:effectLst>
            <a:outerShdw blurRad="292100" dist="139700" dir="2700000" algn="tl" rotWithShape="0">
              <a:srgbClr val="333333">
                <a:alpha val="65000"/>
              </a:srgbClr>
            </a:outerShdw>
          </a:effectLst>
        </p:spPr>
      </p:pic>
      <p:pic>
        <p:nvPicPr>
          <p:cNvPr id="43014" name="Picture 6"/>
          <p:cNvPicPr>
            <a:picLocks noChangeAspect="1" noChangeArrowheads="1"/>
          </p:cNvPicPr>
          <p:nvPr/>
        </p:nvPicPr>
        <p:blipFill>
          <a:blip r:embed="rId5"/>
          <a:srcRect/>
          <a:stretch>
            <a:fillRect/>
          </a:stretch>
        </p:blipFill>
        <p:spPr bwMode="auto">
          <a:xfrm>
            <a:off x="3095604" y="1142985"/>
            <a:ext cx="2428892" cy="3048765"/>
          </a:xfrm>
          <a:prstGeom prst="rect">
            <a:avLst/>
          </a:prstGeom>
          <a:ln>
            <a:solidFill>
              <a:schemeClr val="bg2"/>
            </a:solidFill>
          </a:ln>
          <a:effectLst>
            <a:outerShdw blurRad="292100" dist="139700" dir="2700000" algn="tl" rotWithShape="0">
              <a:srgbClr val="333333">
                <a:alpha val="65000"/>
              </a:srgbClr>
            </a:outerShdw>
          </a:effectLst>
        </p:spPr>
      </p:pic>
      <p:pic>
        <p:nvPicPr>
          <p:cNvPr id="43013" name="Picture 5"/>
          <p:cNvPicPr>
            <a:picLocks noChangeAspect="1" noChangeArrowheads="1"/>
          </p:cNvPicPr>
          <p:nvPr/>
        </p:nvPicPr>
        <p:blipFill>
          <a:blip r:embed="rId6"/>
          <a:srcRect/>
          <a:stretch>
            <a:fillRect/>
          </a:stretch>
        </p:blipFill>
        <p:spPr bwMode="auto">
          <a:xfrm>
            <a:off x="6453190" y="4295802"/>
            <a:ext cx="2611576" cy="2490785"/>
          </a:xfrm>
          <a:prstGeom prst="rect">
            <a:avLst/>
          </a:prstGeom>
          <a:ln>
            <a:solidFill>
              <a:schemeClr val="bg2"/>
            </a:solidFill>
          </a:ln>
          <a:effectLst>
            <a:outerShdw blurRad="292100" dist="139700" dir="2700000" algn="tl" rotWithShape="0">
              <a:srgbClr val="333333">
                <a:alpha val="65000"/>
              </a:srgbClr>
            </a:outerShdw>
          </a:effectLst>
        </p:spPr>
      </p:pic>
      <p:pic>
        <p:nvPicPr>
          <p:cNvPr id="43012" name="Picture 4" descr="Edward Lear: Nonsense Songs marked up"/>
          <p:cNvPicPr>
            <a:picLocks noChangeAspect="1" noChangeArrowheads="1"/>
          </p:cNvPicPr>
          <p:nvPr/>
        </p:nvPicPr>
        <p:blipFill>
          <a:blip r:embed="rId7"/>
          <a:srcRect/>
          <a:stretch>
            <a:fillRect/>
          </a:stretch>
        </p:blipFill>
        <p:spPr bwMode="auto">
          <a:xfrm>
            <a:off x="6453190" y="1142984"/>
            <a:ext cx="2571736" cy="3005176"/>
          </a:xfrm>
          <a:prstGeom prst="rect">
            <a:avLst/>
          </a:prstGeom>
          <a:ln>
            <a:solidFill>
              <a:schemeClr val="bg2"/>
            </a:solidFill>
          </a:ln>
          <a:effectLst>
            <a:outerShdw blurRad="292100" dist="139700" dir="2700000" algn="tl" rotWithShape="0">
              <a:srgbClr val="333333">
                <a:alpha val="65000"/>
              </a:srgbClr>
            </a:outerShdw>
          </a:effectLst>
        </p:spPr>
      </p:pic>
      <p:graphicFrame>
        <p:nvGraphicFramePr>
          <p:cNvPr id="16" name="Diagram 15"/>
          <p:cNvGraphicFramePr/>
          <p:nvPr/>
        </p:nvGraphicFramePr>
        <p:xfrm>
          <a:off x="3657600" y="1981200"/>
          <a:ext cx="4572000" cy="3657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Title 1"/>
          <p:cNvSpPr txBox="1">
            <a:spLocks/>
          </p:cNvSpPr>
          <p:nvPr/>
        </p:nvSpPr>
        <p:spPr bwMode="auto">
          <a:xfrm>
            <a:off x="3657600" y="0"/>
            <a:ext cx="7010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p>
            <a:pPr eaLnBrk="0" fontAlgn="base" hangingPunct="0">
              <a:spcBef>
                <a:spcPct val="0"/>
              </a:spcBef>
              <a:spcAft>
                <a:spcPct val="0"/>
              </a:spcAft>
              <a:defRPr/>
            </a:pPr>
            <a:endParaRPr lang="en-GB" sz="3200" kern="0" dirty="0">
              <a:solidFill>
                <a:schemeClr val="bg1"/>
              </a:solidFill>
              <a:latin typeface="Calibri" pitchFamily="34" charset="0"/>
              <a:ea typeface="+mj-ea"/>
              <a:cs typeface="+mj-cs"/>
            </a:endParaRPr>
          </a:p>
        </p:txBody>
      </p:sp>
      <p:sp>
        <p:nvSpPr>
          <p:cNvPr id="11" name="TextBox 10"/>
          <p:cNvSpPr txBox="1"/>
          <p:nvPr/>
        </p:nvSpPr>
        <p:spPr>
          <a:xfrm>
            <a:off x="638142" y="1684180"/>
            <a:ext cx="1905000" cy="1569660"/>
          </a:xfrm>
          <a:prstGeom prst="rect">
            <a:avLst/>
          </a:prstGeom>
          <a:solidFill>
            <a:schemeClr val="bg1"/>
          </a:solidFill>
          <a:ln>
            <a:solidFill>
              <a:schemeClr val="accent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GB" sz="2400" dirty="0"/>
              <a:t>1. Most authoritative edition selected</a:t>
            </a:r>
          </a:p>
        </p:txBody>
      </p:sp>
      <p:sp>
        <p:nvSpPr>
          <p:cNvPr id="12" name="TextBox 11"/>
          <p:cNvSpPr txBox="1"/>
          <p:nvPr/>
        </p:nvSpPr>
        <p:spPr>
          <a:xfrm>
            <a:off x="9577388" y="1497530"/>
            <a:ext cx="2243128" cy="1569660"/>
          </a:xfrm>
          <a:prstGeom prst="rect">
            <a:avLst/>
          </a:prstGeom>
          <a:solidFill>
            <a:schemeClr val="bg1"/>
          </a:solidFill>
          <a:ln>
            <a:solidFill>
              <a:srgbClr val="C0181F"/>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GB" sz="2400" dirty="0"/>
              <a:t>2. Text is hand coded in SGML, and re-keyed twice</a:t>
            </a:r>
          </a:p>
        </p:txBody>
      </p:sp>
      <p:sp>
        <p:nvSpPr>
          <p:cNvPr id="13" name="TextBox 12"/>
          <p:cNvSpPr txBox="1"/>
          <p:nvPr/>
        </p:nvSpPr>
        <p:spPr>
          <a:xfrm>
            <a:off x="9577389" y="4469257"/>
            <a:ext cx="2243127" cy="1200329"/>
          </a:xfrm>
          <a:prstGeom prst="rect">
            <a:avLst/>
          </a:prstGeom>
          <a:solidFill>
            <a:schemeClr val="bg1"/>
          </a:solidFill>
          <a:ln>
            <a:solidFill>
              <a:srgbClr val="C0181F"/>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GB" sz="2400" dirty="0"/>
              <a:t>3. Scanned images and code proof-read</a:t>
            </a:r>
          </a:p>
        </p:txBody>
      </p:sp>
      <p:sp>
        <p:nvSpPr>
          <p:cNvPr id="14" name="TextBox 13"/>
          <p:cNvSpPr txBox="1"/>
          <p:nvPr/>
        </p:nvSpPr>
        <p:spPr>
          <a:xfrm>
            <a:off x="382909" y="4386246"/>
            <a:ext cx="2384946" cy="1569660"/>
          </a:xfrm>
          <a:prstGeom prst="rect">
            <a:avLst/>
          </a:prstGeom>
          <a:solidFill>
            <a:schemeClr val="bg1"/>
          </a:solidFill>
          <a:ln>
            <a:solidFill>
              <a:srgbClr val="C0181F"/>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GB" sz="2400" dirty="0"/>
              <a:t>4. Product testing and upload to www to 99.97% accuracy</a:t>
            </a:r>
          </a:p>
        </p:txBody>
      </p:sp>
      <p:sp>
        <p:nvSpPr>
          <p:cNvPr id="15" name="TextBox 14"/>
          <p:cNvSpPr txBox="1"/>
          <p:nvPr/>
        </p:nvSpPr>
        <p:spPr>
          <a:xfrm>
            <a:off x="382909" y="234147"/>
            <a:ext cx="11326870" cy="646331"/>
          </a:xfrm>
          <a:prstGeom prst="rect">
            <a:avLst/>
          </a:prstGeom>
          <a:noFill/>
        </p:spPr>
        <p:txBody>
          <a:bodyPr wrap="square" rtlCol="0">
            <a:spAutoFit/>
          </a:bodyPr>
          <a:lstStyle/>
          <a:p>
            <a:r>
              <a:rPr lang="en-US" sz="3600" b="1" dirty="0">
                <a:solidFill>
                  <a:srgbClr val="C21C22"/>
                </a:solidFill>
              </a:rPr>
              <a:t>Primary Works: authoritative, accurate k</a:t>
            </a:r>
            <a:r>
              <a:rPr lang="en-GB" sz="3600" b="1" dirty="0">
                <a:solidFill>
                  <a:srgbClr val="C21C22"/>
                </a:solidFill>
              </a:rPr>
              <a:t>eying process</a:t>
            </a:r>
          </a:p>
        </p:txBody>
      </p:sp>
    </p:spTree>
    <p:custDataLst>
      <p:tags r:id="rId1"/>
    </p:custDataLst>
    <p:extLst>
      <p:ext uri="{BB962C8B-B14F-4D97-AF65-F5344CB8AC3E}">
        <p14:creationId xmlns:p14="http://schemas.microsoft.com/office/powerpoint/2010/main" val="82701225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E96E149-34C8-4A28-89F8-7B10B8C7104F}"/>
              </a:ext>
            </a:extLst>
          </p:cNvPr>
          <p:cNvSpPr txBox="1"/>
          <p:nvPr/>
        </p:nvSpPr>
        <p:spPr>
          <a:xfrm>
            <a:off x="500743" y="151214"/>
            <a:ext cx="9295658" cy="769441"/>
          </a:xfrm>
          <a:prstGeom prst="rect">
            <a:avLst/>
          </a:prstGeom>
          <a:noFill/>
        </p:spPr>
        <p:txBody>
          <a:bodyPr wrap="square" rtlCol="0">
            <a:spAutoFit/>
          </a:bodyPr>
          <a:lstStyle/>
          <a:p>
            <a:r>
              <a:rPr lang="en-GB" sz="4400" b="1" dirty="0">
                <a:solidFill>
                  <a:srgbClr val="C21C22"/>
                </a:solidFill>
              </a:rPr>
              <a:t>Primary works – Multimedia Contents</a:t>
            </a:r>
          </a:p>
        </p:txBody>
      </p:sp>
      <p:sp>
        <p:nvSpPr>
          <p:cNvPr id="9" name="Content Placeholder 3">
            <a:extLst>
              <a:ext uri="{FF2B5EF4-FFF2-40B4-BE49-F238E27FC236}">
                <a16:creationId xmlns:a16="http://schemas.microsoft.com/office/drawing/2014/main" id="{DAC70026-F878-488D-AA0A-71D8CD491EA3}"/>
              </a:ext>
            </a:extLst>
          </p:cNvPr>
          <p:cNvSpPr>
            <a:spLocks noGrp="1"/>
          </p:cNvSpPr>
          <p:nvPr>
            <p:ph sz="half" idx="1"/>
          </p:nvPr>
        </p:nvSpPr>
        <p:spPr>
          <a:xfrm>
            <a:off x="500743" y="1040674"/>
            <a:ext cx="11299371" cy="5177246"/>
          </a:xfrm>
        </p:spPr>
        <p:txBody>
          <a:bodyPr>
            <a:normAutofit fontScale="85000" lnSpcReduction="20000"/>
          </a:bodyPr>
          <a:lstStyle/>
          <a:p>
            <a:pPr>
              <a:buNone/>
            </a:pPr>
            <a:r>
              <a:rPr lang="en-US" sz="2600" b="1" dirty="0">
                <a:latin typeface="+mn-lt"/>
              </a:rPr>
              <a:t>   </a:t>
            </a:r>
          </a:p>
          <a:p>
            <a:pPr>
              <a:buNone/>
            </a:pPr>
            <a:r>
              <a:rPr lang="en-US" sz="2600" b="1" dirty="0">
                <a:latin typeface="+mn-lt"/>
              </a:rPr>
              <a:t>   BBC </a:t>
            </a:r>
            <a:r>
              <a:rPr lang="en-US" sz="2600" b="1" dirty="0" err="1">
                <a:latin typeface="+mn-lt"/>
              </a:rPr>
              <a:t>Arkangel</a:t>
            </a:r>
            <a:r>
              <a:rPr lang="en-US" sz="2600" b="1" dirty="0">
                <a:latin typeface="+mn-lt"/>
              </a:rPr>
              <a:t> Shakespeare</a:t>
            </a:r>
            <a:endParaRPr lang="en-US" sz="2200" dirty="0"/>
          </a:p>
          <a:p>
            <a:pPr>
              <a:buNone/>
            </a:pPr>
            <a:endParaRPr lang="en-US" sz="2200" dirty="0"/>
          </a:p>
          <a:p>
            <a:pPr>
              <a:buNone/>
            </a:pPr>
            <a:endParaRPr lang="en-US" sz="2200" dirty="0"/>
          </a:p>
          <a:p>
            <a:pPr>
              <a:buNone/>
            </a:pPr>
            <a:endParaRPr lang="en-US" sz="2200" dirty="0"/>
          </a:p>
          <a:p>
            <a:pPr marL="0" indent="0">
              <a:buNone/>
            </a:pPr>
            <a:endParaRPr lang="en-US" sz="2200" i="1" kern="1200" dirty="0"/>
          </a:p>
          <a:p>
            <a:pPr marL="0" indent="0">
              <a:buNone/>
            </a:pPr>
            <a:endParaRPr lang="en-US" sz="2200" i="1" kern="1200" dirty="0"/>
          </a:p>
          <a:p>
            <a:pPr marL="115888" indent="0">
              <a:lnSpc>
                <a:spcPct val="120000"/>
              </a:lnSpc>
              <a:buNone/>
            </a:pPr>
            <a:r>
              <a:rPr lang="en-US" sz="2600" dirty="0">
                <a:latin typeface="+mn-lt"/>
              </a:rPr>
              <a:t>All 38 of Shakespeare's Plays in dramatized Audio recordings </a:t>
            </a:r>
          </a:p>
          <a:p>
            <a:pPr marL="115888" indent="0">
              <a:lnSpc>
                <a:spcPct val="120000"/>
              </a:lnSpc>
              <a:buNone/>
            </a:pPr>
            <a:r>
              <a:rPr lang="en-GB" sz="2600" dirty="0">
                <a:latin typeface="+mn-lt"/>
              </a:rPr>
              <a:t>Shakespeare Audio Plays brings all of the Bard’s works to life in fully dramatised, unabridged versions.</a:t>
            </a:r>
            <a:endParaRPr lang="it-IT" sz="2600" dirty="0">
              <a:latin typeface="+mn-lt"/>
            </a:endParaRPr>
          </a:p>
          <a:p>
            <a:pPr marL="115888" indent="0">
              <a:lnSpc>
                <a:spcPct val="120000"/>
              </a:lnSpc>
              <a:buNone/>
            </a:pPr>
            <a:r>
              <a:rPr lang="en-US" sz="2600" i="1" dirty="0">
                <a:latin typeface="+mn-lt"/>
              </a:rPr>
              <a:t>“A rhapsody of words, assembled for the ear. This venture marries scholarship and accessibility on an unmatched scale. The real strength lies in the astonishing intimacy offered by a sound recording.”  The New York Times</a:t>
            </a:r>
            <a:endParaRPr lang="en-US" dirty="0"/>
          </a:p>
        </p:txBody>
      </p:sp>
      <p:pic>
        <p:nvPicPr>
          <p:cNvPr id="10" name="Picture 1" descr="http://ecx.images-amazon.com/images/I/41B1VEYK3KL._SS500_.jpg">
            <a:extLst>
              <a:ext uri="{FF2B5EF4-FFF2-40B4-BE49-F238E27FC236}">
                <a16:creationId xmlns:a16="http://schemas.microsoft.com/office/drawing/2014/main" id="{911BE527-FC7E-436F-AF18-A8F5C9CD33F2}"/>
              </a:ext>
            </a:extLst>
          </p:cNvPr>
          <p:cNvPicPr>
            <a:picLocks noChangeAspect="1" noChangeArrowheads="1"/>
          </p:cNvPicPr>
          <p:nvPr/>
        </p:nvPicPr>
        <p:blipFill>
          <a:blip r:embed="rId4" cstate="print"/>
          <a:srcRect l="3200" t="28800" r="4000" b="29600"/>
          <a:stretch>
            <a:fillRect/>
          </a:stretch>
        </p:blipFill>
        <p:spPr bwMode="auto">
          <a:xfrm>
            <a:off x="5605772" y="1040674"/>
            <a:ext cx="5666694" cy="254024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25911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4"/>
          <a:srcRect l="17120" t="17661" r="65428" b="58486"/>
          <a:stretch>
            <a:fillRect/>
          </a:stretch>
        </p:blipFill>
        <p:spPr bwMode="auto">
          <a:xfrm>
            <a:off x="10327058" y="990576"/>
            <a:ext cx="1000125" cy="9906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 name="Picture 6"/>
          <p:cNvPicPr/>
          <p:nvPr/>
        </p:nvPicPr>
        <p:blipFill>
          <a:blip r:embed="rId5"/>
          <a:srcRect l="23595" t="17661" r="56620" b="52523"/>
          <a:stretch>
            <a:fillRect/>
          </a:stretch>
        </p:blipFill>
        <p:spPr bwMode="auto">
          <a:xfrm>
            <a:off x="7961383" y="4421225"/>
            <a:ext cx="1710063" cy="1619257"/>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Picture 7"/>
          <p:cNvPicPr/>
          <p:nvPr/>
        </p:nvPicPr>
        <p:blipFill>
          <a:blip r:embed="rId6"/>
          <a:srcRect l="17779" t="17890" r="58615" b="53670"/>
          <a:stretch>
            <a:fillRect/>
          </a:stretch>
        </p:blipFill>
        <p:spPr bwMode="auto">
          <a:xfrm>
            <a:off x="5953724" y="4822901"/>
            <a:ext cx="1353185" cy="11811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icture 8"/>
          <p:cNvPicPr/>
          <p:nvPr/>
        </p:nvPicPr>
        <p:blipFill>
          <a:blip r:embed="rId7"/>
          <a:srcRect l="17614" t="17661" r="54958" b="27752"/>
          <a:stretch>
            <a:fillRect/>
          </a:stretch>
        </p:blipFill>
        <p:spPr bwMode="auto">
          <a:xfrm>
            <a:off x="10112737" y="2370519"/>
            <a:ext cx="1214446" cy="1571636"/>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0" name="Picture 9"/>
          <p:cNvPicPr/>
          <p:nvPr/>
        </p:nvPicPr>
        <p:blipFill>
          <a:blip r:embed="rId8"/>
          <a:srcRect l="18610" t="17202" r="63933" b="53440"/>
          <a:stretch>
            <a:fillRect/>
          </a:stretch>
        </p:blipFill>
        <p:spPr bwMode="auto">
          <a:xfrm>
            <a:off x="8280630" y="2750339"/>
            <a:ext cx="1071570" cy="1357322"/>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1" name="Picture 10"/>
          <p:cNvPicPr/>
          <p:nvPr/>
        </p:nvPicPr>
        <p:blipFill>
          <a:blip r:embed="rId9"/>
          <a:srcRect l="19939" t="17890" r="56953" b="40367"/>
          <a:stretch>
            <a:fillRect/>
          </a:stretch>
        </p:blipFill>
        <p:spPr bwMode="auto">
          <a:xfrm>
            <a:off x="10002573" y="4305310"/>
            <a:ext cx="1324610" cy="173355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aphicFrame>
        <p:nvGraphicFramePr>
          <p:cNvPr id="12" name="Diagram 11"/>
          <p:cNvGraphicFramePr/>
          <p:nvPr>
            <p:extLst>
              <p:ext uri="{D42A27DB-BD31-4B8C-83A1-F6EECF244321}">
                <p14:modId xmlns:p14="http://schemas.microsoft.com/office/powerpoint/2010/main" val="489461594"/>
              </p:ext>
            </p:extLst>
          </p:nvPr>
        </p:nvGraphicFramePr>
        <p:xfrm>
          <a:off x="683025" y="990576"/>
          <a:ext cx="4953187" cy="247497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13" name="Diagram 12"/>
          <p:cNvGraphicFramePr/>
          <p:nvPr>
            <p:extLst>
              <p:ext uri="{D42A27DB-BD31-4B8C-83A1-F6EECF244321}">
                <p14:modId xmlns:p14="http://schemas.microsoft.com/office/powerpoint/2010/main" val="3714583095"/>
              </p:ext>
            </p:extLst>
          </p:nvPr>
        </p:nvGraphicFramePr>
        <p:xfrm>
          <a:off x="5953724" y="781676"/>
          <a:ext cx="3885219" cy="1714512"/>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graphicFrame>
        <p:nvGraphicFramePr>
          <p:cNvPr id="15" name="Diagram 14"/>
          <p:cNvGraphicFramePr/>
          <p:nvPr/>
        </p:nvGraphicFramePr>
        <p:xfrm>
          <a:off x="5453059" y="3563969"/>
          <a:ext cx="1887381" cy="857256"/>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graphicFrame>
        <p:nvGraphicFramePr>
          <p:cNvPr id="17" name="Diagram 12"/>
          <p:cNvGraphicFramePr/>
          <p:nvPr>
            <p:extLst>
              <p:ext uri="{D42A27DB-BD31-4B8C-83A1-F6EECF244321}">
                <p14:modId xmlns:p14="http://schemas.microsoft.com/office/powerpoint/2010/main" val="4010547450"/>
              </p:ext>
            </p:extLst>
          </p:nvPr>
        </p:nvGraphicFramePr>
        <p:xfrm>
          <a:off x="1121664" y="3992598"/>
          <a:ext cx="3897897" cy="1730325"/>
        </p:xfrm>
        <a:graphic>
          <a:graphicData uri="http://schemas.openxmlformats.org/drawingml/2006/diagram">
            <dgm:relIds xmlns:dgm="http://schemas.openxmlformats.org/drawingml/2006/diagram" xmlns:r="http://schemas.openxmlformats.org/officeDocument/2006/relationships" r:dm="rId25" r:lo="rId26" r:qs="rId27" r:cs="rId28"/>
          </a:graphicData>
        </a:graphic>
      </p:graphicFrame>
      <p:sp>
        <p:nvSpPr>
          <p:cNvPr id="16" name="TextBox 15">
            <a:extLst>
              <a:ext uri="{FF2B5EF4-FFF2-40B4-BE49-F238E27FC236}">
                <a16:creationId xmlns:a16="http://schemas.microsoft.com/office/drawing/2014/main" id="{EE18EDE5-D043-4E21-94C3-14E504A1C533}"/>
              </a:ext>
            </a:extLst>
          </p:cNvPr>
          <p:cNvSpPr txBox="1"/>
          <p:nvPr/>
        </p:nvSpPr>
        <p:spPr>
          <a:xfrm>
            <a:off x="500743" y="151214"/>
            <a:ext cx="9295658" cy="769441"/>
          </a:xfrm>
          <a:prstGeom prst="rect">
            <a:avLst/>
          </a:prstGeom>
          <a:noFill/>
        </p:spPr>
        <p:txBody>
          <a:bodyPr wrap="square" rtlCol="0">
            <a:spAutoFit/>
          </a:bodyPr>
          <a:lstStyle/>
          <a:p>
            <a:r>
              <a:rPr lang="en-GB" sz="4400" b="1" dirty="0">
                <a:solidFill>
                  <a:srgbClr val="C21C22"/>
                </a:solidFill>
              </a:rPr>
              <a:t>Primary works – Multimedia Contents</a:t>
            </a:r>
          </a:p>
        </p:txBody>
      </p:sp>
    </p:spTree>
    <p:custDataLst>
      <p:tags r:id="rId1"/>
    </p:custDataLst>
    <p:extLst>
      <p:ext uri="{BB962C8B-B14F-4D97-AF65-F5344CB8AC3E}">
        <p14:creationId xmlns:p14="http://schemas.microsoft.com/office/powerpoint/2010/main" val="1026381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TKQcHTfB"/>
  <p:tag name="ARTICULATE_PROJECT_OPEN" val="0"/>
  <p:tag name="ARTICULATE_SLIDE_COUNT" val="4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ProQuest Education">
      <a:dk1>
        <a:sysClr val="windowText" lastClr="000000"/>
      </a:dk1>
      <a:lt1>
        <a:sysClr val="window" lastClr="FFFFFF"/>
      </a:lt1>
      <a:dk2>
        <a:srgbClr val="44546A"/>
      </a:dk2>
      <a:lt2>
        <a:srgbClr val="E7E6E6"/>
      </a:lt2>
      <a:accent1>
        <a:srgbClr val="C00000"/>
      </a:accent1>
      <a:accent2>
        <a:srgbClr val="000000"/>
      </a:accent2>
      <a:accent3>
        <a:srgbClr val="7F7F7F"/>
      </a:accent3>
      <a:accent4>
        <a:srgbClr val="52B1DF"/>
      </a:accent4>
      <a:accent5>
        <a:srgbClr val="EDDC01"/>
      </a:accent5>
      <a:accent6>
        <a:srgbClr val="96D32E"/>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lobal Training PPT Template with Notes v2" id="{C2AE9843-6BFB-450A-BAEF-EB5FF30B786D}" vid="{91E812E4-6D60-4C30-B652-B818DEFEE0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ProQuest Education">
      <a:dk1>
        <a:sysClr val="windowText" lastClr="000000"/>
      </a:dk1>
      <a:lt1>
        <a:sysClr val="window" lastClr="FFFFFF"/>
      </a:lt1>
      <a:dk2>
        <a:srgbClr val="44546A"/>
      </a:dk2>
      <a:lt2>
        <a:srgbClr val="E7E6E6"/>
      </a:lt2>
      <a:accent1>
        <a:srgbClr val="C00000"/>
      </a:accent1>
      <a:accent2>
        <a:srgbClr val="000000"/>
      </a:accent2>
      <a:accent3>
        <a:srgbClr val="7F7F7F"/>
      </a:accent3>
      <a:accent4>
        <a:srgbClr val="52B1DF"/>
      </a:accent4>
      <a:accent5>
        <a:srgbClr val="EDDC01"/>
      </a:accent5>
      <a:accent6>
        <a:srgbClr val="96D32E"/>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226f688b-3abb-40a7-a628-e22e82daf9e5">Final Version</Status>
    <Seq xmlns="226f688b-3abb-40a7-a628-e22e82daf9e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1F5307B948C904192ECB5497D8C5438" ma:contentTypeVersion="6" ma:contentTypeDescription="Create a new document." ma:contentTypeScope="" ma:versionID="43838ed4f5cccb93c03b07ee6e116baa">
  <xsd:schema xmlns:xsd="http://www.w3.org/2001/XMLSchema" xmlns:xs="http://www.w3.org/2001/XMLSchema" xmlns:p="http://schemas.microsoft.com/office/2006/metadata/properties" xmlns:ns1="226f688b-3abb-40a7-a628-e22e82daf9e5" targetNamespace="http://schemas.microsoft.com/office/2006/metadata/properties" ma:root="true" ma:fieldsID="3d5c8386b4b25d6fe7ab7ef6937c15a5" ns1:_="">
    <xsd:import namespace="226f688b-3abb-40a7-a628-e22e82daf9e5"/>
    <xsd:element name="properties">
      <xsd:complexType>
        <xsd:sequence>
          <xsd:element name="documentManagement">
            <xsd:complexType>
              <xsd:all>
                <xsd:element ref="ns1:Seq" minOccurs="0"/>
                <xsd:element ref="ns1:Status" minOccurs="0"/>
                <xsd:element ref="ns1:MediaServiceMetadata" minOccurs="0"/>
                <xsd:element ref="ns1:MediaServiceFastMetadata" minOccurs="0"/>
                <xsd:element ref="ns1: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6f688b-3abb-40a7-a628-e22e82daf9e5" elementFormDefault="qualified">
    <xsd:import namespace="http://schemas.microsoft.com/office/2006/documentManagement/types"/>
    <xsd:import namespace="http://schemas.microsoft.com/office/infopath/2007/PartnerControls"/>
    <xsd:element name="Seq" ma:index="0" nillable="true" ma:displayName="Seq" ma:decimals="1" ma:internalName="Seq">
      <xsd:simpleType>
        <xsd:restriction base="dms:Number"/>
      </xsd:simpleType>
    </xsd:element>
    <xsd:element name="Status" ma:index="3" nillable="true" ma:displayName="Status" ma:format="Dropdown" ma:internalName="Status">
      <xsd:simpleType>
        <xsd:restriction base="dms:Choice">
          <xsd:enumeration value="Training Outline"/>
          <xsd:enumeration value="SME Outline Approving"/>
          <xsd:enumeration value="Material in Draft"/>
          <xsd:enumeration value="SME Draft Reviewing"/>
          <xsd:enumeration value="Draft Revising"/>
          <xsd:enumeration value="SME Approved"/>
          <xsd:enumeration value="In Development"/>
          <xsd:enumeration value="Peer Review"/>
          <xsd:enumeration value="Final Polishing"/>
          <xsd:enumeration value="Pending Governance QA"/>
          <xsd:enumeration value="Final Version"/>
          <xsd:enumeration value="Posting to LG"/>
          <xsd:enumeration value="Live on LG"/>
          <xsd:enumeration value="Under Review"/>
          <xsd:enumeration value="Updating"/>
          <xsd:enumeration value="Archiv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ACE97A-3A6D-480C-A283-6115505A4C71}">
  <ds:schemaRefs>
    <ds:schemaRef ds:uri="http://schemas.microsoft.com/sharepoint/v3/contenttype/forms"/>
  </ds:schemaRefs>
</ds:datastoreItem>
</file>

<file path=customXml/itemProps2.xml><?xml version="1.0" encoding="utf-8"?>
<ds:datastoreItem xmlns:ds="http://schemas.openxmlformats.org/officeDocument/2006/customXml" ds:itemID="{39DA864F-5C10-42C6-A0DC-A67845882723}">
  <ds:schemaRefs>
    <ds:schemaRef ds:uri="http://purl.org/dc/terms/"/>
    <ds:schemaRef ds:uri="http://purl.org/dc/elements/1.1/"/>
    <ds:schemaRef ds:uri="b33fb305-ec14-43b8-b2b2-d706282d6dcf"/>
    <ds:schemaRef ds:uri="http://schemas.microsoft.com/office/2006/documentManagement/types"/>
    <ds:schemaRef ds:uri="http://schemas.microsoft.com/office/2006/metadata/properties"/>
    <ds:schemaRef ds:uri="http://schemas.openxmlformats.org/package/2006/metadata/core-properties"/>
    <ds:schemaRef ds:uri="http://schemas.microsoft.com/office/infopath/2007/PartnerControls"/>
    <ds:schemaRef ds:uri="4f964b53-cc1b-4d92-99fd-493b914cac49"/>
    <ds:schemaRef ds:uri="http://www.w3.org/XML/1998/namespace"/>
    <ds:schemaRef ds:uri="http://purl.org/dc/dcmitype/"/>
    <ds:schemaRef ds:uri="226f688b-3abb-40a7-a628-e22e82daf9e5"/>
  </ds:schemaRefs>
</ds:datastoreItem>
</file>

<file path=customXml/itemProps3.xml><?xml version="1.0" encoding="utf-8"?>
<ds:datastoreItem xmlns:ds="http://schemas.openxmlformats.org/officeDocument/2006/customXml" ds:itemID="{9A557601-34BE-426A-B88F-1FA99906E5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6f688b-3abb-40a7-a628-e22e82daf9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Global Training PPT Template</Template>
  <TotalTime>1111</TotalTime>
  <Words>4320</Words>
  <Application>Microsoft Office PowerPoint</Application>
  <PresentationFormat>Widescreen</PresentationFormat>
  <Paragraphs>423</Paragraphs>
  <Slides>40</Slides>
  <Notes>37</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Calibri Light</vt:lpstr>
      <vt:lpstr>Georgia</vt:lpstr>
      <vt:lpstr>Open Sans Light</vt:lpstr>
      <vt:lpstr>Open Sans Semibold</vt:lpstr>
      <vt:lpstr>Office Theme</vt:lpstr>
      <vt:lpstr>Literature Online (LION) on the ProQuest platform - Overview</vt:lpstr>
      <vt:lpstr>Session Objectives</vt:lpstr>
      <vt:lpstr>Different Content Types  for different research needs</vt:lpstr>
      <vt:lpstr>Literature Online (LION)  The Vision</vt:lpstr>
      <vt:lpstr>Different needs for different levels of users</vt:lpstr>
      <vt:lpstr>LION Core Collection</vt:lpstr>
      <vt:lpstr>PowerPoint Presentation</vt:lpstr>
      <vt:lpstr>PowerPoint Presentation</vt:lpstr>
      <vt:lpstr>PowerPoint Presentation</vt:lpstr>
      <vt:lpstr>PowerPoint Presentation</vt:lpstr>
      <vt:lpstr>Literature Online Premium - the concept</vt:lpstr>
      <vt:lpstr>Introducing Black Writing Collection</vt:lpstr>
      <vt:lpstr>Black Writing Collection: The Contents </vt:lpstr>
      <vt:lpstr>Black Writing Collection: A Case Study</vt:lpstr>
      <vt:lpstr>Black Writing Collection: more cases</vt:lpstr>
      <vt:lpstr>Introducing World Literature Collection </vt:lpstr>
      <vt:lpstr>World Literature Collection: The Contents</vt:lpstr>
      <vt:lpstr>World Literature: A Case Study</vt:lpstr>
      <vt:lpstr>World Literature: more cases</vt:lpstr>
      <vt:lpstr>LION on ProQuest – Unique features</vt:lpstr>
      <vt:lpstr>PowerPoint Presentation</vt:lpstr>
      <vt:lpstr>Home Page / Basic Search</vt:lpstr>
      <vt:lpstr>Basic Search</vt:lpstr>
      <vt:lpstr>Author Pages</vt:lpstr>
      <vt:lpstr>Word Variants searching</vt:lpstr>
      <vt:lpstr>Unique Tools - Variant spelling and variant form searching</vt:lpstr>
      <vt:lpstr>Unique Tools - Variant spelling and variant form searching</vt:lpstr>
      <vt:lpstr>Unique Tools - Variant spelling and variant form searching</vt:lpstr>
      <vt:lpstr>PowerPoint Presentation</vt:lpstr>
      <vt:lpstr>Advanced Search – Variant Forms</vt:lpstr>
      <vt:lpstr>Advanced Search – Variant Forms</vt:lpstr>
      <vt:lpstr>Unique Results Pages for evaluation</vt:lpstr>
      <vt:lpstr>“Main” Search  Results page</vt:lpstr>
      <vt:lpstr>“Main” Search  Results page</vt:lpstr>
      <vt:lpstr>“Texts” Search  Results Page</vt:lpstr>
      <vt:lpstr>“Authors Pages”  Results Page</vt:lpstr>
      <vt:lpstr>Primary Text  Docview</vt:lpstr>
      <vt:lpstr>Summary</vt:lpstr>
      <vt:lpstr>Additional Resources &amp; Contact Info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WebEx Event Tips…</dc:title>
  <dc:creator>Daniela Cason</dc:creator>
  <cp:lastModifiedBy>Daniela Cason</cp:lastModifiedBy>
  <cp:revision>118</cp:revision>
  <cp:lastPrinted>2018-01-11T20:51:01Z</cp:lastPrinted>
  <dcterms:created xsi:type="dcterms:W3CDTF">2018-12-20T15:46:17Z</dcterms:created>
  <dcterms:modified xsi:type="dcterms:W3CDTF">2019-03-01T16:34:01Z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586EADD8-C591-477F-A6B3-9BAB5166FD91</vt:lpwstr>
  </property>
  <property fmtid="{D5CDD505-2E9C-101B-9397-08002B2CF9AE}" pid="3" name="ArticulatePath">
    <vt:lpwstr>https://myproquest-my.sharepoint.com/personal/jennifer_cornell_proquest_com/Documents/PQ_Education_template_v1</vt:lpwstr>
  </property>
  <property fmtid="{D5CDD505-2E9C-101B-9397-08002B2CF9AE}" pid="4" name="ContentTypeId">
    <vt:lpwstr>0x01010081F5307B948C904192ECB5497D8C5438</vt:lpwstr>
  </property>
</Properties>
</file>