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04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00AFE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AFE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AFE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AFE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1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703" y="317957"/>
            <a:ext cx="11556593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00AFE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3151" y="2043430"/>
            <a:ext cx="5605780" cy="3379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hyperlink" Target="https://advantage.marketline.com/Deals/Dashboard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dvantage.marketline.com/News/Dashboard" TargetMode="Externa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advantage.marketline.com/socialmedia/DashboardAnalytics?daterange=1682553600000-169036356113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dvantage.marketline.com/VideoGuideML" TargetMode="External"/><Relationship Id="rId4" Type="http://schemas.openxmlformats.org/officeDocument/2006/relationships/hyperlink" Target="https://www.marketline.com/wp-content/uploads/MarketLine-Advantage-User-Guide.pdf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hyperlink" Target="https://advantage.marketline.com/Company/Index?recordtype=Companies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17" Type="http://schemas.openxmlformats.org/officeDocument/2006/relationships/hyperlink" Target="https://advantage.marketline.com/Analysis?reporttype=5908" TargetMode="External"/><Relationship Id="rId2" Type="http://schemas.openxmlformats.org/officeDocument/2006/relationships/image" Target="../media/image3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hyperlink" Target="https://advantage.marketline.com/Analysis?reporttype=5914" TargetMode="External"/><Relationship Id="rId5" Type="http://schemas.openxmlformats.org/officeDocument/2006/relationships/image" Target="../media/image15.png"/><Relationship Id="rId15" Type="http://schemas.openxmlformats.org/officeDocument/2006/relationships/hyperlink" Target="https://b2b.marketline.com/Screeners/Company/Default.aspx" TargetMode="External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hyperlink" Target="https://advantage.marketline.com/Analysis?reporttype=5902" TargetMode="External"/><Relationship Id="rId2" Type="http://schemas.openxmlformats.org/officeDocument/2006/relationships/hyperlink" Target="https://advantage.marketline.com/Analytics/IndustryStatistics/Statistics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advantage.marketline.com/Analysis?reporttype=5914" TargetMode="Externa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dvantage.marketline.com/Company/Index?recordtype=Companie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dvantage.marketline.com/Sectors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hyperlink" Target="https://advantage.marketline.com/Analysis?reporttype=590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dvantage.marketline.com/CityAnalysis" TargetMode="Externa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4038" y="0"/>
            <a:ext cx="11888470" cy="6858000"/>
            <a:chOff x="304038" y="0"/>
            <a:chExt cx="1188847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00143" y="0"/>
              <a:ext cx="7991856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4038" y="688086"/>
              <a:ext cx="5184775" cy="5184775"/>
            </a:xfrm>
            <a:custGeom>
              <a:avLst/>
              <a:gdLst/>
              <a:ahLst/>
              <a:cxnLst/>
              <a:rect l="l" t="t" r="r" b="b"/>
              <a:pathLst>
                <a:path w="5184775" h="5184775">
                  <a:moveTo>
                    <a:pt x="5184648" y="0"/>
                  </a:moveTo>
                  <a:lnTo>
                    <a:pt x="0" y="0"/>
                  </a:lnTo>
                  <a:lnTo>
                    <a:pt x="0" y="5184648"/>
                  </a:lnTo>
                  <a:lnTo>
                    <a:pt x="5184648" y="5184648"/>
                  </a:lnTo>
                  <a:lnTo>
                    <a:pt x="5184648" y="0"/>
                  </a:lnTo>
                  <a:close/>
                </a:path>
              </a:pathLst>
            </a:custGeom>
            <a:solidFill>
              <a:srgbClr val="0018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2079" y="1328927"/>
              <a:ext cx="2154936" cy="42824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04038" y="688086"/>
            <a:ext cx="5184775" cy="4866460"/>
          </a:xfrm>
          <a:prstGeom prst="rect">
            <a:avLst/>
          </a:prstGeom>
          <a:ln w="25400">
            <a:solidFill>
              <a:srgbClr val="001F5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40"/>
              </a:spcBef>
            </a:pPr>
            <a:endParaRPr sz="3600" dirty="0">
              <a:latin typeface="Times New Roman"/>
              <a:cs typeface="Times New Roman"/>
            </a:endParaRPr>
          </a:p>
          <a:p>
            <a:pPr marL="1093470" marR="1044575">
              <a:lnSpc>
                <a:spcPct val="120100"/>
              </a:lnSpc>
            </a:pPr>
            <a:r>
              <a:rPr sz="3600" spc="-35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3600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MarketLine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r>
              <a:rPr sz="3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3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Guide</a:t>
            </a:r>
            <a:endParaRPr sz="3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50"/>
              </a:spcBef>
            </a:pPr>
            <a:endParaRPr sz="3600" dirty="0">
              <a:latin typeface="Calibri"/>
              <a:cs typeface="Calibri"/>
            </a:endParaRPr>
          </a:p>
          <a:p>
            <a:pPr marL="351790">
              <a:lnSpc>
                <a:spcPct val="100000"/>
              </a:lnSpc>
              <a:spcBef>
                <a:spcPts val="5"/>
              </a:spcBef>
            </a:pPr>
            <a:r>
              <a:rPr lang="en-GB" sz="1400" b="1" dirty="0">
                <a:solidFill>
                  <a:srgbClr val="00DEA4"/>
                </a:solidFill>
                <a:latin typeface="Calibri"/>
                <a:cs typeface="Calibri"/>
              </a:rPr>
              <a:t> </a:t>
            </a: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194" y="711"/>
            <a:ext cx="92163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Deals:</a:t>
            </a:r>
            <a:r>
              <a:rPr sz="4000" spc="-90" dirty="0"/>
              <a:t> </a:t>
            </a:r>
            <a:r>
              <a:rPr sz="4000" dirty="0"/>
              <a:t>Zero</a:t>
            </a:r>
            <a:r>
              <a:rPr sz="4000" spc="-75" dirty="0"/>
              <a:t> </a:t>
            </a:r>
            <a:r>
              <a:rPr sz="4000" dirty="0"/>
              <a:t>in</a:t>
            </a:r>
            <a:r>
              <a:rPr sz="4000" spc="-80" dirty="0"/>
              <a:t> </a:t>
            </a:r>
            <a:r>
              <a:rPr sz="4000" dirty="0"/>
              <a:t>on</a:t>
            </a:r>
            <a:r>
              <a:rPr sz="4000" spc="-75" dirty="0"/>
              <a:t> </a:t>
            </a:r>
            <a:r>
              <a:rPr sz="4000" dirty="0"/>
              <a:t>companies</a:t>
            </a:r>
            <a:r>
              <a:rPr sz="4000" spc="-80" dirty="0"/>
              <a:t> </a:t>
            </a:r>
            <a:r>
              <a:rPr sz="4000" dirty="0"/>
              <a:t>that</a:t>
            </a:r>
            <a:r>
              <a:rPr sz="4000" spc="-95" dirty="0"/>
              <a:t> </a:t>
            </a:r>
            <a:r>
              <a:rPr sz="4000" dirty="0"/>
              <a:t>have</a:t>
            </a:r>
            <a:r>
              <a:rPr sz="4000" spc="-70" dirty="0"/>
              <a:t> </a:t>
            </a:r>
            <a:r>
              <a:rPr sz="4000" spc="-10" dirty="0"/>
              <a:t>raised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09194" y="610869"/>
            <a:ext cx="75711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00AFEF"/>
                </a:solidFill>
                <a:latin typeface="Calibri"/>
                <a:cs typeface="Calibri"/>
              </a:rPr>
              <a:t>Financing</a:t>
            </a:r>
            <a:r>
              <a:rPr sz="4000" spc="-6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0AFEF"/>
                </a:solidFill>
                <a:latin typeface="Calibri"/>
                <a:cs typeface="Calibri"/>
              </a:rPr>
              <a:t>or</a:t>
            </a:r>
            <a:r>
              <a:rPr sz="4000" spc="-6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0AFEF"/>
                </a:solidFill>
                <a:latin typeface="Calibri"/>
                <a:cs typeface="Calibri"/>
              </a:rPr>
              <a:t>looking</a:t>
            </a:r>
            <a:r>
              <a:rPr sz="4000" spc="-6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0AFEF"/>
                </a:solidFill>
                <a:latin typeface="Calibri"/>
                <a:cs typeface="Calibri"/>
              </a:rPr>
              <a:t>for</a:t>
            </a:r>
            <a:r>
              <a:rPr sz="4000" spc="-6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00AFEF"/>
                </a:solidFill>
                <a:latin typeface="Calibri"/>
                <a:cs typeface="Calibri"/>
              </a:rPr>
              <a:t>Deal-making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80017" y="972058"/>
            <a:ext cx="531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2"/>
              </a:rPr>
              <a:t>Deals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82078" y="1415033"/>
            <a:ext cx="401574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Go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Databases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top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page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find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Deals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News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Dashboard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31063" y="1408430"/>
            <a:ext cx="11930380" cy="5338445"/>
            <a:chOff x="131063" y="1408430"/>
            <a:chExt cx="11930380" cy="5338445"/>
          </a:xfrm>
        </p:grpSpPr>
        <p:sp>
          <p:nvSpPr>
            <p:cNvPr id="7" name="object 7"/>
            <p:cNvSpPr/>
            <p:nvPr/>
          </p:nvSpPr>
          <p:spPr>
            <a:xfrm>
              <a:off x="1338833" y="1408430"/>
              <a:ext cx="6064250" cy="231775"/>
            </a:xfrm>
            <a:custGeom>
              <a:avLst/>
              <a:gdLst/>
              <a:ahLst/>
              <a:cxnLst/>
              <a:rect l="l" t="t" r="r" b="b"/>
              <a:pathLst>
                <a:path w="6064250" h="231775">
                  <a:moveTo>
                    <a:pt x="84454" y="145542"/>
                  </a:moveTo>
                  <a:lnTo>
                    <a:pt x="0" y="190881"/>
                  </a:lnTo>
                  <a:lnTo>
                    <a:pt x="86994" y="231267"/>
                  </a:lnTo>
                  <a:lnTo>
                    <a:pt x="86159" y="203073"/>
                  </a:lnTo>
                  <a:lnTo>
                    <a:pt x="71881" y="203073"/>
                  </a:lnTo>
                  <a:lnTo>
                    <a:pt x="70993" y="174498"/>
                  </a:lnTo>
                  <a:lnTo>
                    <a:pt x="85300" y="174081"/>
                  </a:lnTo>
                  <a:lnTo>
                    <a:pt x="84454" y="145542"/>
                  </a:lnTo>
                  <a:close/>
                </a:path>
                <a:path w="6064250" h="231775">
                  <a:moveTo>
                    <a:pt x="85300" y="174081"/>
                  </a:moveTo>
                  <a:lnTo>
                    <a:pt x="70993" y="174498"/>
                  </a:lnTo>
                  <a:lnTo>
                    <a:pt x="71881" y="203073"/>
                  </a:lnTo>
                  <a:lnTo>
                    <a:pt x="86147" y="202657"/>
                  </a:lnTo>
                  <a:lnTo>
                    <a:pt x="85300" y="174081"/>
                  </a:lnTo>
                  <a:close/>
                </a:path>
                <a:path w="6064250" h="231775">
                  <a:moveTo>
                    <a:pt x="86147" y="202657"/>
                  </a:moveTo>
                  <a:lnTo>
                    <a:pt x="71881" y="203073"/>
                  </a:lnTo>
                  <a:lnTo>
                    <a:pt x="86159" y="203073"/>
                  </a:lnTo>
                  <a:lnTo>
                    <a:pt x="86147" y="202657"/>
                  </a:lnTo>
                  <a:close/>
                </a:path>
                <a:path w="6064250" h="231775">
                  <a:moveTo>
                    <a:pt x="6063361" y="0"/>
                  </a:moveTo>
                  <a:lnTo>
                    <a:pt x="85300" y="174081"/>
                  </a:lnTo>
                  <a:lnTo>
                    <a:pt x="86147" y="202657"/>
                  </a:lnTo>
                  <a:lnTo>
                    <a:pt x="6064249" y="28448"/>
                  </a:lnTo>
                  <a:lnTo>
                    <a:pt x="606336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063" y="1662684"/>
              <a:ext cx="6423660" cy="367588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25467" y="2674618"/>
              <a:ext cx="7935468" cy="407212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09194" y="5748629"/>
            <a:ext cx="345567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Analyse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industry</a:t>
            </a:r>
            <a:r>
              <a:rPr sz="20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trends,</a:t>
            </a:r>
            <a:r>
              <a:rPr sz="20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deal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rationale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look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regional split!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4525" y="213182"/>
            <a:ext cx="105041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News:</a:t>
            </a:r>
            <a:r>
              <a:rPr sz="4000" spc="-125" dirty="0"/>
              <a:t> </a:t>
            </a:r>
            <a:r>
              <a:rPr sz="4000" dirty="0"/>
              <a:t>Identify</a:t>
            </a:r>
            <a:r>
              <a:rPr sz="4000" spc="-145" dirty="0"/>
              <a:t> </a:t>
            </a:r>
            <a:r>
              <a:rPr sz="4000" dirty="0"/>
              <a:t>your</a:t>
            </a:r>
            <a:r>
              <a:rPr sz="4000" spc="-125" dirty="0"/>
              <a:t> </a:t>
            </a:r>
            <a:r>
              <a:rPr sz="4000" spc="-55" dirty="0"/>
              <a:t>Target</a:t>
            </a:r>
            <a:r>
              <a:rPr sz="4000" spc="-125" dirty="0"/>
              <a:t> </a:t>
            </a:r>
            <a:r>
              <a:rPr sz="4000" dirty="0"/>
              <a:t>based</a:t>
            </a:r>
            <a:r>
              <a:rPr sz="4000" spc="-130" dirty="0"/>
              <a:t> </a:t>
            </a:r>
            <a:r>
              <a:rPr sz="4000" dirty="0"/>
              <a:t>on</a:t>
            </a:r>
            <a:r>
              <a:rPr sz="4000" spc="-130" dirty="0"/>
              <a:t> </a:t>
            </a:r>
            <a:r>
              <a:rPr sz="4000" dirty="0"/>
              <a:t>various</a:t>
            </a:r>
            <a:r>
              <a:rPr sz="4000" spc="-130" dirty="0"/>
              <a:t> </a:t>
            </a:r>
            <a:r>
              <a:rPr sz="4000" spc="-10" dirty="0"/>
              <a:t>events</a:t>
            </a:r>
            <a:endParaRPr sz="40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878835"/>
            <a:ext cx="6614159" cy="376123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28319" y="1395429"/>
            <a:ext cx="4001770" cy="124523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R="537845" algn="ctr">
              <a:lnSpc>
                <a:spcPct val="100000"/>
              </a:lnSpc>
              <a:spcBef>
                <a:spcPts val="1295"/>
              </a:spcBef>
            </a:pPr>
            <a:r>
              <a:rPr sz="2000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News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Filter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out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news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type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sentiment: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positive,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negative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neutral!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96740" y="920496"/>
            <a:ext cx="7763256" cy="354025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4091" y="196723"/>
            <a:ext cx="733234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Social</a:t>
            </a:r>
            <a:r>
              <a:rPr sz="4000" spc="-70" dirty="0"/>
              <a:t> </a:t>
            </a:r>
            <a:r>
              <a:rPr sz="4000" dirty="0"/>
              <a:t>Media</a:t>
            </a:r>
            <a:r>
              <a:rPr sz="4000" spc="-55" dirty="0"/>
              <a:t> </a:t>
            </a:r>
            <a:r>
              <a:rPr sz="4000" dirty="0"/>
              <a:t>Analytics:</a:t>
            </a:r>
            <a:r>
              <a:rPr sz="4000" spc="-90" dirty="0"/>
              <a:t> </a:t>
            </a:r>
            <a:r>
              <a:rPr sz="4000" dirty="0"/>
              <a:t>Identify</a:t>
            </a:r>
            <a:r>
              <a:rPr sz="4000" spc="-50" dirty="0"/>
              <a:t> </a:t>
            </a:r>
            <a:r>
              <a:rPr sz="4000" spc="-25" dirty="0"/>
              <a:t>and </a:t>
            </a:r>
            <a:r>
              <a:rPr sz="4000" spc="-10" dirty="0"/>
              <a:t>Evaluate</a:t>
            </a:r>
            <a:r>
              <a:rPr sz="4000" spc="-150" dirty="0"/>
              <a:t> </a:t>
            </a:r>
            <a:r>
              <a:rPr sz="4000" spc="-25" dirty="0"/>
              <a:t>Trending</a:t>
            </a:r>
            <a:r>
              <a:rPr sz="4000" spc="-135" dirty="0"/>
              <a:t> </a:t>
            </a:r>
            <a:r>
              <a:rPr sz="4000" dirty="0"/>
              <a:t>Companies</a:t>
            </a:r>
            <a:r>
              <a:rPr sz="4000" spc="-135" dirty="0"/>
              <a:t> </a:t>
            </a:r>
            <a:r>
              <a:rPr sz="4000" spc="-25" dirty="0"/>
              <a:t>on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374091" y="1416177"/>
            <a:ext cx="33121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00AFEF"/>
                </a:solidFill>
                <a:latin typeface="Calibri"/>
                <a:cs typeface="Calibri"/>
              </a:rPr>
              <a:t>Social</a:t>
            </a:r>
            <a:r>
              <a:rPr sz="4000" spc="-1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00AFEF"/>
                </a:solidFill>
                <a:latin typeface="Calibri"/>
                <a:cs typeface="Calibri"/>
              </a:rPr>
              <a:t>Platforms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72910" y="1505203"/>
            <a:ext cx="175958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2"/>
              </a:rPr>
              <a:t>Social</a:t>
            </a:r>
            <a:r>
              <a:rPr sz="2000" u="sng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2"/>
              </a:rPr>
              <a:t>Media</a:t>
            </a:r>
            <a:r>
              <a:rPr sz="2000" u="sng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can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found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within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Databases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679" y="2135123"/>
            <a:ext cx="5897880" cy="304800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6531864" y="195071"/>
            <a:ext cx="5439410" cy="6518275"/>
            <a:chOff x="6531864" y="195071"/>
            <a:chExt cx="5439410" cy="651827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46592" y="195071"/>
              <a:ext cx="3278124" cy="326897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879334" y="2231389"/>
              <a:ext cx="2308225" cy="140335"/>
            </a:xfrm>
            <a:custGeom>
              <a:avLst/>
              <a:gdLst/>
              <a:ahLst/>
              <a:cxnLst/>
              <a:rect l="l" t="t" r="r" b="b"/>
              <a:pathLst>
                <a:path w="2308225" h="140335">
                  <a:moveTo>
                    <a:pt x="2223770" y="54229"/>
                  </a:moveTo>
                  <a:lnTo>
                    <a:pt x="2222712" y="82780"/>
                  </a:lnTo>
                  <a:lnTo>
                    <a:pt x="2236978" y="83312"/>
                  </a:lnTo>
                  <a:lnTo>
                    <a:pt x="2235962" y="111887"/>
                  </a:lnTo>
                  <a:lnTo>
                    <a:pt x="2221634" y="111887"/>
                  </a:lnTo>
                  <a:lnTo>
                    <a:pt x="2220595" y="139954"/>
                  </a:lnTo>
                  <a:lnTo>
                    <a:pt x="2282198" y="111887"/>
                  </a:lnTo>
                  <a:lnTo>
                    <a:pt x="2235962" y="111887"/>
                  </a:lnTo>
                  <a:lnTo>
                    <a:pt x="2221654" y="111353"/>
                  </a:lnTo>
                  <a:lnTo>
                    <a:pt x="2283370" y="111353"/>
                  </a:lnTo>
                  <a:lnTo>
                    <a:pt x="2307844" y="100202"/>
                  </a:lnTo>
                  <a:lnTo>
                    <a:pt x="2223770" y="54229"/>
                  </a:lnTo>
                  <a:close/>
                </a:path>
                <a:path w="2308225" h="140335">
                  <a:moveTo>
                    <a:pt x="2222712" y="82780"/>
                  </a:moveTo>
                  <a:lnTo>
                    <a:pt x="2221654" y="111353"/>
                  </a:lnTo>
                  <a:lnTo>
                    <a:pt x="2235962" y="111887"/>
                  </a:lnTo>
                  <a:lnTo>
                    <a:pt x="2236978" y="83312"/>
                  </a:lnTo>
                  <a:lnTo>
                    <a:pt x="2222712" y="82780"/>
                  </a:lnTo>
                  <a:close/>
                </a:path>
                <a:path w="2308225" h="140335">
                  <a:moveTo>
                    <a:pt x="1016" y="0"/>
                  </a:moveTo>
                  <a:lnTo>
                    <a:pt x="0" y="28448"/>
                  </a:lnTo>
                  <a:lnTo>
                    <a:pt x="2221654" y="111353"/>
                  </a:lnTo>
                  <a:lnTo>
                    <a:pt x="2222712" y="82780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31864" y="2676144"/>
              <a:ext cx="5439156" cy="4037076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86029" y="5244210"/>
            <a:ext cx="6167120" cy="1415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4516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Analyse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top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trends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20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Concepts,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Themes,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Sectors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more!</a:t>
            </a:r>
            <a:endParaRPr sz="2000">
              <a:latin typeface="Calibri"/>
              <a:cs typeface="Calibri"/>
            </a:endParaRPr>
          </a:p>
          <a:p>
            <a:pPr marL="303530" marR="5080">
              <a:lnSpc>
                <a:spcPct val="100000"/>
              </a:lnSpc>
              <a:spcBef>
                <a:spcPts val="134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Check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out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top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contributors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influencers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well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as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top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experts!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42166" y="6360058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2D293C"/>
                </a:solidFill>
                <a:latin typeface="Calibri"/>
                <a:cs typeface="Calibri"/>
              </a:rPr>
              <a:t>13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7556" y="179831"/>
            <a:ext cx="35560" cy="431800"/>
          </a:xfrm>
          <a:custGeom>
            <a:avLst/>
            <a:gdLst/>
            <a:ahLst/>
            <a:cxnLst/>
            <a:rect l="l" t="t" r="r" b="b"/>
            <a:pathLst>
              <a:path w="35560" h="431800">
                <a:moveTo>
                  <a:pt x="35051" y="0"/>
                </a:moveTo>
                <a:lnTo>
                  <a:pt x="0" y="0"/>
                </a:lnTo>
                <a:lnTo>
                  <a:pt x="0" y="431292"/>
                </a:lnTo>
                <a:lnTo>
                  <a:pt x="35051" y="431292"/>
                </a:lnTo>
                <a:lnTo>
                  <a:pt x="35051" y="0"/>
                </a:lnTo>
                <a:close/>
              </a:path>
            </a:pathLst>
          </a:custGeom>
          <a:solidFill>
            <a:srgbClr val="00DEA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08892" y="300227"/>
            <a:ext cx="243840" cy="30175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11340" y="4570"/>
            <a:ext cx="4576572" cy="685342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26795" y="171069"/>
            <a:ext cx="3638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001F5F"/>
                </a:solidFill>
              </a:rPr>
              <a:t>Training</a:t>
            </a:r>
            <a:r>
              <a:rPr sz="2400" spc="-45" dirty="0">
                <a:solidFill>
                  <a:srgbClr val="001F5F"/>
                </a:solidFill>
              </a:rPr>
              <a:t> </a:t>
            </a:r>
            <a:r>
              <a:rPr sz="2400" spc="-10" dirty="0">
                <a:solidFill>
                  <a:srgbClr val="001F5F"/>
                </a:solidFill>
              </a:rPr>
              <a:t>Resources</a:t>
            </a:r>
            <a:r>
              <a:rPr sz="2400" spc="-75" dirty="0">
                <a:solidFill>
                  <a:srgbClr val="001F5F"/>
                </a:solidFill>
              </a:rPr>
              <a:t> </a:t>
            </a:r>
            <a:r>
              <a:rPr sz="2400" dirty="0">
                <a:solidFill>
                  <a:srgbClr val="001F5F"/>
                </a:solidFill>
              </a:rPr>
              <a:t>&amp;</a:t>
            </a:r>
            <a:r>
              <a:rPr sz="2400" spc="-45" dirty="0">
                <a:solidFill>
                  <a:srgbClr val="001F5F"/>
                </a:solidFill>
              </a:rPr>
              <a:t> </a:t>
            </a:r>
            <a:r>
              <a:rPr sz="2400" spc="-10" dirty="0">
                <a:solidFill>
                  <a:srgbClr val="001F5F"/>
                </a:solidFill>
              </a:rPr>
              <a:t>Queries</a:t>
            </a:r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473151" y="2043430"/>
            <a:ext cx="5605780" cy="30912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Queries</a:t>
            </a:r>
            <a:r>
              <a:rPr spc="-50" dirty="0"/>
              <a:t> </a:t>
            </a:r>
            <a:r>
              <a:rPr dirty="0"/>
              <a:t>&amp;</a:t>
            </a:r>
            <a:r>
              <a:rPr spc="-35" dirty="0"/>
              <a:t> </a:t>
            </a:r>
            <a:r>
              <a:rPr dirty="0"/>
              <a:t>Free</a:t>
            </a:r>
            <a:r>
              <a:rPr spc="-40" dirty="0"/>
              <a:t> </a:t>
            </a:r>
            <a:r>
              <a:rPr spc="-10" dirty="0"/>
              <a:t>Training</a:t>
            </a:r>
          </a:p>
          <a:p>
            <a:pPr marL="12700" marR="5080">
              <a:lnSpc>
                <a:spcPct val="100000"/>
              </a:lnSpc>
              <a:spcBef>
                <a:spcPts val="2400"/>
              </a:spcBef>
            </a:pPr>
            <a:r>
              <a:rPr b="0" dirty="0">
                <a:solidFill>
                  <a:srgbClr val="2E283C"/>
                </a:solidFill>
                <a:latin typeface="Calibri"/>
                <a:cs typeface="Calibri"/>
              </a:rPr>
              <a:t>If</a:t>
            </a:r>
            <a:r>
              <a:rPr b="0" spc="-50" dirty="0">
                <a:solidFill>
                  <a:srgbClr val="2E283C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2E283C"/>
                </a:solidFill>
                <a:latin typeface="Calibri"/>
                <a:cs typeface="Calibri"/>
              </a:rPr>
              <a:t>you</a:t>
            </a:r>
            <a:r>
              <a:rPr b="0" spc="-55" dirty="0">
                <a:solidFill>
                  <a:srgbClr val="2E283C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2E283C"/>
                </a:solidFill>
                <a:latin typeface="Calibri"/>
                <a:cs typeface="Calibri"/>
              </a:rPr>
              <a:t>have</a:t>
            </a:r>
            <a:r>
              <a:rPr b="0" spc="-40" dirty="0">
                <a:solidFill>
                  <a:srgbClr val="2E283C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2E283C"/>
                </a:solidFill>
                <a:latin typeface="Calibri"/>
                <a:cs typeface="Calibri"/>
              </a:rPr>
              <a:t>any</a:t>
            </a:r>
            <a:r>
              <a:rPr b="0" spc="-50" dirty="0">
                <a:solidFill>
                  <a:srgbClr val="2E283C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2E283C"/>
                </a:solidFill>
                <a:latin typeface="Calibri"/>
                <a:cs typeface="Calibri"/>
              </a:rPr>
              <a:t>queries</a:t>
            </a:r>
            <a:r>
              <a:rPr b="0" spc="-35" dirty="0">
                <a:solidFill>
                  <a:srgbClr val="2E283C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2E283C"/>
                </a:solidFill>
                <a:latin typeface="Calibri"/>
                <a:cs typeface="Calibri"/>
              </a:rPr>
              <a:t>regarding</a:t>
            </a:r>
            <a:r>
              <a:rPr b="0" spc="-50" dirty="0">
                <a:solidFill>
                  <a:srgbClr val="2E283C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2E283C"/>
                </a:solidFill>
                <a:latin typeface="Calibri"/>
                <a:cs typeface="Calibri"/>
              </a:rPr>
              <a:t>MarketLine</a:t>
            </a:r>
            <a:r>
              <a:rPr b="0" spc="-35" dirty="0">
                <a:solidFill>
                  <a:srgbClr val="2E283C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2E283C"/>
                </a:solidFill>
                <a:latin typeface="Calibri"/>
                <a:cs typeface="Calibri"/>
              </a:rPr>
              <a:t>or</a:t>
            </a:r>
            <a:r>
              <a:rPr b="0" spc="-55" dirty="0">
                <a:solidFill>
                  <a:srgbClr val="2E283C"/>
                </a:solidFill>
                <a:latin typeface="Calibri"/>
                <a:cs typeface="Calibri"/>
              </a:rPr>
              <a:t> </a:t>
            </a:r>
            <a:r>
              <a:rPr b="0" spc="-20" dirty="0">
                <a:solidFill>
                  <a:srgbClr val="2E283C"/>
                </a:solidFill>
                <a:latin typeface="Calibri"/>
                <a:cs typeface="Calibri"/>
              </a:rPr>
              <a:t>wish </a:t>
            </a:r>
            <a:r>
              <a:rPr b="0" dirty="0">
                <a:solidFill>
                  <a:srgbClr val="2E283C"/>
                </a:solidFill>
                <a:latin typeface="Calibri"/>
                <a:cs typeface="Calibri"/>
              </a:rPr>
              <a:t>to</a:t>
            </a:r>
            <a:r>
              <a:rPr b="0" spc="-50" dirty="0">
                <a:solidFill>
                  <a:srgbClr val="2E283C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2E283C"/>
                </a:solidFill>
                <a:latin typeface="Calibri"/>
                <a:cs typeface="Calibri"/>
              </a:rPr>
              <a:t>arrange</a:t>
            </a:r>
            <a:r>
              <a:rPr b="0" spc="-65" dirty="0">
                <a:solidFill>
                  <a:srgbClr val="2E283C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2E283C"/>
                </a:solidFill>
              </a:rPr>
              <a:t>free</a:t>
            </a:r>
            <a:r>
              <a:rPr spc="-40" dirty="0">
                <a:solidFill>
                  <a:srgbClr val="2E283C"/>
                </a:solidFill>
              </a:rPr>
              <a:t> </a:t>
            </a:r>
            <a:r>
              <a:rPr b="0" dirty="0">
                <a:solidFill>
                  <a:srgbClr val="2E283C"/>
                </a:solidFill>
                <a:latin typeface="Calibri"/>
                <a:cs typeface="Calibri"/>
              </a:rPr>
              <a:t>unlimited</a:t>
            </a:r>
            <a:r>
              <a:rPr b="0" spc="-35" dirty="0">
                <a:solidFill>
                  <a:srgbClr val="2E283C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2E283C"/>
                </a:solidFill>
                <a:latin typeface="Calibri"/>
                <a:cs typeface="Calibri"/>
              </a:rPr>
              <a:t>training,</a:t>
            </a:r>
            <a:r>
              <a:rPr b="0" spc="-55" dirty="0">
                <a:solidFill>
                  <a:srgbClr val="2E283C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2E283C"/>
                </a:solidFill>
                <a:latin typeface="Calibri"/>
                <a:cs typeface="Calibri"/>
              </a:rPr>
              <a:t>please</a:t>
            </a:r>
            <a:r>
              <a:rPr b="0" spc="-45" dirty="0">
                <a:solidFill>
                  <a:srgbClr val="2E283C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2D293C"/>
                </a:solidFill>
                <a:latin typeface="Calibri"/>
                <a:cs typeface="Calibri"/>
              </a:rPr>
              <a:t>contact </a:t>
            </a:r>
            <a:r>
              <a:rPr lang="en-GB" b="0" spc="-10" dirty="0">
                <a:solidFill>
                  <a:srgbClr val="2D293C"/>
                </a:solidFill>
              </a:rPr>
              <a:t>Huyna</a:t>
            </a:r>
            <a:r>
              <a:rPr b="0" spc="-15" dirty="0">
                <a:solidFill>
                  <a:srgbClr val="2D293C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2D293C"/>
                </a:solidFill>
                <a:latin typeface="Calibri"/>
                <a:cs typeface="Calibri"/>
              </a:rPr>
              <a:t>using</a:t>
            </a:r>
            <a:r>
              <a:rPr b="0" spc="15" dirty="0">
                <a:solidFill>
                  <a:srgbClr val="2D293C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2D293C"/>
                </a:solidFill>
                <a:latin typeface="Calibri"/>
                <a:cs typeface="Calibri"/>
              </a:rPr>
              <a:t>email:</a:t>
            </a:r>
            <a:r>
              <a:rPr lang="en-GB" b="0" spc="-10" dirty="0">
                <a:solidFill>
                  <a:srgbClr val="2D293C"/>
                </a:solidFill>
                <a:latin typeface="Calibri"/>
                <a:cs typeface="Calibri"/>
              </a:rPr>
              <a:t> </a:t>
            </a:r>
            <a:r>
              <a:rPr lang="en-GB" spc="-10" dirty="0">
                <a:solidFill>
                  <a:srgbClr val="2D293C"/>
                </a:solidFill>
                <a:latin typeface="Calibri"/>
                <a:cs typeface="Calibri"/>
              </a:rPr>
              <a:t>Huyna.mirandavergara@globaldata.com</a:t>
            </a:r>
            <a:r>
              <a:rPr lang="en-GB" b="0" spc="-10" dirty="0">
                <a:solidFill>
                  <a:srgbClr val="2D293C"/>
                </a:solidFill>
                <a:latin typeface="Calibri"/>
                <a:cs typeface="Calibri"/>
              </a:rPr>
              <a:t> </a:t>
            </a:r>
            <a:r>
              <a:rPr lang="en-GB" b="0" u="sng" spc="-10" dirty="0">
                <a:solidFill>
                  <a:srgbClr val="2D293C"/>
                </a:solidFill>
                <a:uFill>
                  <a:solidFill>
                    <a:srgbClr val="2D293C"/>
                  </a:solidFill>
                </a:uFill>
              </a:rPr>
              <a:t> </a:t>
            </a:r>
            <a:endParaRPr b="0" spc="-10" dirty="0">
              <a:solidFill>
                <a:srgbClr val="2D293C"/>
              </a:solidFill>
              <a:latin typeface="Calibri"/>
              <a:cs typeface="Calibri"/>
            </a:endParaRPr>
          </a:p>
          <a:p>
            <a:pPr marL="12700" marR="68580">
              <a:lnSpc>
                <a:spcPct val="100000"/>
              </a:lnSpc>
              <a:spcBef>
                <a:spcPts val="2400"/>
              </a:spcBef>
            </a:pP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b="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more</a:t>
            </a:r>
            <a:r>
              <a:rPr b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information</a:t>
            </a:r>
            <a:r>
              <a:rPr b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b="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how</a:t>
            </a:r>
            <a:r>
              <a:rPr b="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b="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use</a:t>
            </a:r>
            <a:r>
              <a:rPr b="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MarketLine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please</a:t>
            </a:r>
            <a:r>
              <a:rPr b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see</a:t>
            </a:r>
            <a:r>
              <a:rPr b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b="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online</a:t>
            </a:r>
            <a:r>
              <a:rPr b="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4"/>
              </a:rPr>
              <a:t>User</a:t>
            </a:r>
            <a:r>
              <a:rPr b="0" u="sng" spc="-3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b="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4"/>
              </a:rPr>
              <a:t>Guide</a:t>
            </a:r>
            <a:r>
              <a:rPr b="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b="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PDF</a:t>
            </a:r>
            <a:r>
              <a:rPr b="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format</a:t>
            </a:r>
            <a:r>
              <a:rPr b="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25" dirty="0">
                <a:solidFill>
                  <a:srgbClr val="000000"/>
                </a:solidFill>
                <a:latin typeface="Calibri"/>
                <a:cs typeface="Calibri"/>
              </a:rPr>
              <a:t>as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well</a:t>
            </a:r>
            <a:r>
              <a:rPr b="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b="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sng" dirty="0">
                <a:solidFill>
                  <a:srgbClr val="2D293C"/>
                </a:solidFill>
                <a:uFill>
                  <a:solidFill>
                    <a:srgbClr val="2D293C"/>
                  </a:solidFill>
                </a:uFill>
                <a:latin typeface="Calibri"/>
                <a:cs typeface="Calibri"/>
                <a:hlinkClick r:id="rId5"/>
              </a:rPr>
              <a:t>Video</a:t>
            </a:r>
            <a:r>
              <a:rPr b="0" u="sng" spc="-55" dirty="0">
                <a:solidFill>
                  <a:srgbClr val="2D293C"/>
                </a:solidFill>
                <a:uFill>
                  <a:solidFill>
                    <a:srgbClr val="2D293C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b="0" u="sng" dirty="0">
                <a:solidFill>
                  <a:srgbClr val="2D293C"/>
                </a:solidFill>
                <a:uFill>
                  <a:solidFill>
                    <a:srgbClr val="2D293C"/>
                  </a:solidFill>
                </a:uFill>
                <a:latin typeface="Calibri"/>
                <a:cs typeface="Calibri"/>
                <a:hlinkClick r:id="rId5"/>
              </a:rPr>
              <a:t>Guides</a:t>
            </a:r>
            <a:r>
              <a:rPr b="0" u="sng" spc="-45" dirty="0">
                <a:solidFill>
                  <a:srgbClr val="2D293C"/>
                </a:solidFill>
                <a:uFill>
                  <a:solidFill>
                    <a:srgbClr val="2D293C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b="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each</a:t>
            </a:r>
            <a:r>
              <a:rPr b="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section</a:t>
            </a:r>
            <a:r>
              <a:rPr b="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b="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b="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platform.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08892" y="300227"/>
            <a:ext cx="243840" cy="30175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4169" y="326897"/>
            <a:ext cx="27228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About</a:t>
            </a:r>
            <a:r>
              <a:rPr sz="2400" b="1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GlobalData</a:t>
            </a:r>
            <a:r>
              <a:rPr sz="2400" b="1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000000"/>
                </a:solidFill>
                <a:latin typeface="Calibri"/>
                <a:cs typeface="Calibri"/>
              </a:rPr>
              <a:t>Plc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7463" y="808481"/>
            <a:ext cx="78085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Diversified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Provider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of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Industry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Data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and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Related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Services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to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&gt;20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Industries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Across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the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Globe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7360" y="1552955"/>
            <a:ext cx="745236" cy="74523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055319" y="2379725"/>
            <a:ext cx="21297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AFEF"/>
                </a:solidFill>
                <a:latin typeface="Calibri"/>
                <a:cs typeface="Calibri"/>
              </a:rPr>
              <a:t>Headquartered</a:t>
            </a:r>
            <a:r>
              <a:rPr sz="1600" b="1" spc="1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AFEF"/>
                </a:solidFill>
                <a:latin typeface="Calibri"/>
                <a:cs typeface="Calibri"/>
              </a:rPr>
              <a:t>in</a:t>
            </a:r>
            <a:r>
              <a:rPr sz="1600" b="1" spc="-2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AFEF"/>
                </a:solidFill>
                <a:latin typeface="Calibri"/>
                <a:cs typeface="Calibri"/>
              </a:rPr>
              <a:t>the</a:t>
            </a:r>
            <a:r>
              <a:rPr sz="1600" b="1" spc="-1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00AFEF"/>
                </a:solidFill>
                <a:latin typeface="Calibri"/>
                <a:cs typeface="Calibri"/>
              </a:rPr>
              <a:t>UK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95692" y="1519572"/>
            <a:ext cx="534463" cy="61540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952494" y="2379725"/>
            <a:ext cx="21189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69265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00AFEF"/>
                </a:solidFill>
                <a:latin typeface="Calibri"/>
                <a:cs typeface="Calibri"/>
              </a:rPr>
              <a:t>Listed</a:t>
            </a:r>
            <a:r>
              <a:rPr sz="1600" b="1" spc="-4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AFEF"/>
                </a:solidFill>
                <a:latin typeface="Calibri"/>
                <a:cs typeface="Calibri"/>
              </a:rPr>
              <a:t>on</a:t>
            </a:r>
            <a:r>
              <a:rPr sz="1600" b="1" spc="-3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00AFEF"/>
                </a:solidFill>
                <a:latin typeface="Calibri"/>
                <a:cs typeface="Calibri"/>
              </a:rPr>
              <a:t>AIM </a:t>
            </a:r>
            <a:r>
              <a:rPr sz="1600" b="1" dirty="0">
                <a:solidFill>
                  <a:srgbClr val="00AFEF"/>
                </a:solidFill>
                <a:latin typeface="Calibri"/>
                <a:cs typeface="Calibri"/>
              </a:rPr>
              <a:t>(London</a:t>
            </a:r>
            <a:r>
              <a:rPr sz="1600" b="1" spc="-4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AFEF"/>
                </a:solidFill>
                <a:latin typeface="Calibri"/>
                <a:cs typeface="Calibri"/>
              </a:rPr>
              <a:t>Stock</a:t>
            </a:r>
            <a:r>
              <a:rPr sz="1600" b="1" spc="-6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AFEF"/>
                </a:solidFill>
                <a:latin typeface="Calibri"/>
                <a:cs typeface="Calibri"/>
              </a:rPr>
              <a:t>Exchange)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68845" y="1724913"/>
            <a:ext cx="17913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solidFill>
                  <a:srgbClr val="0066CC"/>
                </a:solidFill>
                <a:latin typeface="Calibri"/>
                <a:cs typeface="Calibri"/>
              </a:rPr>
              <a:t>c. $</a:t>
            </a:r>
            <a:r>
              <a:rPr sz="2200" b="1" spc="-10" dirty="0">
                <a:solidFill>
                  <a:srgbClr val="0066CC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66CC"/>
                </a:solidFill>
                <a:latin typeface="Calibri"/>
                <a:cs typeface="Calibri"/>
              </a:rPr>
              <a:t>200</a:t>
            </a:r>
            <a:r>
              <a:rPr sz="2200" b="1" spc="-15" dirty="0">
                <a:solidFill>
                  <a:srgbClr val="0066CC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66CC"/>
                </a:solidFill>
                <a:latin typeface="Calibri"/>
                <a:cs typeface="Calibri"/>
              </a:rPr>
              <a:t>Million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67855" y="2379725"/>
            <a:ext cx="13995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00AFEF"/>
                </a:solidFill>
                <a:latin typeface="Calibri"/>
                <a:cs typeface="Calibri"/>
              </a:rPr>
              <a:t>Annual</a:t>
            </a:r>
            <a:r>
              <a:rPr sz="1600" b="1" spc="-3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AFEF"/>
                </a:solidFill>
                <a:latin typeface="Calibri"/>
                <a:cs typeface="Calibri"/>
              </a:rPr>
              <a:t>Revenue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727438" y="1724913"/>
            <a:ext cx="14211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solidFill>
                  <a:srgbClr val="006FC0"/>
                </a:solidFill>
                <a:latin typeface="Calibri"/>
                <a:cs typeface="Calibri"/>
              </a:rPr>
              <a:t>c. $</a:t>
            </a:r>
            <a:r>
              <a:rPr sz="22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sz="22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6FC0"/>
                </a:solidFill>
                <a:latin typeface="Calibri"/>
                <a:cs typeface="Calibri"/>
              </a:rPr>
              <a:t>Billion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941814" y="2379725"/>
            <a:ext cx="10001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AFEF"/>
                </a:solidFill>
                <a:latin typeface="Calibri"/>
                <a:cs typeface="Calibri"/>
              </a:rPr>
              <a:t>Market</a:t>
            </a:r>
            <a:r>
              <a:rPr sz="1600" b="1" spc="-4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00AFEF"/>
                </a:solidFill>
                <a:latin typeface="Calibri"/>
                <a:cs typeface="Calibri"/>
              </a:rPr>
              <a:t>Cap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75906" y="3442525"/>
            <a:ext cx="11182985" cy="2868295"/>
            <a:chOff x="775906" y="3442525"/>
            <a:chExt cx="11182985" cy="2868295"/>
          </a:xfrm>
        </p:grpSpPr>
        <p:sp>
          <p:nvSpPr>
            <p:cNvPr id="15" name="object 15"/>
            <p:cNvSpPr/>
            <p:nvPr/>
          </p:nvSpPr>
          <p:spPr>
            <a:xfrm>
              <a:off x="790194" y="3615690"/>
              <a:ext cx="11154410" cy="2680970"/>
            </a:xfrm>
            <a:custGeom>
              <a:avLst/>
              <a:gdLst/>
              <a:ahLst/>
              <a:cxnLst/>
              <a:rect l="l" t="t" r="r" b="b"/>
              <a:pathLst>
                <a:path w="11154410" h="2680970">
                  <a:moveTo>
                    <a:pt x="0" y="2680716"/>
                  </a:moveTo>
                  <a:lnTo>
                    <a:pt x="11154156" y="2680716"/>
                  </a:lnTo>
                  <a:lnTo>
                    <a:pt x="11154156" y="0"/>
                  </a:lnTo>
                  <a:lnTo>
                    <a:pt x="0" y="0"/>
                  </a:lnTo>
                  <a:lnTo>
                    <a:pt x="0" y="2680716"/>
                  </a:lnTo>
                  <a:close/>
                </a:path>
              </a:pathLst>
            </a:custGeom>
            <a:ln w="28575">
              <a:solidFill>
                <a:srgbClr val="0066C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39012" y="3447288"/>
              <a:ext cx="2711450" cy="393700"/>
            </a:xfrm>
            <a:custGeom>
              <a:avLst/>
              <a:gdLst/>
              <a:ahLst/>
              <a:cxnLst/>
              <a:rect l="l" t="t" r="r" b="b"/>
              <a:pathLst>
                <a:path w="2711450" h="393700">
                  <a:moveTo>
                    <a:pt x="2711195" y="0"/>
                  </a:moveTo>
                  <a:lnTo>
                    <a:pt x="0" y="0"/>
                  </a:lnTo>
                  <a:lnTo>
                    <a:pt x="0" y="393192"/>
                  </a:lnTo>
                  <a:lnTo>
                    <a:pt x="2711195" y="393192"/>
                  </a:lnTo>
                  <a:lnTo>
                    <a:pt x="2711195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39012" y="3447288"/>
              <a:ext cx="2711450" cy="393700"/>
            </a:xfrm>
            <a:custGeom>
              <a:avLst/>
              <a:gdLst/>
              <a:ahLst/>
              <a:cxnLst/>
              <a:rect l="l" t="t" r="r" b="b"/>
              <a:pathLst>
                <a:path w="2711450" h="393700">
                  <a:moveTo>
                    <a:pt x="0" y="393192"/>
                  </a:moveTo>
                  <a:lnTo>
                    <a:pt x="2711195" y="393192"/>
                  </a:lnTo>
                  <a:lnTo>
                    <a:pt x="2711195" y="0"/>
                  </a:lnTo>
                  <a:lnTo>
                    <a:pt x="0" y="0"/>
                  </a:lnTo>
                  <a:lnTo>
                    <a:pt x="0" y="393192"/>
                  </a:lnTo>
                  <a:close/>
                </a:path>
              </a:pathLst>
            </a:custGeom>
            <a:ln w="9525">
              <a:solidFill>
                <a:srgbClr val="0066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243774" y="3629977"/>
            <a:ext cx="2701925" cy="205740"/>
          </a:xfrm>
          <a:prstGeom prst="rect">
            <a:avLst/>
          </a:prstGeom>
          <a:solidFill>
            <a:srgbClr val="0066CC"/>
          </a:solidFill>
        </p:spPr>
        <p:txBody>
          <a:bodyPr vert="horz" wrap="square" lIns="0" tIns="0" rIns="0" bIns="0" rtlCol="0">
            <a:spAutoFit/>
          </a:bodyPr>
          <a:lstStyle/>
          <a:p>
            <a:pPr marL="476884">
              <a:lnSpc>
                <a:spcPts val="1075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&gt;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4,600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Customers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644395" y="3840226"/>
            <a:ext cx="9484995" cy="1762760"/>
            <a:chOff x="1644395" y="3840226"/>
            <a:chExt cx="9484995" cy="1762760"/>
          </a:xfrm>
        </p:grpSpPr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44395" y="3953380"/>
              <a:ext cx="1805939" cy="60300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41967" y="5129167"/>
              <a:ext cx="1377660" cy="28221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52663" y="4094577"/>
              <a:ext cx="1277639" cy="34542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67047" y="4747559"/>
              <a:ext cx="979615" cy="74615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72528" y="3976415"/>
              <a:ext cx="1503730" cy="57394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29608" y="4906901"/>
              <a:ext cx="1155567" cy="56121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529315" y="3849751"/>
              <a:ext cx="598805" cy="974725"/>
            </a:xfrm>
            <a:custGeom>
              <a:avLst/>
              <a:gdLst/>
              <a:ahLst/>
              <a:cxnLst/>
              <a:rect l="l" t="t" r="r" b="b"/>
              <a:pathLst>
                <a:path w="598804" h="974725">
                  <a:moveTo>
                    <a:pt x="0" y="0"/>
                  </a:moveTo>
                  <a:lnTo>
                    <a:pt x="0" y="299085"/>
                  </a:lnTo>
                  <a:lnTo>
                    <a:pt x="50764" y="303428"/>
                  </a:lnTo>
                  <a:lnTo>
                    <a:pt x="99695" y="316214"/>
                  </a:lnTo>
                  <a:lnTo>
                    <a:pt x="145768" y="337071"/>
                  </a:lnTo>
                  <a:lnTo>
                    <a:pt x="187959" y="365632"/>
                  </a:lnTo>
                  <a:lnTo>
                    <a:pt x="223247" y="399157"/>
                  </a:lnTo>
                  <a:lnTo>
                    <a:pt x="251935" y="436895"/>
                  </a:lnTo>
                  <a:lnTo>
                    <a:pt x="273929" y="477978"/>
                  </a:lnTo>
                  <a:lnTo>
                    <a:pt x="289137" y="521538"/>
                  </a:lnTo>
                  <a:lnTo>
                    <a:pt x="297465" y="566705"/>
                  </a:lnTo>
                  <a:lnTo>
                    <a:pt x="298821" y="612612"/>
                  </a:lnTo>
                  <a:lnTo>
                    <a:pt x="293112" y="658389"/>
                  </a:lnTo>
                  <a:lnTo>
                    <a:pt x="280245" y="703168"/>
                  </a:lnTo>
                  <a:lnTo>
                    <a:pt x="260126" y="746080"/>
                  </a:lnTo>
                  <a:lnTo>
                    <a:pt x="232663" y="786257"/>
                  </a:lnTo>
                  <a:lnTo>
                    <a:pt x="465327" y="974344"/>
                  </a:lnTo>
                  <a:lnTo>
                    <a:pt x="495763" y="933245"/>
                  </a:lnTo>
                  <a:lnTo>
                    <a:pt x="522430" y="889940"/>
                  </a:lnTo>
                  <a:lnTo>
                    <a:pt x="545239" y="844689"/>
                  </a:lnTo>
                  <a:lnTo>
                    <a:pt x="564102" y="797750"/>
                  </a:lnTo>
                  <a:lnTo>
                    <a:pt x="578928" y="749382"/>
                  </a:lnTo>
                  <a:lnTo>
                    <a:pt x="589629" y="699845"/>
                  </a:lnTo>
                  <a:lnTo>
                    <a:pt x="596115" y="649397"/>
                  </a:lnTo>
                  <a:lnTo>
                    <a:pt x="598297" y="598297"/>
                  </a:lnTo>
                  <a:lnTo>
                    <a:pt x="596313" y="549224"/>
                  </a:lnTo>
                  <a:lnTo>
                    <a:pt x="590466" y="501244"/>
                  </a:lnTo>
                  <a:lnTo>
                    <a:pt x="580910" y="454511"/>
                  </a:lnTo>
                  <a:lnTo>
                    <a:pt x="567797" y="409179"/>
                  </a:lnTo>
                  <a:lnTo>
                    <a:pt x="551283" y="365402"/>
                  </a:lnTo>
                  <a:lnTo>
                    <a:pt x="531520" y="323334"/>
                  </a:lnTo>
                  <a:lnTo>
                    <a:pt x="508664" y="283129"/>
                  </a:lnTo>
                  <a:lnTo>
                    <a:pt x="482867" y="244940"/>
                  </a:lnTo>
                  <a:lnTo>
                    <a:pt x="454284" y="208922"/>
                  </a:lnTo>
                  <a:lnTo>
                    <a:pt x="423068" y="175228"/>
                  </a:lnTo>
                  <a:lnTo>
                    <a:pt x="389374" y="144012"/>
                  </a:lnTo>
                  <a:lnTo>
                    <a:pt x="353356" y="115429"/>
                  </a:lnTo>
                  <a:lnTo>
                    <a:pt x="315167" y="89632"/>
                  </a:lnTo>
                  <a:lnTo>
                    <a:pt x="274962" y="66776"/>
                  </a:lnTo>
                  <a:lnTo>
                    <a:pt x="232894" y="47013"/>
                  </a:lnTo>
                  <a:lnTo>
                    <a:pt x="189117" y="30499"/>
                  </a:lnTo>
                  <a:lnTo>
                    <a:pt x="143785" y="17386"/>
                  </a:lnTo>
                  <a:lnTo>
                    <a:pt x="97052" y="7830"/>
                  </a:lnTo>
                  <a:lnTo>
                    <a:pt x="49072" y="1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E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088499" y="4636008"/>
              <a:ext cx="906144" cy="410209"/>
            </a:xfrm>
            <a:custGeom>
              <a:avLst/>
              <a:gdLst/>
              <a:ahLst/>
              <a:cxnLst/>
              <a:rect l="l" t="t" r="r" b="b"/>
              <a:pathLst>
                <a:path w="906145" h="410210">
                  <a:moveTo>
                    <a:pt x="673480" y="0"/>
                  </a:moveTo>
                  <a:lnTo>
                    <a:pt x="643127" y="32385"/>
                  </a:lnTo>
                  <a:lnTo>
                    <a:pt x="604712" y="62322"/>
                  </a:lnTo>
                  <a:lnTo>
                    <a:pt x="563120" y="85105"/>
                  </a:lnTo>
                  <a:lnTo>
                    <a:pt x="519222" y="100770"/>
                  </a:lnTo>
                  <a:lnTo>
                    <a:pt x="473888" y="109357"/>
                  </a:lnTo>
                  <a:lnTo>
                    <a:pt x="427989" y="110902"/>
                  </a:lnTo>
                  <a:lnTo>
                    <a:pt x="382395" y="105445"/>
                  </a:lnTo>
                  <a:lnTo>
                    <a:pt x="337976" y="93023"/>
                  </a:lnTo>
                  <a:lnTo>
                    <a:pt x="295603" y="73675"/>
                  </a:lnTo>
                  <a:lnTo>
                    <a:pt x="256144" y="47438"/>
                  </a:lnTo>
                  <a:lnTo>
                    <a:pt x="220472" y="14351"/>
                  </a:lnTo>
                  <a:lnTo>
                    <a:pt x="0" y="216662"/>
                  </a:lnTo>
                  <a:lnTo>
                    <a:pt x="31242" y="248269"/>
                  </a:lnTo>
                  <a:lnTo>
                    <a:pt x="64770" y="277495"/>
                  </a:lnTo>
                  <a:lnTo>
                    <a:pt x="104188" y="306788"/>
                  </a:lnTo>
                  <a:lnTo>
                    <a:pt x="145184" y="332389"/>
                  </a:lnTo>
                  <a:lnTo>
                    <a:pt x="187542" y="354322"/>
                  </a:lnTo>
                  <a:lnTo>
                    <a:pt x="231045" y="372608"/>
                  </a:lnTo>
                  <a:lnTo>
                    <a:pt x="275476" y="387272"/>
                  </a:lnTo>
                  <a:lnTo>
                    <a:pt x="320620" y="398336"/>
                  </a:lnTo>
                  <a:lnTo>
                    <a:pt x="366259" y="405823"/>
                  </a:lnTo>
                  <a:lnTo>
                    <a:pt x="412176" y="409755"/>
                  </a:lnTo>
                  <a:lnTo>
                    <a:pt x="458157" y="410157"/>
                  </a:lnTo>
                  <a:lnTo>
                    <a:pt x="503983" y="407050"/>
                  </a:lnTo>
                  <a:lnTo>
                    <a:pt x="549439" y="400459"/>
                  </a:lnTo>
                  <a:lnTo>
                    <a:pt x="594308" y="390405"/>
                  </a:lnTo>
                  <a:lnTo>
                    <a:pt x="638373" y="376911"/>
                  </a:lnTo>
                  <a:lnTo>
                    <a:pt x="681418" y="360002"/>
                  </a:lnTo>
                  <a:lnTo>
                    <a:pt x="723227" y="339699"/>
                  </a:lnTo>
                  <a:lnTo>
                    <a:pt x="763582" y="316025"/>
                  </a:lnTo>
                  <a:lnTo>
                    <a:pt x="802269" y="289004"/>
                  </a:lnTo>
                  <a:lnTo>
                    <a:pt x="839069" y="258659"/>
                  </a:lnTo>
                  <a:lnTo>
                    <a:pt x="873766" y="225012"/>
                  </a:lnTo>
                  <a:lnTo>
                    <a:pt x="906145" y="188087"/>
                  </a:lnTo>
                  <a:lnTo>
                    <a:pt x="673480" y="0"/>
                  </a:lnTo>
                  <a:close/>
                </a:path>
              </a:pathLst>
            </a:custGeom>
            <a:solidFill>
              <a:srgbClr val="2D29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088499" y="4636008"/>
              <a:ext cx="906144" cy="410209"/>
            </a:xfrm>
            <a:custGeom>
              <a:avLst/>
              <a:gdLst/>
              <a:ahLst/>
              <a:cxnLst/>
              <a:rect l="l" t="t" r="r" b="b"/>
              <a:pathLst>
                <a:path w="906145" h="410210">
                  <a:moveTo>
                    <a:pt x="906145" y="188087"/>
                  </a:moveTo>
                  <a:lnTo>
                    <a:pt x="873766" y="225012"/>
                  </a:lnTo>
                  <a:lnTo>
                    <a:pt x="839069" y="258659"/>
                  </a:lnTo>
                  <a:lnTo>
                    <a:pt x="802269" y="289004"/>
                  </a:lnTo>
                  <a:lnTo>
                    <a:pt x="763582" y="316025"/>
                  </a:lnTo>
                  <a:lnTo>
                    <a:pt x="723227" y="339699"/>
                  </a:lnTo>
                  <a:lnTo>
                    <a:pt x="681418" y="360002"/>
                  </a:lnTo>
                  <a:lnTo>
                    <a:pt x="638373" y="376911"/>
                  </a:lnTo>
                  <a:lnTo>
                    <a:pt x="594308" y="390405"/>
                  </a:lnTo>
                  <a:lnTo>
                    <a:pt x="549439" y="400459"/>
                  </a:lnTo>
                  <a:lnTo>
                    <a:pt x="503983" y="407050"/>
                  </a:lnTo>
                  <a:lnTo>
                    <a:pt x="458157" y="410157"/>
                  </a:lnTo>
                  <a:lnTo>
                    <a:pt x="412176" y="409755"/>
                  </a:lnTo>
                  <a:lnTo>
                    <a:pt x="366259" y="405823"/>
                  </a:lnTo>
                  <a:lnTo>
                    <a:pt x="320620" y="398336"/>
                  </a:lnTo>
                  <a:lnTo>
                    <a:pt x="275476" y="387272"/>
                  </a:lnTo>
                  <a:lnTo>
                    <a:pt x="231045" y="372608"/>
                  </a:lnTo>
                  <a:lnTo>
                    <a:pt x="187542" y="354322"/>
                  </a:lnTo>
                  <a:lnTo>
                    <a:pt x="145184" y="332389"/>
                  </a:lnTo>
                  <a:lnTo>
                    <a:pt x="104188" y="306788"/>
                  </a:lnTo>
                  <a:lnTo>
                    <a:pt x="64770" y="277495"/>
                  </a:lnTo>
                  <a:lnTo>
                    <a:pt x="31242" y="248269"/>
                  </a:lnTo>
                  <a:lnTo>
                    <a:pt x="0" y="216662"/>
                  </a:lnTo>
                  <a:lnTo>
                    <a:pt x="220472" y="14351"/>
                  </a:lnTo>
                  <a:lnTo>
                    <a:pt x="256144" y="47438"/>
                  </a:lnTo>
                  <a:lnTo>
                    <a:pt x="295603" y="73675"/>
                  </a:lnTo>
                  <a:lnTo>
                    <a:pt x="337976" y="93023"/>
                  </a:lnTo>
                  <a:lnTo>
                    <a:pt x="382395" y="105445"/>
                  </a:lnTo>
                  <a:lnTo>
                    <a:pt x="427989" y="110902"/>
                  </a:lnTo>
                  <a:lnTo>
                    <a:pt x="473888" y="109357"/>
                  </a:lnTo>
                  <a:lnTo>
                    <a:pt x="519222" y="100770"/>
                  </a:lnTo>
                  <a:lnTo>
                    <a:pt x="563120" y="85105"/>
                  </a:lnTo>
                  <a:lnTo>
                    <a:pt x="604712" y="62322"/>
                  </a:lnTo>
                  <a:lnTo>
                    <a:pt x="643127" y="32385"/>
                  </a:lnTo>
                  <a:lnTo>
                    <a:pt x="673480" y="0"/>
                  </a:lnTo>
                  <a:lnTo>
                    <a:pt x="906145" y="18808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931038" y="4340860"/>
              <a:ext cx="378460" cy="511809"/>
            </a:xfrm>
            <a:custGeom>
              <a:avLst/>
              <a:gdLst/>
              <a:ahLst/>
              <a:cxnLst/>
              <a:rect l="l" t="t" r="r" b="b"/>
              <a:pathLst>
                <a:path w="378459" h="511810">
                  <a:moveTo>
                    <a:pt x="9632" y="0"/>
                  </a:moveTo>
                  <a:lnTo>
                    <a:pt x="2664" y="50372"/>
                  </a:lnTo>
                  <a:lnTo>
                    <a:pt x="0" y="100737"/>
                  </a:lnTo>
                  <a:lnTo>
                    <a:pt x="1564" y="150839"/>
                  </a:lnTo>
                  <a:lnTo>
                    <a:pt x="7283" y="200427"/>
                  </a:lnTo>
                  <a:lnTo>
                    <a:pt x="17084" y="249246"/>
                  </a:lnTo>
                  <a:lnTo>
                    <a:pt x="30892" y="297042"/>
                  </a:lnTo>
                  <a:lnTo>
                    <a:pt x="48634" y="343562"/>
                  </a:lnTo>
                  <a:lnTo>
                    <a:pt x="70235" y="388553"/>
                  </a:lnTo>
                  <a:lnTo>
                    <a:pt x="95623" y="431760"/>
                  </a:lnTo>
                  <a:lnTo>
                    <a:pt x="124722" y="472930"/>
                  </a:lnTo>
                  <a:lnTo>
                    <a:pt x="157460" y="511809"/>
                  </a:lnTo>
                  <a:lnTo>
                    <a:pt x="377932" y="309498"/>
                  </a:lnTo>
                  <a:lnTo>
                    <a:pt x="349279" y="273001"/>
                  </a:lnTo>
                  <a:lnTo>
                    <a:pt x="326845" y="232993"/>
                  </a:lnTo>
                  <a:lnTo>
                    <a:pt x="310861" y="190261"/>
                  </a:lnTo>
                  <a:lnTo>
                    <a:pt x="301554" y="145593"/>
                  </a:lnTo>
                  <a:lnTo>
                    <a:pt x="299154" y="99775"/>
                  </a:lnTo>
                  <a:lnTo>
                    <a:pt x="303891" y="53593"/>
                  </a:lnTo>
                  <a:lnTo>
                    <a:pt x="9632" y="0"/>
                  </a:lnTo>
                  <a:close/>
                </a:path>
              </a:pathLst>
            </a:custGeom>
            <a:solidFill>
              <a:srgbClr val="119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931038" y="4340860"/>
              <a:ext cx="378460" cy="511809"/>
            </a:xfrm>
            <a:custGeom>
              <a:avLst/>
              <a:gdLst/>
              <a:ahLst/>
              <a:cxnLst/>
              <a:rect l="l" t="t" r="r" b="b"/>
              <a:pathLst>
                <a:path w="378459" h="511810">
                  <a:moveTo>
                    <a:pt x="157460" y="511809"/>
                  </a:moveTo>
                  <a:lnTo>
                    <a:pt x="124722" y="472930"/>
                  </a:lnTo>
                  <a:lnTo>
                    <a:pt x="95623" y="431760"/>
                  </a:lnTo>
                  <a:lnTo>
                    <a:pt x="70235" y="388553"/>
                  </a:lnTo>
                  <a:lnTo>
                    <a:pt x="48634" y="343562"/>
                  </a:lnTo>
                  <a:lnTo>
                    <a:pt x="30892" y="297042"/>
                  </a:lnTo>
                  <a:lnTo>
                    <a:pt x="17084" y="249246"/>
                  </a:lnTo>
                  <a:lnTo>
                    <a:pt x="7283" y="200427"/>
                  </a:lnTo>
                  <a:lnTo>
                    <a:pt x="1564" y="150839"/>
                  </a:lnTo>
                  <a:lnTo>
                    <a:pt x="0" y="100737"/>
                  </a:lnTo>
                  <a:lnTo>
                    <a:pt x="2664" y="50372"/>
                  </a:lnTo>
                  <a:lnTo>
                    <a:pt x="9632" y="0"/>
                  </a:lnTo>
                  <a:lnTo>
                    <a:pt x="303891" y="53593"/>
                  </a:lnTo>
                  <a:lnTo>
                    <a:pt x="299154" y="99775"/>
                  </a:lnTo>
                  <a:lnTo>
                    <a:pt x="301554" y="145593"/>
                  </a:lnTo>
                  <a:lnTo>
                    <a:pt x="310861" y="190261"/>
                  </a:lnTo>
                  <a:lnTo>
                    <a:pt x="326845" y="232993"/>
                  </a:lnTo>
                  <a:lnTo>
                    <a:pt x="349279" y="273001"/>
                  </a:lnTo>
                  <a:lnTo>
                    <a:pt x="377932" y="309498"/>
                  </a:lnTo>
                  <a:lnTo>
                    <a:pt x="157460" y="51180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940670" y="3988054"/>
              <a:ext cx="397510" cy="406400"/>
            </a:xfrm>
            <a:custGeom>
              <a:avLst/>
              <a:gdLst/>
              <a:ahLst/>
              <a:cxnLst/>
              <a:rect l="l" t="t" r="r" b="b"/>
              <a:pathLst>
                <a:path w="397509" h="406400">
                  <a:moveTo>
                    <a:pt x="206121" y="0"/>
                  </a:moveTo>
                  <a:lnTo>
                    <a:pt x="167265" y="35271"/>
                  </a:lnTo>
                  <a:lnTo>
                    <a:pt x="131855" y="73574"/>
                  </a:lnTo>
                  <a:lnTo>
                    <a:pt x="100038" y="114654"/>
                  </a:lnTo>
                  <a:lnTo>
                    <a:pt x="71961" y="158257"/>
                  </a:lnTo>
                  <a:lnTo>
                    <a:pt x="47771" y="204128"/>
                  </a:lnTo>
                  <a:lnTo>
                    <a:pt x="27616" y="252013"/>
                  </a:lnTo>
                  <a:lnTo>
                    <a:pt x="11643" y="301657"/>
                  </a:lnTo>
                  <a:lnTo>
                    <a:pt x="0" y="352806"/>
                  </a:lnTo>
                  <a:lnTo>
                    <a:pt x="294258" y="406400"/>
                  </a:lnTo>
                  <a:lnTo>
                    <a:pt x="308086" y="355994"/>
                  </a:lnTo>
                  <a:lnTo>
                    <a:pt x="330295" y="309102"/>
                  </a:lnTo>
                  <a:lnTo>
                    <a:pt x="360267" y="266757"/>
                  </a:lnTo>
                  <a:lnTo>
                    <a:pt x="397382" y="229997"/>
                  </a:lnTo>
                  <a:lnTo>
                    <a:pt x="206121" y="0"/>
                  </a:lnTo>
                  <a:close/>
                </a:path>
              </a:pathLst>
            </a:custGeom>
            <a:solidFill>
              <a:srgbClr val="0F8F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940670" y="3988054"/>
              <a:ext cx="397510" cy="406400"/>
            </a:xfrm>
            <a:custGeom>
              <a:avLst/>
              <a:gdLst/>
              <a:ahLst/>
              <a:cxnLst/>
              <a:rect l="l" t="t" r="r" b="b"/>
              <a:pathLst>
                <a:path w="397509" h="406400">
                  <a:moveTo>
                    <a:pt x="0" y="352806"/>
                  </a:moveTo>
                  <a:lnTo>
                    <a:pt x="11643" y="301657"/>
                  </a:lnTo>
                  <a:lnTo>
                    <a:pt x="27616" y="252013"/>
                  </a:lnTo>
                  <a:lnTo>
                    <a:pt x="47771" y="204128"/>
                  </a:lnTo>
                  <a:lnTo>
                    <a:pt x="71961" y="158257"/>
                  </a:lnTo>
                  <a:lnTo>
                    <a:pt x="100038" y="114654"/>
                  </a:lnTo>
                  <a:lnTo>
                    <a:pt x="131855" y="73574"/>
                  </a:lnTo>
                  <a:lnTo>
                    <a:pt x="167265" y="35271"/>
                  </a:lnTo>
                  <a:lnTo>
                    <a:pt x="206121" y="0"/>
                  </a:lnTo>
                  <a:lnTo>
                    <a:pt x="397382" y="229997"/>
                  </a:lnTo>
                  <a:lnTo>
                    <a:pt x="360267" y="266757"/>
                  </a:lnTo>
                  <a:lnTo>
                    <a:pt x="330295" y="309102"/>
                  </a:lnTo>
                  <a:lnTo>
                    <a:pt x="308086" y="355994"/>
                  </a:lnTo>
                  <a:lnTo>
                    <a:pt x="294258" y="406400"/>
                  </a:lnTo>
                  <a:lnTo>
                    <a:pt x="0" y="352806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146791" y="3865753"/>
              <a:ext cx="313690" cy="352425"/>
            </a:xfrm>
            <a:custGeom>
              <a:avLst/>
              <a:gdLst/>
              <a:ahLst/>
              <a:cxnLst/>
              <a:rect l="l" t="t" r="r" b="b"/>
              <a:pathLst>
                <a:path w="313690" h="352425">
                  <a:moveTo>
                    <a:pt x="244728" y="0"/>
                  </a:moveTo>
                  <a:lnTo>
                    <a:pt x="191564" y="15230"/>
                  </a:lnTo>
                  <a:lnTo>
                    <a:pt x="140186" y="35222"/>
                  </a:lnTo>
                  <a:lnTo>
                    <a:pt x="90917" y="59829"/>
                  </a:lnTo>
                  <a:lnTo>
                    <a:pt x="44081" y="88904"/>
                  </a:lnTo>
                  <a:lnTo>
                    <a:pt x="0" y="122301"/>
                  </a:lnTo>
                  <a:lnTo>
                    <a:pt x="191261" y="352298"/>
                  </a:lnTo>
                  <a:lnTo>
                    <a:pt x="218997" y="331751"/>
                  </a:lnTo>
                  <a:lnTo>
                    <a:pt x="248840" y="314610"/>
                  </a:lnTo>
                  <a:lnTo>
                    <a:pt x="280469" y="301041"/>
                  </a:lnTo>
                  <a:lnTo>
                    <a:pt x="313562" y="291211"/>
                  </a:lnTo>
                  <a:lnTo>
                    <a:pt x="244728" y="0"/>
                  </a:lnTo>
                  <a:close/>
                </a:path>
              </a:pathLst>
            </a:custGeom>
            <a:solidFill>
              <a:srgbClr val="F379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146791" y="3865753"/>
              <a:ext cx="313690" cy="352425"/>
            </a:xfrm>
            <a:custGeom>
              <a:avLst/>
              <a:gdLst/>
              <a:ahLst/>
              <a:cxnLst/>
              <a:rect l="l" t="t" r="r" b="b"/>
              <a:pathLst>
                <a:path w="313690" h="352425">
                  <a:moveTo>
                    <a:pt x="0" y="122301"/>
                  </a:moveTo>
                  <a:lnTo>
                    <a:pt x="44081" y="88904"/>
                  </a:lnTo>
                  <a:lnTo>
                    <a:pt x="90917" y="59829"/>
                  </a:lnTo>
                  <a:lnTo>
                    <a:pt x="140186" y="35222"/>
                  </a:lnTo>
                  <a:lnTo>
                    <a:pt x="191564" y="15230"/>
                  </a:lnTo>
                  <a:lnTo>
                    <a:pt x="244728" y="0"/>
                  </a:lnTo>
                  <a:lnTo>
                    <a:pt x="313562" y="291211"/>
                  </a:lnTo>
                  <a:lnTo>
                    <a:pt x="280469" y="301041"/>
                  </a:lnTo>
                  <a:lnTo>
                    <a:pt x="248840" y="314610"/>
                  </a:lnTo>
                  <a:lnTo>
                    <a:pt x="218997" y="331751"/>
                  </a:lnTo>
                  <a:lnTo>
                    <a:pt x="191261" y="352298"/>
                  </a:lnTo>
                  <a:lnTo>
                    <a:pt x="0" y="122301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391520" y="3849751"/>
              <a:ext cx="137795" cy="307340"/>
            </a:xfrm>
            <a:custGeom>
              <a:avLst/>
              <a:gdLst/>
              <a:ahLst/>
              <a:cxnLst/>
              <a:rect l="l" t="t" r="r" b="b"/>
              <a:pathLst>
                <a:path w="137795" h="307339">
                  <a:moveTo>
                    <a:pt x="137795" y="0"/>
                  </a:moveTo>
                  <a:lnTo>
                    <a:pt x="103066" y="1000"/>
                  </a:lnTo>
                  <a:lnTo>
                    <a:pt x="68468" y="4000"/>
                  </a:lnTo>
                  <a:lnTo>
                    <a:pt x="34085" y="9001"/>
                  </a:lnTo>
                  <a:lnTo>
                    <a:pt x="0" y="16001"/>
                  </a:lnTo>
                  <a:lnTo>
                    <a:pt x="68833" y="307213"/>
                  </a:lnTo>
                  <a:lnTo>
                    <a:pt x="85877" y="303692"/>
                  </a:lnTo>
                  <a:lnTo>
                    <a:pt x="103076" y="301148"/>
                  </a:lnTo>
                  <a:lnTo>
                    <a:pt x="120394" y="299604"/>
                  </a:lnTo>
                  <a:lnTo>
                    <a:pt x="137795" y="299085"/>
                  </a:lnTo>
                  <a:lnTo>
                    <a:pt x="137795" y="0"/>
                  </a:lnTo>
                  <a:close/>
                </a:path>
              </a:pathLst>
            </a:custGeom>
            <a:solidFill>
              <a:srgbClr val="CC47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391520" y="3849751"/>
              <a:ext cx="137795" cy="307340"/>
            </a:xfrm>
            <a:custGeom>
              <a:avLst/>
              <a:gdLst/>
              <a:ahLst/>
              <a:cxnLst/>
              <a:rect l="l" t="t" r="r" b="b"/>
              <a:pathLst>
                <a:path w="137795" h="307339">
                  <a:moveTo>
                    <a:pt x="0" y="16001"/>
                  </a:moveTo>
                  <a:lnTo>
                    <a:pt x="34085" y="9001"/>
                  </a:lnTo>
                  <a:lnTo>
                    <a:pt x="68468" y="4000"/>
                  </a:lnTo>
                  <a:lnTo>
                    <a:pt x="103066" y="1000"/>
                  </a:lnTo>
                  <a:lnTo>
                    <a:pt x="137795" y="0"/>
                  </a:lnTo>
                  <a:lnTo>
                    <a:pt x="137795" y="299085"/>
                  </a:lnTo>
                  <a:lnTo>
                    <a:pt x="120394" y="299604"/>
                  </a:lnTo>
                  <a:lnTo>
                    <a:pt x="103076" y="301148"/>
                  </a:lnTo>
                  <a:lnTo>
                    <a:pt x="85877" y="303692"/>
                  </a:lnTo>
                  <a:lnTo>
                    <a:pt x="68833" y="307213"/>
                  </a:lnTo>
                  <a:lnTo>
                    <a:pt x="0" y="16001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361169" y="5269230"/>
              <a:ext cx="82550" cy="83820"/>
            </a:xfrm>
            <a:custGeom>
              <a:avLst/>
              <a:gdLst/>
              <a:ahLst/>
              <a:cxnLst/>
              <a:rect l="l" t="t" r="r" b="b"/>
              <a:pathLst>
                <a:path w="82550" h="83820">
                  <a:moveTo>
                    <a:pt x="82296" y="0"/>
                  </a:moveTo>
                  <a:lnTo>
                    <a:pt x="0" y="0"/>
                  </a:lnTo>
                  <a:lnTo>
                    <a:pt x="0" y="83820"/>
                  </a:lnTo>
                  <a:lnTo>
                    <a:pt x="82296" y="83820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00DE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202417" y="5269230"/>
              <a:ext cx="83820" cy="83820"/>
            </a:xfrm>
            <a:custGeom>
              <a:avLst/>
              <a:gdLst/>
              <a:ahLst/>
              <a:cxnLst/>
              <a:rect l="l" t="t" r="r" b="b"/>
              <a:pathLst>
                <a:path w="83820" h="83820">
                  <a:moveTo>
                    <a:pt x="83820" y="0"/>
                  </a:moveTo>
                  <a:lnTo>
                    <a:pt x="0" y="0"/>
                  </a:lnTo>
                  <a:lnTo>
                    <a:pt x="0" y="83820"/>
                  </a:lnTo>
                  <a:lnTo>
                    <a:pt x="83820" y="83820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2D29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1045189" y="5269230"/>
              <a:ext cx="83820" cy="83820"/>
            </a:xfrm>
            <a:custGeom>
              <a:avLst/>
              <a:gdLst/>
              <a:ahLst/>
              <a:cxnLst/>
              <a:rect l="l" t="t" r="r" b="b"/>
              <a:pathLst>
                <a:path w="83820" h="83820">
                  <a:moveTo>
                    <a:pt x="83820" y="0"/>
                  </a:moveTo>
                  <a:lnTo>
                    <a:pt x="0" y="0"/>
                  </a:lnTo>
                  <a:lnTo>
                    <a:pt x="0" y="83820"/>
                  </a:lnTo>
                  <a:lnTo>
                    <a:pt x="83820" y="83820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119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361169" y="5519166"/>
              <a:ext cx="82550" cy="83820"/>
            </a:xfrm>
            <a:custGeom>
              <a:avLst/>
              <a:gdLst/>
              <a:ahLst/>
              <a:cxnLst/>
              <a:rect l="l" t="t" r="r" b="b"/>
              <a:pathLst>
                <a:path w="82550" h="83820">
                  <a:moveTo>
                    <a:pt x="82296" y="0"/>
                  </a:moveTo>
                  <a:lnTo>
                    <a:pt x="0" y="0"/>
                  </a:lnTo>
                  <a:lnTo>
                    <a:pt x="0" y="83819"/>
                  </a:lnTo>
                  <a:lnTo>
                    <a:pt x="82296" y="83819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0F8F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0202417" y="5519166"/>
              <a:ext cx="83820" cy="83820"/>
            </a:xfrm>
            <a:custGeom>
              <a:avLst/>
              <a:gdLst/>
              <a:ahLst/>
              <a:cxnLst/>
              <a:rect l="l" t="t" r="r" b="b"/>
              <a:pathLst>
                <a:path w="83820" h="83820">
                  <a:moveTo>
                    <a:pt x="83820" y="0"/>
                  </a:moveTo>
                  <a:lnTo>
                    <a:pt x="0" y="0"/>
                  </a:lnTo>
                  <a:lnTo>
                    <a:pt x="0" y="83819"/>
                  </a:lnTo>
                  <a:lnTo>
                    <a:pt x="83820" y="83819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F379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9482328" y="5123230"/>
            <a:ext cx="1245870" cy="52705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30"/>
              </a:spcBef>
              <a:tabLst>
                <a:tab pos="842010" algn="l"/>
              </a:tabLst>
            </a:pP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Americas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200" spc="-25" dirty="0">
                <a:solidFill>
                  <a:srgbClr val="585858"/>
                </a:solidFill>
                <a:latin typeface="Calibri"/>
                <a:cs typeface="Calibri"/>
              </a:rPr>
              <a:t>EU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35"/>
              </a:spcBef>
              <a:tabLst>
                <a:tab pos="842010" algn="l"/>
              </a:tabLst>
            </a:pPr>
            <a:r>
              <a:rPr sz="1200" spc="-20" dirty="0">
                <a:solidFill>
                  <a:srgbClr val="585858"/>
                </a:solidFill>
                <a:latin typeface="Calibri"/>
                <a:cs typeface="Calibri"/>
              </a:rPr>
              <a:t>APAC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200" spc="-20" dirty="0">
                <a:solidFill>
                  <a:srgbClr val="585858"/>
                </a:solidFill>
                <a:latin typeface="Calibri"/>
                <a:cs typeface="Calibri"/>
              </a:rPr>
              <a:t>MENA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1045190" y="5519165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19"/>
                </a:lnTo>
                <a:lnTo>
                  <a:pt x="83820" y="83819"/>
                </a:lnTo>
                <a:lnTo>
                  <a:pt x="83820" y="0"/>
                </a:lnTo>
                <a:close/>
              </a:path>
            </a:pathLst>
          </a:custGeom>
          <a:solidFill>
            <a:srgbClr val="CC47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1166982" y="5123230"/>
            <a:ext cx="311785" cy="52705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30"/>
              </a:spcBef>
            </a:pPr>
            <a:r>
              <a:rPr sz="1200" spc="-25" dirty="0">
                <a:solidFill>
                  <a:srgbClr val="585858"/>
                </a:solidFill>
                <a:latin typeface="Calibri"/>
                <a:cs typeface="Calibri"/>
              </a:rPr>
              <a:t>UK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35"/>
              </a:spcBef>
            </a:pPr>
            <a:r>
              <a:rPr sz="1200" spc="-25" dirty="0">
                <a:solidFill>
                  <a:srgbClr val="585858"/>
                </a:solidFill>
                <a:latin typeface="Calibri"/>
                <a:cs typeface="Calibri"/>
              </a:rPr>
              <a:t>RoW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249409" y="5894933"/>
            <a:ext cx="2624455" cy="659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00AFEF"/>
                </a:solidFill>
                <a:latin typeface="Calibri"/>
                <a:cs typeface="Calibri"/>
              </a:rPr>
              <a:t>FY22</a:t>
            </a:r>
            <a:r>
              <a:rPr sz="1600" b="1" spc="-1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AFEF"/>
                </a:solidFill>
                <a:latin typeface="Calibri"/>
                <a:cs typeface="Calibri"/>
              </a:rPr>
              <a:t>Revenue</a:t>
            </a:r>
            <a:r>
              <a:rPr sz="1600" b="1" spc="-3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AFEF"/>
                </a:solidFill>
                <a:latin typeface="Calibri"/>
                <a:cs typeface="Calibri"/>
              </a:rPr>
              <a:t>by</a:t>
            </a:r>
            <a:r>
              <a:rPr sz="1600" b="1" spc="-2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AFEF"/>
                </a:solidFill>
                <a:latin typeface="Calibri"/>
                <a:cs typeface="Calibri"/>
              </a:rPr>
              <a:t>Geography</a:t>
            </a:r>
            <a:endParaRPr sz="16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750"/>
              </a:spcBef>
            </a:pPr>
            <a:r>
              <a:rPr sz="1100" spc="-50" dirty="0">
                <a:latin typeface="Calibri"/>
                <a:cs typeface="Calibri"/>
              </a:rPr>
              <a:t>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6" name="object 4">
            <a:extLst>
              <a:ext uri="{FF2B5EF4-FFF2-40B4-BE49-F238E27FC236}">
                <a16:creationId xmlns:a16="http://schemas.microsoft.com/office/drawing/2014/main" id="{8B5033D3-82D6-4E41-B468-6267CB63459C}"/>
              </a:ext>
            </a:extLst>
          </p:cNvPr>
          <p:cNvSpPr/>
          <p:nvPr/>
        </p:nvSpPr>
        <p:spPr>
          <a:xfrm>
            <a:off x="304800" y="286257"/>
            <a:ext cx="35560" cy="431800"/>
          </a:xfrm>
          <a:custGeom>
            <a:avLst/>
            <a:gdLst/>
            <a:ahLst/>
            <a:cxnLst/>
            <a:rect l="l" t="t" r="r" b="b"/>
            <a:pathLst>
              <a:path w="35560" h="431800">
                <a:moveTo>
                  <a:pt x="35051" y="0"/>
                </a:moveTo>
                <a:lnTo>
                  <a:pt x="0" y="0"/>
                </a:lnTo>
                <a:lnTo>
                  <a:pt x="0" y="431292"/>
                </a:lnTo>
                <a:lnTo>
                  <a:pt x="35051" y="431292"/>
                </a:lnTo>
                <a:lnTo>
                  <a:pt x="35051" y="0"/>
                </a:lnTo>
                <a:close/>
              </a:path>
            </a:pathLst>
          </a:custGeom>
          <a:solidFill>
            <a:srgbClr val="00DEA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08892" y="300227"/>
            <a:ext cx="243840" cy="30175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777218" y="6360058"/>
            <a:ext cx="965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0" dirty="0">
                <a:latin typeface="Calibri"/>
                <a:cs typeface="Calibri"/>
              </a:rPr>
              <a:t>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99441" y="317957"/>
            <a:ext cx="1127485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76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0000"/>
                </a:solidFill>
                <a:latin typeface="Calibri"/>
                <a:cs typeface="Calibri"/>
              </a:rPr>
              <a:t>MarketLine</a:t>
            </a:r>
            <a:r>
              <a:rPr sz="2400" b="1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2400" b="1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400" b="1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0000"/>
                </a:solidFill>
                <a:latin typeface="Calibri"/>
                <a:cs typeface="Calibri"/>
              </a:rPr>
              <a:t>Provider</a:t>
            </a:r>
            <a:r>
              <a:rPr sz="2400" b="1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2400" b="1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Industry</a:t>
            </a:r>
            <a:r>
              <a:rPr sz="24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sz="2400" b="1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covering</a:t>
            </a:r>
            <a:r>
              <a:rPr sz="2400" b="1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19</a:t>
            </a:r>
            <a:r>
              <a:rPr sz="2400" b="1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0000"/>
                </a:solidFill>
                <a:latin typeface="Calibri"/>
                <a:cs typeface="Calibri"/>
              </a:rPr>
              <a:t>Industries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8187" y="1347768"/>
            <a:ext cx="7972999" cy="4539159"/>
          </a:xfrm>
          <a:prstGeom prst="rect">
            <a:avLst/>
          </a:prstGeom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88B9746A-D76C-D624-D18D-E64C2D34BDB1}"/>
              </a:ext>
            </a:extLst>
          </p:cNvPr>
          <p:cNvSpPr/>
          <p:nvPr/>
        </p:nvSpPr>
        <p:spPr>
          <a:xfrm>
            <a:off x="599441" y="317957"/>
            <a:ext cx="35560" cy="431800"/>
          </a:xfrm>
          <a:custGeom>
            <a:avLst/>
            <a:gdLst/>
            <a:ahLst/>
            <a:cxnLst/>
            <a:rect l="l" t="t" r="r" b="b"/>
            <a:pathLst>
              <a:path w="35560" h="431800">
                <a:moveTo>
                  <a:pt x="35051" y="0"/>
                </a:moveTo>
                <a:lnTo>
                  <a:pt x="0" y="0"/>
                </a:lnTo>
                <a:lnTo>
                  <a:pt x="0" y="431292"/>
                </a:lnTo>
                <a:lnTo>
                  <a:pt x="35051" y="431292"/>
                </a:lnTo>
                <a:lnTo>
                  <a:pt x="35051" y="0"/>
                </a:lnTo>
                <a:close/>
              </a:path>
            </a:pathLst>
          </a:custGeom>
          <a:solidFill>
            <a:srgbClr val="00DEA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08892" y="300227"/>
            <a:ext cx="243840" cy="30175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777218" y="6360058"/>
            <a:ext cx="965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0" dirty="0">
                <a:solidFill>
                  <a:srgbClr val="2D293C"/>
                </a:solidFill>
                <a:latin typeface="Calibri"/>
                <a:cs typeface="Calibri"/>
              </a:rPr>
              <a:t>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7556" y="179831"/>
            <a:ext cx="35560" cy="431800"/>
          </a:xfrm>
          <a:custGeom>
            <a:avLst/>
            <a:gdLst/>
            <a:ahLst/>
            <a:cxnLst/>
            <a:rect l="l" t="t" r="r" b="b"/>
            <a:pathLst>
              <a:path w="35560" h="431800">
                <a:moveTo>
                  <a:pt x="35051" y="0"/>
                </a:moveTo>
                <a:lnTo>
                  <a:pt x="0" y="0"/>
                </a:lnTo>
                <a:lnTo>
                  <a:pt x="0" y="431292"/>
                </a:lnTo>
                <a:lnTo>
                  <a:pt x="35051" y="431292"/>
                </a:lnTo>
                <a:lnTo>
                  <a:pt x="35051" y="0"/>
                </a:lnTo>
                <a:close/>
              </a:path>
            </a:pathLst>
          </a:custGeom>
          <a:solidFill>
            <a:srgbClr val="00DE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7892" y="221741"/>
            <a:ext cx="23177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53A51"/>
                </a:solidFill>
                <a:latin typeface="Calibri"/>
                <a:cs typeface="Calibri"/>
              </a:rPr>
              <a:t>About</a:t>
            </a:r>
            <a:r>
              <a:rPr sz="2400" b="1" spc="-45" dirty="0">
                <a:solidFill>
                  <a:srgbClr val="253A5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53A51"/>
                </a:solidFill>
                <a:latin typeface="Calibri"/>
                <a:cs typeface="Calibri"/>
              </a:rPr>
              <a:t>MarketLine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1019" y="949452"/>
            <a:ext cx="1368552" cy="26822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522347" y="969721"/>
            <a:ext cx="68605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2D293C"/>
                </a:solidFill>
                <a:latin typeface="Calibri"/>
                <a:cs typeface="Calibri"/>
              </a:rPr>
              <a:t>A</a:t>
            </a:r>
            <a:r>
              <a:rPr sz="1600" spc="-40" dirty="0">
                <a:solidFill>
                  <a:srgbClr val="2D293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D293C"/>
                </a:solidFill>
                <a:latin typeface="Calibri"/>
                <a:cs typeface="Calibri"/>
              </a:rPr>
              <a:t>truly</a:t>
            </a:r>
            <a:r>
              <a:rPr sz="1600" spc="-30" dirty="0">
                <a:solidFill>
                  <a:srgbClr val="2D293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D293C"/>
                </a:solidFill>
                <a:latin typeface="Calibri"/>
                <a:cs typeface="Calibri"/>
              </a:rPr>
              <a:t>global</a:t>
            </a:r>
            <a:r>
              <a:rPr sz="1600" spc="-55" dirty="0">
                <a:solidFill>
                  <a:srgbClr val="2D293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D293C"/>
                </a:solidFill>
                <a:latin typeface="Calibri"/>
                <a:cs typeface="Calibri"/>
              </a:rPr>
              <a:t>service</a:t>
            </a:r>
            <a:r>
              <a:rPr sz="1600" spc="-10" dirty="0">
                <a:solidFill>
                  <a:srgbClr val="2D293C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D293C"/>
                </a:solidFill>
                <a:latin typeface="Calibri"/>
                <a:cs typeface="Calibri"/>
              </a:rPr>
              <a:t>covering</a:t>
            </a:r>
            <a:r>
              <a:rPr sz="1600" b="1" spc="-30" dirty="0">
                <a:solidFill>
                  <a:srgbClr val="2D293C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D293C"/>
                </a:solidFill>
                <a:latin typeface="Calibri"/>
                <a:cs typeface="Calibri"/>
              </a:rPr>
              <a:t>every</a:t>
            </a:r>
            <a:r>
              <a:rPr sz="1600" b="1" spc="-25" dirty="0">
                <a:solidFill>
                  <a:srgbClr val="2D293C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D293C"/>
                </a:solidFill>
                <a:latin typeface="Calibri"/>
                <a:cs typeface="Calibri"/>
              </a:rPr>
              <a:t>major</a:t>
            </a:r>
            <a:r>
              <a:rPr sz="1600" b="1" spc="-30" dirty="0">
                <a:solidFill>
                  <a:srgbClr val="2D293C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D293C"/>
                </a:solidFill>
                <a:latin typeface="Calibri"/>
                <a:cs typeface="Calibri"/>
              </a:rPr>
              <a:t>industry</a:t>
            </a:r>
            <a:r>
              <a:rPr sz="1600" b="1" spc="-10" dirty="0">
                <a:solidFill>
                  <a:srgbClr val="2D293C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D293C"/>
                </a:solidFill>
                <a:latin typeface="Calibri"/>
                <a:cs typeface="Calibri"/>
              </a:rPr>
              <a:t>and</a:t>
            </a:r>
            <a:r>
              <a:rPr sz="1600" b="1" spc="-35" dirty="0">
                <a:solidFill>
                  <a:srgbClr val="2D293C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2D293C"/>
                </a:solidFill>
                <a:latin typeface="Calibri"/>
                <a:cs typeface="Calibri"/>
              </a:rPr>
              <a:t>marketplace</a:t>
            </a:r>
            <a:r>
              <a:rPr sz="1600" b="1" spc="-15" dirty="0">
                <a:solidFill>
                  <a:srgbClr val="2D293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D293C"/>
                </a:solidFill>
                <a:latin typeface="Calibri"/>
                <a:cs typeface="Calibri"/>
              </a:rPr>
              <a:t>in</a:t>
            </a:r>
            <a:r>
              <a:rPr sz="1600" spc="-35" dirty="0">
                <a:solidFill>
                  <a:srgbClr val="2D293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D293C"/>
                </a:solidFill>
                <a:latin typeface="Calibri"/>
                <a:cs typeface="Calibri"/>
              </a:rPr>
              <a:t>the</a:t>
            </a:r>
            <a:r>
              <a:rPr sz="1600" spc="-35" dirty="0">
                <a:solidFill>
                  <a:srgbClr val="2D293C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D293C"/>
                </a:solidFill>
                <a:latin typeface="Calibri"/>
                <a:cs typeface="Calibri"/>
              </a:rPr>
              <a:t>world.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180332" y="1847469"/>
            <a:ext cx="3790315" cy="4874895"/>
            <a:chOff x="4180332" y="1847469"/>
            <a:chExt cx="3790315" cy="4874895"/>
          </a:xfrm>
        </p:grpSpPr>
        <p:sp>
          <p:nvSpPr>
            <p:cNvPr id="9" name="object 9"/>
            <p:cNvSpPr/>
            <p:nvPr/>
          </p:nvSpPr>
          <p:spPr>
            <a:xfrm>
              <a:off x="4473702" y="1949958"/>
              <a:ext cx="1447800" cy="1446530"/>
            </a:xfrm>
            <a:custGeom>
              <a:avLst/>
              <a:gdLst/>
              <a:ahLst/>
              <a:cxnLst/>
              <a:rect l="l" t="t" r="r" b="b"/>
              <a:pathLst>
                <a:path w="1447800" h="1446529">
                  <a:moveTo>
                    <a:pt x="1447800" y="0"/>
                  </a:moveTo>
                  <a:lnTo>
                    <a:pt x="1399038" y="804"/>
                  </a:lnTo>
                  <a:lnTo>
                    <a:pt x="1350681" y="3202"/>
                  </a:lnTo>
                  <a:lnTo>
                    <a:pt x="1302752" y="7168"/>
                  </a:lnTo>
                  <a:lnTo>
                    <a:pt x="1255278" y="12676"/>
                  </a:lnTo>
                  <a:lnTo>
                    <a:pt x="1208283" y="19700"/>
                  </a:lnTo>
                  <a:lnTo>
                    <a:pt x="1161793" y="28217"/>
                  </a:lnTo>
                  <a:lnTo>
                    <a:pt x="1115834" y="38199"/>
                  </a:lnTo>
                  <a:lnTo>
                    <a:pt x="1070430" y="49623"/>
                  </a:lnTo>
                  <a:lnTo>
                    <a:pt x="1025608" y="62463"/>
                  </a:lnTo>
                  <a:lnTo>
                    <a:pt x="981391" y="76693"/>
                  </a:lnTo>
                  <a:lnTo>
                    <a:pt x="937807" y="92288"/>
                  </a:lnTo>
                  <a:lnTo>
                    <a:pt x="894879" y="109222"/>
                  </a:lnTo>
                  <a:lnTo>
                    <a:pt x="852634" y="127472"/>
                  </a:lnTo>
                  <a:lnTo>
                    <a:pt x="811096" y="147010"/>
                  </a:lnTo>
                  <a:lnTo>
                    <a:pt x="770292" y="167812"/>
                  </a:lnTo>
                  <a:lnTo>
                    <a:pt x="730246" y="189853"/>
                  </a:lnTo>
                  <a:lnTo>
                    <a:pt x="690983" y="213106"/>
                  </a:lnTo>
                  <a:lnTo>
                    <a:pt x="652530" y="237548"/>
                  </a:lnTo>
                  <a:lnTo>
                    <a:pt x="614911" y="263152"/>
                  </a:lnTo>
                  <a:lnTo>
                    <a:pt x="578151" y="289894"/>
                  </a:lnTo>
                  <a:lnTo>
                    <a:pt x="542277" y="317747"/>
                  </a:lnTo>
                  <a:lnTo>
                    <a:pt x="507313" y="346687"/>
                  </a:lnTo>
                  <a:lnTo>
                    <a:pt x="473285" y="376688"/>
                  </a:lnTo>
                  <a:lnTo>
                    <a:pt x="440218" y="407725"/>
                  </a:lnTo>
                  <a:lnTo>
                    <a:pt x="408137" y="439772"/>
                  </a:lnTo>
                  <a:lnTo>
                    <a:pt x="377068" y="472805"/>
                  </a:lnTo>
                  <a:lnTo>
                    <a:pt x="347036" y="506798"/>
                  </a:lnTo>
                  <a:lnTo>
                    <a:pt x="318067" y="541726"/>
                  </a:lnTo>
                  <a:lnTo>
                    <a:pt x="290185" y="577563"/>
                  </a:lnTo>
                  <a:lnTo>
                    <a:pt x="263416" y="614284"/>
                  </a:lnTo>
                  <a:lnTo>
                    <a:pt x="237786" y="651864"/>
                  </a:lnTo>
                  <a:lnTo>
                    <a:pt x="213320" y="690277"/>
                  </a:lnTo>
                  <a:lnTo>
                    <a:pt x="190043" y="729498"/>
                  </a:lnTo>
                  <a:lnTo>
                    <a:pt x="167980" y="769502"/>
                  </a:lnTo>
                  <a:lnTo>
                    <a:pt x="147157" y="810263"/>
                  </a:lnTo>
                  <a:lnTo>
                    <a:pt x="127599" y="851757"/>
                  </a:lnTo>
                  <a:lnTo>
                    <a:pt x="109331" y="893957"/>
                  </a:lnTo>
                  <a:lnTo>
                    <a:pt x="92379" y="936839"/>
                  </a:lnTo>
                  <a:lnTo>
                    <a:pt x="76769" y="980377"/>
                  </a:lnTo>
                  <a:lnTo>
                    <a:pt x="62525" y="1024546"/>
                  </a:lnTo>
                  <a:lnTo>
                    <a:pt x="49672" y="1069320"/>
                  </a:lnTo>
                  <a:lnTo>
                    <a:pt x="38237" y="1114674"/>
                  </a:lnTo>
                  <a:lnTo>
                    <a:pt x="28245" y="1160584"/>
                  </a:lnTo>
                  <a:lnTo>
                    <a:pt x="19720" y="1207023"/>
                  </a:lnTo>
                  <a:lnTo>
                    <a:pt x="12688" y="1253966"/>
                  </a:lnTo>
                  <a:lnTo>
                    <a:pt x="7175" y="1301388"/>
                  </a:lnTo>
                  <a:lnTo>
                    <a:pt x="3205" y="1349264"/>
                  </a:lnTo>
                  <a:lnTo>
                    <a:pt x="805" y="1397568"/>
                  </a:lnTo>
                  <a:lnTo>
                    <a:pt x="0" y="1446276"/>
                  </a:lnTo>
                  <a:lnTo>
                    <a:pt x="1447800" y="1446276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73702" y="1949958"/>
              <a:ext cx="1447800" cy="1446530"/>
            </a:xfrm>
            <a:custGeom>
              <a:avLst/>
              <a:gdLst/>
              <a:ahLst/>
              <a:cxnLst/>
              <a:rect l="l" t="t" r="r" b="b"/>
              <a:pathLst>
                <a:path w="1447800" h="1446529">
                  <a:moveTo>
                    <a:pt x="0" y="1446276"/>
                  </a:moveTo>
                  <a:lnTo>
                    <a:pt x="805" y="1397568"/>
                  </a:lnTo>
                  <a:lnTo>
                    <a:pt x="3205" y="1349264"/>
                  </a:lnTo>
                  <a:lnTo>
                    <a:pt x="7175" y="1301388"/>
                  </a:lnTo>
                  <a:lnTo>
                    <a:pt x="12688" y="1253966"/>
                  </a:lnTo>
                  <a:lnTo>
                    <a:pt x="19720" y="1207023"/>
                  </a:lnTo>
                  <a:lnTo>
                    <a:pt x="28245" y="1160584"/>
                  </a:lnTo>
                  <a:lnTo>
                    <a:pt x="38237" y="1114674"/>
                  </a:lnTo>
                  <a:lnTo>
                    <a:pt x="49672" y="1069320"/>
                  </a:lnTo>
                  <a:lnTo>
                    <a:pt x="62525" y="1024546"/>
                  </a:lnTo>
                  <a:lnTo>
                    <a:pt x="76769" y="980377"/>
                  </a:lnTo>
                  <a:lnTo>
                    <a:pt x="92379" y="936839"/>
                  </a:lnTo>
                  <a:lnTo>
                    <a:pt x="109331" y="893957"/>
                  </a:lnTo>
                  <a:lnTo>
                    <a:pt x="127599" y="851757"/>
                  </a:lnTo>
                  <a:lnTo>
                    <a:pt x="147157" y="810263"/>
                  </a:lnTo>
                  <a:lnTo>
                    <a:pt x="167980" y="769502"/>
                  </a:lnTo>
                  <a:lnTo>
                    <a:pt x="190043" y="729498"/>
                  </a:lnTo>
                  <a:lnTo>
                    <a:pt x="213320" y="690277"/>
                  </a:lnTo>
                  <a:lnTo>
                    <a:pt x="237786" y="651864"/>
                  </a:lnTo>
                  <a:lnTo>
                    <a:pt x="263416" y="614284"/>
                  </a:lnTo>
                  <a:lnTo>
                    <a:pt x="290185" y="577563"/>
                  </a:lnTo>
                  <a:lnTo>
                    <a:pt x="318067" y="541726"/>
                  </a:lnTo>
                  <a:lnTo>
                    <a:pt x="347036" y="506798"/>
                  </a:lnTo>
                  <a:lnTo>
                    <a:pt x="377068" y="472805"/>
                  </a:lnTo>
                  <a:lnTo>
                    <a:pt x="408137" y="439772"/>
                  </a:lnTo>
                  <a:lnTo>
                    <a:pt x="440218" y="407725"/>
                  </a:lnTo>
                  <a:lnTo>
                    <a:pt x="473285" y="376688"/>
                  </a:lnTo>
                  <a:lnTo>
                    <a:pt x="507313" y="346687"/>
                  </a:lnTo>
                  <a:lnTo>
                    <a:pt x="542277" y="317747"/>
                  </a:lnTo>
                  <a:lnTo>
                    <a:pt x="578151" y="289894"/>
                  </a:lnTo>
                  <a:lnTo>
                    <a:pt x="614911" y="263152"/>
                  </a:lnTo>
                  <a:lnTo>
                    <a:pt x="652530" y="237548"/>
                  </a:lnTo>
                  <a:lnTo>
                    <a:pt x="690983" y="213106"/>
                  </a:lnTo>
                  <a:lnTo>
                    <a:pt x="730246" y="189853"/>
                  </a:lnTo>
                  <a:lnTo>
                    <a:pt x="770292" y="167812"/>
                  </a:lnTo>
                  <a:lnTo>
                    <a:pt x="811096" y="147010"/>
                  </a:lnTo>
                  <a:lnTo>
                    <a:pt x="852634" y="127472"/>
                  </a:lnTo>
                  <a:lnTo>
                    <a:pt x="894879" y="109222"/>
                  </a:lnTo>
                  <a:lnTo>
                    <a:pt x="937807" y="92288"/>
                  </a:lnTo>
                  <a:lnTo>
                    <a:pt x="981391" y="76693"/>
                  </a:lnTo>
                  <a:lnTo>
                    <a:pt x="1025608" y="62463"/>
                  </a:lnTo>
                  <a:lnTo>
                    <a:pt x="1070430" y="49623"/>
                  </a:lnTo>
                  <a:lnTo>
                    <a:pt x="1115834" y="38199"/>
                  </a:lnTo>
                  <a:lnTo>
                    <a:pt x="1161793" y="28217"/>
                  </a:lnTo>
                  <a:lnTo>
                    <a:pt x="1208283" y="19700"/>
                  </a:lnTo>
                  <a:lnTo>
                    <a:pt x="1255278" y="12676"/>
                  </a:lnTo>
                  <a:lnTo>
                    <a:pt x="1302752" y="7168"/>
                  </a:lnTo>
                  <a:lnTo>
                    <a:pt x="1350681" y="3202"/>
                  </a:lnTo>
                  <a:lnTo>
                    <a:pt x="1399038" y="804"/>
                  </a:lnTo>
                  <a:lnTo>
                    <a:pt x="1447800" y="0"/>
                  </a:lnTo>
                  <a:lnTo>
                    <a:pt x="1447800" y="1446276"/>
                  </a:lnTo>
                  <a:lnTo>
                    <a:pt x="0" y="1446276"/>
                  </a:lnTo>
                  <a:close/>
                </a:path>
              </a:pathLst>
            </a:custGeom>
            <a:ln w="25400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988558" y="1949958"/>
              <a:ext cx="1446530" cy="1446530"/>
            </a:xfrm>
            <a:custGeom>
              <a:avLst/>
              <a:gdLst/>
              <a:ahLst/>
              <a:cxnLst/>
              <a:rect l="l" t="t" r="r" b="b"/>
              <a:pathLst>
                <a:path w="1446529" h="1446529">
                  <a:moveTo>
                    <a:pt x="0" y="0"/>
                  </a:moveTo>
                  <a:lnTo>
                    <a:pt x="0" y="1446276"/>
                  </a:lnTo>
                  <a:lnTo>
                    <a:pt x="1446275" y="1446276"/>
                  </a:lnTo>
                  <a:lnTo>
                    <a:pt x="1445471" y="1397568"/>
                  </a:lnTo>
                  <a:lnTo>
                    <a:pt x="1443073" y="1349264"/>
                  </a:lnTo>
                  <a:lnTo>
                    <a:pt x="1439107" y="1301388"/>
                  </a:lnTo>
                  <a:lnTo>
                    <a:pt x="1433599" y="1253966"/>
                  </a:lnTo>
                  <a:lnTo>
                    <a:pt x="1426575" y="1207023"/>
                  </a:lnTo>
                  <a:lnTo>
                    <a:pt x="1418058" y="1160584"/>
                  </a:lnTo>
                  <a:lnTo>
                    <a:pt x="1408076" y="1114674"/>
                  </a:lnTo>
                  <a:lnTo>
                    <a:pt x="1396652" y="1069320"/>
                  </a:lnTo>
                  <a:lnTo>
                    <a:pt x="1383812" y="1024546"/>
                  </a:lnTo>
                  <a:lnTo>
                    <a:pt x="1369582" y="980377"/>
                  </a:lnTo>
                  <a:lnTo>
                    <a:pt x="1353987" y="936839"/>
                  </a:lnTo>
                  <a:lnTo>
                    <a:pt x="1337053" y="893957"/>
                  </a:lnTo>
                  <a:lnTo>
                    <a:pt x="1318803" y="851757"/>
                  </a:lnTo>
                  <a:lnTo>
                    <a:pt x="1299265" y="810263"/>
                  </a:lnTo>
                  <a:lnTo>
                    <a:pt x="1278463" y="769502"/>
                  </a:lnTo>
                  <a:lnTo>
                    <a:pt x="1256422" y="729498"/>
                  </a:lnTo>
                  <a:lnTo>
                    <a:pt x="1233169" y="690277"/>
                  </a:lnTo>
                  <a:lnTo>
                    <a:pt x="1208727" y="651864"/>
                  </a:lnTo>
                  <a:lnTo>
                    <a:pt x="1183123" y="614284"/>
                  </a:lnTo>
                  <a:lnTo>
                    <a:pt x="1156381" y="577563"/>
                  </a:lnTo>
                  <a:lnTo>
                    <a:pt x="1128528" y="541726"/>
                  </a:lnTo>
                  <a:lnTo>
                    <a:pt x="1099588" y="506798"/>
                  </a:lnTo>
                  <a:lnTo>
                    <a:pt x="1069587" y="472805"/>
                  </a:lnTo>
                  <a:lnTo>
                    <a:pt x="1038550" y="439772"/>
                  </a:lnTo>
                  <a:lnTo>
                    <a:pt x="1006503" y="407725"/>
                  </a:lnTo>
                  <a:lnTo>
                    <a:pt x="973470" y="376688"/>
                  </a:lnTo>
                  <a:lnTo>
                    <a:pt x="939477" y="346687"/>
                  </a:lnTo>
                  <a:lnTo>
                    <a:pt x="904549" y="317747"/>
                  </a:lnTo>
                  <a:lnTo>
                    <a:pt x="868712" y="289894"/>
                  </a:lnTo>
                  <a:lnTo>
                    <a:pt x="831991" y="263152"/>
                  </a:lnTo>
                  <a:lnTo>
                    <a:pt x="794411" y="237548"/>
                  </a:lnTo>
                  <a:lnTo>
                    <a:pt x="755998" y="213106"/>
                  </a:lnTo>
                  <a:lnTo>
                    <a:pt x="716777" y="189853"/>
                  </a:lnTo>
                  <a:lnTo>
                    <a:pt x="676773" y="167812"/>
                  </a:lnTo>
                  <a:lnTo>
                    <a:pt x="636012" y="147010"/>
                  </a:lnTo>
                  <a:lnTo>
                    <a:pt x="594518" y="127472"/>
                  </a:lnTo>
                  <a:lnTo>
                    <a:pt x="552318" y="109222"/>
                  </a:lnTo>
                  <a:lnTo>
                    <a:pt x="509436" y="92288"/>
                  </a:lnTo>
                  <a:lnTo>
                    <a:pt x="465898" y="76693"/>
                  </a:lnTo>
                  <a:lnTo>
                    <a:pt x="421729" y="62463"/>
                  </a:lnTo>
                  <a:lnTo>
                    <a:pt x="376955" y="49623"/>
                  </a:lnTo>
                  <a:lnTo>
                    <a:pt x="331601" y="38199"/>
                  </a:lnTo>
                  <a:lnTo>
                    <a:pt x="285691" y="28217"/>
                  </a:lnTo>
                  <a:lnTo>
                    <a:pt x="239252" y="19700"/>
                  </a:lnTo>
                  <a:lnTo>
                    <a:pt x="192309" y="12676"/>
                  </a:lnTo>
                  <a:lnTo>
                    <a:pt x="144887" y="7168"/>
                  </a:lnTo>
                  <a:lnTo>
                    <a:pt x="97011" y="3202"/>
                  </a:lnTo>
                  <a:lnTo>
                    <a:pt x="48707" y="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88558" y="1949958"/>
              <a:ext cx="1446530" cy="1446530"/>
            </a:xfrm>
            <a:custGeom>
              <a:avLst/>
              <a:gdLst/>
              <a:ahLst/>
              <a:cxnLst/>
              <a:rect l="l" t="t" r="r" b="b"/>
              <a:pathLst>
                <a:path w="1446529" h="1446529">
                  <a:moveTo>
                    <a:pt x="0" y="0"/>
                  </a:moveTo>
                  <a:lnTo>
                    <a:pt x="48707" y="804"/>
                  </a:lnTo>
                  <a:lnTo>
                    <a:pt x="97011" y="3202"/>
                  </a:lnTo>
                  <a:lnTo>
                    <a:pt x="144887" y="7168"/>
                  </a:lnTo>
                  <a:lnTo>
                    <a:pt x="192309" y="12676"/>
                  </a:lnTo>
                  <a:lnTo>
                    <a:pt x="239252" y="19700"/>
                  </a:lnTo>
                  <a:lnTo>
                    <a:pt x="285691" y="28217"/>
                  </a:lnTo>
                  <a:lnTo>
                    <a:pt x="331601" y="38199"/>
                  </a:lnTo>
                  <a:lnTo>
                    <a:pt x="376955" y="49623"/>
                  </a:lnTo>
                  <a:lnTo>
                    <a:pt x="421729" y="62463"/>
                  </a:lnTo>
                  <a:lnTo>
                    <a:pt x="465898" y="76693"/>
                  </a:lnTo>
                  <a:lnTo>
                    <a:pt x="509436" y="92288"/>
                  </a:lnTo>
                  <a:lnTo>
                    <a:pt x="552318" y="109222"/>
                  </a:lnTo>
                  <a:lnTo>
                    <a:pt x="594518" y="127472"/>
                  </a:lnTo>
                  <a:lnTo>
                    <a:pt x="636012" y="147010"/>
                  </a:lnTo>
                  <a:lnTo>
                    <a:pt x="676773" y="167812"/>
                  </a:lnTo>
                  <a:lnTo>
                    <a:pt x="716777" y="189853"/>
                  </a:lnTo>
                  <a:lnTo>
                    <a:pt x="755998" y="213106"/>
                  </a:lnTo>
                  <a:lnTo>
                    <a:pt x="794411" y="237548"/>
                  </a:lnTo>
                  <a:lnTo>
                    <a:pt x="831991" y="263152"/>
                  </a:lnTo>
                  <a:lnTo>
                    <a:pt x="868712" y="289894"/>
                  </a:lnTo>
                  <a:lnTo>
                    <a:pt x="904549" y="317747"/>
                  </a:lnTo>
                  <a:lnTo>
                    <a:pt x="939477" y="346687"/>
                  </a:lnTo>
                  <a:lnTo>
                    <a:pt x="973470" y="376688"/>
                  </a:lnTo>
                  <a:lnTo>
                    <a:pt x="1006503" y="407725"/>
                  </a:lnTo>
                  <a:lnTo>
                    <a:pt x="1038550" y="439772"/>
                  </a:lnTo>
                  <a:lnTo>
                    <a:pt x="1069587" y="472805"/>
                  </a:lnTo>
                  <a:lnTo>
                    <a:pt x="1099588" y="506798"/>
                  </a:lnTo>
                  <a:lnTo>
                    <a:pt x="1128528" y="541726"/>
                  </a:lnTo>
                  <a:lnTo>
                    <a:pt x="1156381" y="577563"/>
                  </a:lnTo>
                  <a:lnTo>
                    <a:pt x="1183123" y="614284"/>
                  </a:lnTo>
                  <a:lnTo>
                    <a:pt x="1208727" y="651864"/>
                  </a:lnTo>
                  <a:lnTo>
                    <a:pt x="1233169" y="690277"/>
                  </a:lnTo>
                  <a:lnTo>
                    <a:pt x="1256422" y="729498"/>
                  </a:lnTo>
                  <a:lnTo>
                    <a:pt x="1278463" y="769502"/>
                  </a:lnTo>
                  <a:lnTo>
                    <a:pt x="1299265" y="810263"/>
                  </a:lnTo>
                  <a:lnTo>
                    <a:pt x="1318803" y="851757"/>
                  </a:lnTo>
                  <a:lnTo>
                    <a:pt x="1337053" y="893957"/>
                  </a:lnTo>
                  <a:lnTo>
                    <a:pt x="1353987" y="936839"/>
                  </a:lnTo>
                  <a:lnTo>
                    <a:pt x="1369582" y="980377"/>
                  </a:lnTo>
                  <a:lnTo>
                    <a:pt x="1383812" y="1024546"/>
                  </a:lnTo>
                  <a:lnTo>
                    <a:pt x="1396652" y="1069320"/>
                  </a:lnTo>
                  <a:lnTo>
                    <a:pt x="1408076" y="1114674"/>
                  </a:lnTo>
                  <a:lnTo>
                    <a:pt x="1418058" y="1160584"/>
                  </a:lnTo>
                  <a:lnTo>
                    <a:pt x="1426575" y="1207023"/>
                  </a:lnTo>
                  <a:lnTo>
                    <a:pt x="1433599" y="1253966"/>
                  </a:lnTo>
                  <a:lnTo>
                    <a:pt x="1439107" y="1301388"/>
                  </a:lnTo>
                  <a:lnTo>
                    <a:pt x="1443073" y="1349264"/>
                  </a:lnTo>
                  <a:lnTo>
                    <a:pt x="1445471" y="1397568"/>
                  </a:lnTo>
                  <a:lnTo>
                    <a:pt x="1446275" y="1446276"/>
                  </a:lnTo>
                  <a:lnTo>
                    <a:pt x="0" y="144627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988558" y="3463290"/>
              <a:ext cx="1446530" cy="1446530"/>
            </a:xfrm>
            <a:custGeom>
              <a:avLst/>
              <a:gdLst/>
              <a:ahLst/>
              <a:cxnLst/>
              <a:rect l="l" t="t" r="r" b="b"/>
              <a:pathLst>
                <a:path w="1446529" h="1446529">
                  <a:moveTo>
                    <a:pt x="1446275" y="0"/>
                  </a:moveTo>
                  <a:lnTo>
                    <a:pt x="0" y="0"/>
                  </a:lnTo>
                  <a:lnTo>
                    <a:pt x="0" y="1446276"/>
                  </a:lnTo>
                  <a:lnTo>
                    <a:pt x="48707" y="1445471"/>
                  </a:lnTo>
                  <a:lnTo>
                    <a:pt x="97011" y="1443073"/>
                  </a:lnTo>
                  <a:lnTo>
                    <a:pt x="144887" y="1439107"/>
                  </a:lnTo>
                  <a:lnTo>
                    <a:pt x="192309" y="1433599"/>
                  </a:lnTo>
                  <a:lnTo>
                    <a:pt x="239252" y="1426575"/>
                  </a:lnTo>
                  <a:lnTo>
                    <a:pt x="285691" y="1418058"/>
                  </a:lnTo>
                  <a:lnTo>
                    <a:pt x="331601" y="1408076"/>
                  </a:lnTo>
                  <a:lnTo>
                    <a:pt x="376955" y="1396652"/>
                  </a:lnTo>
                  <a:lnTo>
                    <a:pt x="421729" y="1383812"/>
                  </a:lnTo>
                  <a:lnTo>
                    <a:pt x="465898" y="1369582"/>
                  </a:lnTo>
                  <a:lnTo>
                    <a:pt x="509436" y="1353987"/>
                  </a:lnTo>
                  <a:lnTo>
                    <a:pt x="552318" y="1337053"/>
                  </a:lnTo>
                  <a:lnTo>
                    <a:pt x="594518" y="1318803"/>
                  </a:lnTo>
                  <a:lnTo>
                    <a:pt x="636012" y="1299265"/>
                  </a:lnTo>
                  <a:lnTo>
                    <a:pt x="676773" y="1278463"/>
                  </a:lnTo>
                  <a:lnTo>
                    <a:pt x="716777" y="1256422"/>
                  </a:lnTo>
                  <a:lnTo>
                    <a:pt x="755998" y="1233169"/>
                  </a:lnTo>
                  <a:lnTo>
                    <a:pt x="794411" y="1208727"/>
                  </a:lnTo>
                  <a:lnTo>
                    <a:pt x="831991" y="1183123"/>
                  </a:lnTo>
                  <a:lnTo>
                    <a:pt x="868712" y="1156381"/>
                  </a:lnTo>
                  <a:lnTo>
                    <a:pt x="904549" y="1128528"/>
                  </a:lnTo>
                  <a:lnTo>
                    <a:pt x="939477" y="1099588"/>
                  </a:lnTo>
                  <a:lnTo>
                    <a:pt x="973470" y="1069587"/>
                  </a:lnTo>
                  <a:lnTo>
                    <a:pt x="1006503" y="1038550"/>
                  </a:lnTo>
                  <a:lnTo>
                    <a:pt x="1038550" y="1006503"/>
                  </a:lnTo>
                  <a:lnTo>
                    <a:pt x="1069587" y="973470"/>
                  </a:lnTo>
                  <a:lnTo>
                    <a:pt x="1099588" y="939477"/>
                  </a:lnTo>
                  <a:lnTo>
                    <a:pt x="1128528" y="904549"/>
                  </a:lnTo>
                  <a:lnTo>
                    <a:pt x="1156381" y="868712"/>
                  </a:lnTo>
                  <a:lnTo>
                    <a:pt x="1183123" y="831991"/>
                  </a:lnTo>
                  <a:lnTo>
                    <a:pt x="1208727" y="794411"/>
                  </a:lnTo>
                  <a:lnTo>
                    <a:pt x="1233169" y="755998"/>
                  </a:lnTo>
                  <a:lnTo>
                    <a:pt x="1256422" y="716777"/>
                  </a:lnTo>
                  <a:lnTo>
                    <a:pt x="1278463" y="676773"/>
                  </a:lnTo>
                  <a:lnTo>
                    <a:pt x="1299265" y="636012"/>
                  </a:lnTo>
                  <a:lnTo>
                    <a:pt x="1318803" y="594518"/>
                  </a:lnTo>
                  <a:lnTo>
                    <a:pt x="1337053" y="552318"/>
                  </a:lnTo>
                  <a:lnTo>
                    <a:pt x="1353987" y="509436"/>
                  </a:lnTo>
                  <a:lnTo>
                    <a:pt x="1369582" y="465898"/>
                  </a:lnTo>
                  <a:lnTo>
                    <a:pt x="1383812" y="421729"/>
                  </a:lnTo>
                  <a:lnTo>
                    <a:pt x="1396652" y="376955"/>
                  </a:lnTo>
                  <a:lnTo>
                    <a:pt x="1408076" y="331601"/>
                  </a:lnTo>
                  <a:lnTo>
                    <a:pt x="1418058" y="285691"/>
                  </a:lnTo>
                  <a:lnTo>
                    <a:pt x="1426575" y="239252"/>
                  </a:lnTo>
                  <a:lnTo>
                    <a:pt x="1433599" y="192309"/>
                  </a:lnTo>
                  <a:lnTo>
                    <a:pt x="1439107" y="144887"/>
                  </a:lnTo>
                  <a:lnTo>
                    <a:pt x="1443073" y="97011"/>
                  </a:lnTo>
                  <a:lnTo>
                    <a:pt x="1445471" y="48707"/>
                  </a:lnTo>
                  <a:lnTo>
                    <a:pt x="1446275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988558" y="3463290"/>
              <a:ext cx="1446530" cy="1446530"/>
            </a:xfrm>
            <a:custGeom>
              <a:avLst/>
              <a:gdLst/>
              <a:ahLst/>
              <a:cxnLst/>
              <a:rect l="l" t="t" r="r" b="b"/>
              <a:pathLst>
                <a:path w="1446529" h="1446529">
                  <a:moveTo>
                    <a:pt x="1446275" y="0"/>
                  </a:moveTo>
                  <a:lnTo>
                    <a:pt x="1445471" y="48707"/>
                  </a:lnTo>
                  <a:lnTo>
                    <a:pt x="1443073" y="97011"/>
                  </a:lnTo>
                  <a:lnTo>
                    <a:pt x="1439107" y="144887"/>
                  </a:lnTo>
                  <a:lnTo>
                    <a:pt x="1433599" y="192309"/>
                  </a:lnTo>
                  <a:lnTo>
                    <a:pt x="1426575" y="239252"/>
                  </a:lnTo>
                  <a:lnTo>
                    <a:pt x="1418058" y="285691"/>
                  </a:lnTo>
                  <a:lnTo>
                    <a:pt x="1408076" y="331601"/>
                  </a:lnTo>
                  <a:lnTo>
                    <a:pt x="1396652" y="376955"/>
                  </a:lnTo>
                  <a:lnTo>
                    <a:pt x="1383812" y="421729"/>
                  </a:lnTo>
                  <a:lnTo>
                    <a:pt x="1369582" y="465898"/>
                  </a:lnTo>
                  <a:lnTo>
                    <a:pt x="1353987" y="509436"/>
                  </a:lnTo>
                  <a:lnTo>
                    <a:pt x="1337053" y="552318"/>
                  </a:lnTo>
                  <a:lnTo>
                    <a:pt x="1318803" y="594518"/>
                  </a:lnTo>
                  <a:lnTo>
                    <a:pt x="1299265" y="636012"/>
                  </a:lnTo>
                  <a:lnTo>
                    <a:pt x="1278463" y="676773"/>
                  </a:lnTo>
                  <a:lnTo>
                    <a:pt x="1256422" y="716777"/>
                  </a:lnTo>
                  <a:lnTo>
                    <a:pt x="1233169" y="755998"/>
                  </a:lnTo>
                  <a:lnTo>
                    <a:pt x="1208727" y="794411"/>
                  </a:lnTo>
                  <a:lnTo>
                    <a:pt x="1183123" y="831991"/>
                  </a:lnTo>
                  <a:lnTo>
                    <a:pt x="1156381" y="868712"/>
                  </a:lnTo>
                  <a:lnTo>
                    <a:pt x="1128528" y="904549"/>
                  </a:lnTo>
                  <a:lnTo>
                    <a:pt x="1099588" y="939477"/>
                  </a:lnTo>
                  <a:lnTo>
                    <a:pt x="1069587" y="973470"/>
                  </a:lnTo>
                  <a:lnTo>
                    <a:pt x="1038550" y="1006503"/>
                  </a:lnTo>
                  <a:lnTo>
                    <a:pt x="1006503" y="1038550"/>
                  </a:lnTo>
                  <a:lnTo>
                    <a:pt x="973470" y="1069587"/>
                  </a:lnTo>
                  <a:lnTo>
                    <a:pt x="939477" y="1099588"/>
                  </a:lnTo>
                  <a:lnTo>
                    <a:pt x="904549" y="1128528"/>
                  </a:lnTo>
                  <a:lnTo>
                    <a:pt x="868712" y="1156381"/>
                  </a:lnTo>
                  <a:lnTo>
                    <a:pt x="831991" y="1183123"/>
                  </a:lnTo>
                  <a:lnTo>
                    <a:pt x="794411" y="1208727"/>
                  </a:lnTo>
                  <a:lnTo>
                    <a:pt x="755998" y="1233169"/>
                  </a:lnTo>
                  <a:lnTo>
                    <a:pt x="716777" y="1256422"/>
                  </a:lnTo>
                  <a:lnTo>
                    <a:pt x="676773" y="1278463"/>
                  </a:lnTo>
                  <a:lnTo>
                    <a:pt x="636012" y="1299265"/>
                  </a:lnTo>
                  <a:lnTo>
                    <a:pt x="594518" y="1318803"/>
                  </a:lnTo>
                  <a:lnTo>
                    <a:pt x="552318" y="1337053"/>
                  </a:lnTo>
                  <a:lnTo>
                    <a:pt x="509436" y="1353987"/>
                  </a:lnTo>
                  <a:lnTo>
                    <a:pt x="465898" y="1369582"/>
                  </a:lnTo>
                  <a:lnTo>
                    <a:pt x="421729" y="1383812"/>
                  </a:lnTo>
                  <a:lnTo>
                    <a:pt x="376955" y="1396652"/>
                  </a:lnTo>
                  <a:lnTo>
                    <a:pt x="331601" y="1408076"/>
                  </a:lnTo>
                  <a:lnTo>
                    <a:pt x="285691" y="1418058"/>
                  </a:lnTo>
                  <a:lnTo>
                    <a:pt x="239252" y="1426575"/>
                  </a:lnTo>
                  <a:lnTo>
                    <a:pt x="192309" y="1433599"/>
                  </a:lnTo>
                  <a:lnTo>
                    <a:pt x="144887" y="1439107"/>
                  </a:lnTo>
                  <a:lnTo>
                    <a:pt x="97011" y="1443073"/>
                  </a:lnTo>
                  <a:lnTo>
                    <a:pt x="48707" y="1445471"/>
                  </a:lnTo>
                  <a:lnTo>
                    <a:pt x="0" y="1446276"/>
                  </a:lnTo>
                  <a:lnTo>
                    <a:pt x="0" y="0"/>
                  </a:lnTo>
                  <a:lnTo>
                    <a:pt x="1446275" y="0"/>
                  </a:lnTo>
                  <a:close/>
                </a:path>
              </a:pathLst>
            </a:custGeom>
            <a:ln w="25400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73702" y="3463290"/>
              <a:ext cx="1447800" cy="1446530"/>
            </a:xfrm>
            <a:custGeom>
              <a:avLst/>
              <a:gdLst/>
              <a:ahLst/>
              <a:cxnLst/>
              <a:rect l="l" t="t" r="r" b="b"/>
              <a:pathLst>
                <a:path w="1447800" h="1446529">
                  <a:moveTo>
                    <a:pt x="1447800" y="0"/>
                  </a:moveTo>
                  <a:lnTo>
                    <a:pt x="0" y="0"/>
                  </a:lnTo>
                  <a:lnTo>
                    <a:pt x="805" y="48707"/>
                  </a:lnTo>
                  <a:lnTo>
                    <a:pt x="3205" y="97011"/>
                  </a:lnTo>
                  <a:lnTo>
                    <a:pt x="7175" y="144887"/>
                  </a:lnTo>
                  <a:lnTo>
                    <a:pt x="12688" y="192309"/>
                  </a:lnTo>
                  <a:lnTo>
                    <a:pt x="19720" y="239252"/>
                  </a:lnTo>
                  <a:lnTo>
                    <a:pt x="28245" y="285691"/>
                  </a:lnTo>
                  <a:lnTo>
                    <a:pt x="38237" y="331601"/>
                  </a:lnTo>
                  <a:lnTo>
                    <a:pt x="49672" y="376955"/>
                  </a:lnTo>
                  <a:lnTo>
                    <a:pt x="62525" y="421729"/>
                  </a:lnTo>
                  <a:lnTo>
                    <a:pt x="76769" y="465898"/>
                  </a:lnTo>
                  <a:lnTo>
                    <a:pt x="92379" y="509436"/>
                  </a:lnTo>
                  <a:lnTo>
                    <a:pt x="109331" y="552318"/>
                  </a:lnTo>
                  <a:lnTo>
                    <a:pt x="127599" y="594518"/>
                  </a:lnTo>
                  <a:lnTo>
                    <a:pt x="147157" y="636012"/>
                  </a:lnTo>
                  <a:lnTo>
                    <a:pt x="167980" y="676773"/>
                  </a:lnTo>
                  <a:lnTo>
                    <a:pt x="190043" y="716777"/>
                  </a:lnTo>
                  <a:lnTo>
                    <a:pt x="213320" y="755998"/>
                  </a:lnTo>
                  <a:lnTo>
                    <a:pt x="237786" y="794411"/>
                  </a:lnTo>
                  <a:lnTo>
                    <a:pt x="263416" y="831991"/>
                  </a:lnTo>
                  <a:lnTo>
                    <a:pt x="290185" y="868712"/>
                  </a:lnTo>
                  <a:lnTo>
                    <a:pt x="318067" y="904549"/>
                  </a:lnTo>
                  <a:lnTo>
                    <a:pt x="347036" y="939477"/>
                  </a:lnTo>
                  <a:lnTo>
                    <a:pt x="377068" y="973470"/>
                  </a:lnTo>
                  <a:lnTo>
                    <a:pt x="408137" y="1006503"/>
                  </a:lnTo>
                  <a:lnTo>
                    <a:pt x="440218" y="1038550"/>
                  </a:lnTo>
                  <a:lnTo>
                    <a:pt x="473285" y="1069587"/>
                  </a:lnTo>
                  <a:lnTo>
                    <a:pt x="507313" y="1099588"/>
                  </a:lnTo>
                  <a:lnTo>
                    <a:pt x="542277" y="1128528"/>
                  </a:lnTo>
                  <a:lnTo>
                    <a:pt x="578151" y="1156381"/>
                  </a:lnTo>
                  <a:lnTo>
                    <a:pt x="614911" y="1183123"/>
                  </a:lnTo>
                  <a:lnTo>
                    <a:pt x="652530" y="1208727"/>
                  </a:lnTo>
                  <a:lnTo>
                    <a:pt x="690983" y="1233169"/>
                  </a:lnTo>
                  <a:lnTo>
                    <a:pt x="730246" y="1256422"/>
                  </a:lnTo>
                  <a:lnTo>
                    <a:pt x="770292" y="1278463"/>
                  </a:lnTo>
                  <a:lnTo>
                    <a:pt x="811096" y="1299265"/>
                  </a:lnTo>
                  <a:lnTo>
                    <a:pt x="852634" y="1318803"/>
                  </a:lnTo>
                  <a:lnTo>
                    <a:pt x="894879" y="1337053"/>
                  </a:lnTo>
                  <a:lnTo>
                    <a:pt x="937807" y="1353987"/>
                  </a:lnTo>
                  <a:lnTo>
                    <a:pt x="981391" y="1369582"/>
                  </a:lnTo>
                  <a:lnTo>
                    <a:pt x="1025608" y="1383812"/>
                  </a:lnTo>
                  <a:lnTo>
                    <a:pt x="1070430" y="1396652"/>
                  </a:lnTo>
                  <a:lnTo>
                    <a:pt x="1115834" y="1408076"/>
                  </a:lnTo>
                  <a:lnTo>
                    <a:pt x="1161793" y="1418058"/>
                  </a:lnTo>
                  <a:lnTo>
                    <a:pt x="1208283" y="1426575"/>
                  </a:lnTo>
                  <a:lnTo>
                    <a:pt x="1255278" y="1433599"/>
                  </a:lnTo>
                  <a:lnTo>
                    <a:pt x="1302752" y="1439107"/>
                  </a:lnTo>
                  <a:lnTo>
                    <a:pt x="1350681" y="1443073"/>
                  </a:lnTo>
                  <a:lnTo>
                    <a:pt x="1399038" y="1445471"/>
                  </a:lnTo>
                  <a:lnTo>
                    <a:pt x="1447800" y="1446276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473702" y="3463290"/>
              <a:ext cx="1447800" cy="1446530"/>
            </a:xfrm>
            <a:custGeom>
              <a:avLst/>
              <a:gdLst/>
              <a:ahLst/>
              <a:cxnLst/>
              <a:rect l="l" t="t" r="r" b="b"/>
              <a:pathLst>
                <a:path w="1447800" h="1446529">
                  <a:moveTo>
                    <a:pt x="1447800" y="1446276"/>
                  </a:moveTo>
                  <a:lnTo>
                    <a:pt x="1399038" y="1445471"/>
                  </a:lnTo>
                  <a:lnTo>
                    <a:pt x="1350681" y="1443073"/>
                  </a:lnTo>
                  <a:lnTo>
                    <a:pt x="1302752" y="1439107"/>
                  </a:lnTo>
                  <a:lnTo>
                    <a:pt x="1255278" y="1433599"/>
                  </a:lnTo>
                  <a:lnTo>
                    <a:pt x="1208283" y="1426575"/>
                  </a:lnTo>
                  <a:lnTo>
                    <a:pt x="1161793" y="1418058"/>
                  </a:lnTo>
                  <a:lnTo>
                    <a:pt x="1115834" y="1408076"/>
                  </a:lnTo>
                  <a:lnTo>
                    <a:pt x="1070430" y="1396652"/>
                  </a:lnTo>
                  <a:lnTo>
                    <a:pt x="1025608" y="1383812"/>
                  </a:lnTo>
                  <a:lnTo>
                    <a:pt x="981391" y="1369582"/>
                  </a:lnTo>
                  <a:lnTo>
                    <a:pt x="937807" y="1353987"/>
                  </a:lnTo>
                  <a:lnTo>
                    <a:pt x="894879" y="1337053"/>
                  </a:lnTo>
                  <a:lnTo>
                    <a:pt x="852634" y="1318803"/>
                  </a:lnTo>
                  <a:lnTo>
                    <a:pt x="811096" y="1299265"/>
                  </a:lnTo>
                  <a:lnTo>
                    <a:pt x="770292" y="1278463"/>
                  </a:lnTo>
                  <a:lnTo>
                    <a:pt x="730246" y="1256422"/>
                  </a:lnTo>
                  <a:lnTo>
                    <a:pt x="690983" y="1233169"/>
                  </a:lnTo>
                  <a:lnTo>
                    <a:pt x="652530" y="1208727"/>
                  </a:lnTo>
                  <a:lnTo>
                    <a:pt x="614911" y="1183123"/>
                  </a:lnTo>
                  <a:lnTo>
                    <a:pt x="578151" y="1156381"/>
                  </a:lnTo>
                  <a:lnTo>
                    <a:pt x="542277" y="1128528"/>
                  </a:lnTo>
                  <a:lnTo>
                    <a:pt x="507313" y="1099588"/>
                  </a:lnTo>
                  <a:lnTo>
                    <a:pt x="473285" y="1069587"/>
                  </a:lnTo>
                  <a:lnTo>
                    <a:pt x="440218" y="1038550"/>
                  </a:lnTo>
                  <a:lnTo>
                    <a:pt x="408137" y="1006503"/>
                  </a:lnTo>
                  <a:lnTo>
                    <a:pt x="377068" y="973470"/>
                  </a:lnTo>
                  <a:lnTo>
                    <a:pt x="347036" y="939477"/>
                  </a:lnTo>
                  <a:lnTo>
                    <a:pt x="318067" y="904549"/>
                  </a:lnTo>
                  <a:lnTo>
                    <a:pt x="290185" y="868712"/>
                  </a:lnTo>
                  <a:lnTo>
                    <a:pt x="263416" y="831991"/>
                  </a:lnTo>
                  <a:lnTo>
                    <a:pt x="237786" y="794411"/>
                  </a:lnTo>
                  <a:lnTo>
                    <a:pt x="213320" y="755998"/>
                  </a:lnTo>
                  <a:lnTo>
                    <a:pt x="190043" y="716777"/>
                  </a:lnTo>
                  <a:lnTo>
                    <a:pt x="167980" y="676773"/>
                  </a:lnTo>
                  <a:lnTo>
                    <a:pt x="147157" y="636012"/>
                  </a:lnTo>
                  <a:lnTo>
                    <a:pt x="127599" y="594518"/>
                  </a:lnTo>
                  <a:lnTo>
                    <a:pt x="109331" y="552318"/>
                  </a:lnTo>
                  <a:lnTo>
                    <a:pt x="92379" y="509436"/>
                  </a:lnTo>
                  <a:lnTo>
                    <a:pt x="76769" y="465898"/>
                  </a:lnTo>
                  <a:lnTo>
                    <a:pt x="62525" y="421729"/>
                  </a:lnTo>
                  <a:lnTo>
                    <a:pt x="49672" y="376955"/>
                  </a:lnTo>
                  <a:lnTo>
                    <a:pt x="38237" y="331601"/>
                  </a:lnTo>
                  <a:lnTo>
                    <a:pt x="28245" y="285691"/>
                  </a:lnTo>
                  <a:lnTo>
                    <a:pt x="19720" y="239252"/>
                  </a:lnTo>
                  <a:lnTo>
                    <a:pt x="12688" y="192309"/>
                  </a:lnTo>
                  <a:lnTo>
                    <a:pt x="7175" y="144887"/>
                  </a:lnTo>
                  <a:lnTo>
                    <a:pt x="3205" y="97011"/>
                  </a:lnTo>
                  <a:lnTo>
                    <a:pt x="805" y="48707"/>
                  </a:lnTo>
                  <a:lnTo>
                    <a:pt x="0" y="0"/>
                  </a:lnTo>
                  <a:lnTo>
                    <a:pt x="1447800" y="0"/>
                  </a:lnTo>
                  <a:lnTo>
                    <a:pt x="1447800" y="1446276"/>
                  </a:lnTo>
                  <a:close/>
                </a:path>
              </a:pathLst>
            </a:custGeom>
            <a:ln w="25399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687695" y="3121279"/>
              <a:ext cx="554355" cy="230504"/>
            </a:xfrm>
            <a:custGeom>
              <a:avLst/>
              <a:gdLst/>
              <a:ahLst/>
              <a:cxnLst/>
              <a:rect l="l" t="t" r="r" b="b"/>
              <a:pathLst>
                <a:path w="554354" h="230504">
                  <a:moveTo>
                    <a:pt x="269620" y="0"/>
                  </a:moveTo>
                  <a:lnTo>
                    <a:pt x="221139" y="3706"/>
                  </a:lnTo>
                  <a:lnTo>
                    <a:pt x="175515" y="14391"/>
                  </a:lnTo>
                  <a:lnTo>
                    <a:pt x="133509" y="31406"/>
                  </a:lnTo>
                  <a:lnTo>
                    <a:pt x="95881" y="54100"/>
                  </a:lnTo>
                  <a:lnTo>
                    <a:pt x="63390" y="81822"/>
                  </a:lnTo>
                  <a:lnTo>
                    <a:pt x="36797" y="113923"/>
                  </a:lnTo>
                  <a:lnTo>
                    <a:pt x="16860" y="149753"/>
                  </a:lnTo>
                  <a:lnTo>
                    <a:pt x="4341" y="188661"/>
                  </a:lnTo>
                  <a:lnTo>
                    <a:pt x="0" y="229997"/>
                  </a:lnTo>
                  <a:lnTo>
                    <a:pt x="65658" y="229997"/>
                  </a:lnTo>
                  <a:lnTo>
                    <a:pt x="73364" y="185229"/>
                  </a:lnTo>
                  <a:lnTo>
                    <a:pt x="95392" y="144557"/>
                  </a:lnTo>
                  <a:lnTo>
                    <a:pt x="130113" y="110124"/>
                  </a:lnTo>
                  <a:lnTo>
                    <a:pt x="175894" y="84074"/>
                  </a:lnTo>
                  <a:lnTo>
                    <a:pt x="219916" y="70630"/>
                  </a:lnTo>
                  <a:lnTo>
                    <a:pt x="265103" y="65723"/>
                  </a:lnTo>
                  <a:lnTo>
                    <a:pt x="309802" y="68935"/>
                  </a:lnTo>
                  <a:lnTo>
                    <a:pt x="352365" y="79844"/>
                  </a:lnTo>
                  <a:lnTo>
                    <a:pt x="391139" y="98031"/>
                  </a:lnTo>
                  <a:lnTo>
                    <a:pt x="424475" y="123075"/>
                  </a:lnTo>
                  <a:lnTo>
                    <a:pt x="450722" y="154559"/>
                  </a:lnTo>
                  <a:lnTo>
                    <a:pt x="422655" y="154559"/>
                  </a:lnTo>
                  <a:lnTo>
                    <a:pt x="506349" y="229997"/>
                  </a:lnTo>
                  <a:lnTo>
                    <a:pt x="554101" y="154559"/>
                  </a:lnTo>
                  <a:lnTo>
                    <a:pt x="524382" y="154559"/>
                  </a:lnTo>
                  <a:lnTo>
                    <a:pt x="504419" y="116845"/>
                  </a:lnTo>
                  <a:lnTo>
                    <a:pt x="477464" y="83429"/>
                  </a:lnTo>
                  <a:lnTo>
                    <a:pt x="444426" y="54858"/>
                  </a:lnTo>
                  <a:lnTo>
                    <a:pt x="406214" y="31680"/>
                  </a:lnTo>
                  <a:lnTo>
                    <a:pt x="363737" y="14446"/>
                  </a:lnTo>
                  <a:lnTo>
                    <a:pt x="317903" y="3702"/>
                  </a:lnTo>
                  <a:lnTo>
                    <a:pt x="269620" y="0"/>
                  </a:lnTo>
                  <a:close/>
                </a:path>
              </a:pathLst>
            </a:custGeom>
            <a:solidFill>
              <a:srgbClr val="CCDB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87695" y="3121279"/>
              <a:ext cx="554355" cy="230504"/>
            </a:xfrm>
            <a:custGeom>
              <a:avLst/>
              <a:gdLst/>
              <a:ahLst/>
              <a:cxnLst/>
              <a:rect l="l" t="t" r="r" b="b"/>
              <a:pathLst>
                <a:path w="554354" h="230504">
                  <a:moveTo>
                    <a:pt x="0" y="229997"/>
                  </a:moveTo>
                  <a:lnTo>
                    <a:pt x="4341" y="188661"/>
                  </a:lnTo>
                  <a:lnTo>
                    <a:pt x="16860" y="149753"/>
                  </a:lnTo>
                  <a:lnTo>
                    <a:pt x="36797" y="113923"/>
                  </a:lnTo>
                  <a:lnTo>
                    <a:pt x="63390" y="81822"/>
                  </a:lnTo>
                  <a:lnTo>
                    <a:pt x="95881" y="54100"/>
                  </a:lnTo>
                  <a:lnTo>
                    <a:pt x="133509" y="31406"/>
                  </a:lnTo>
                  <a:lnTo>
                    <a:pt x="175515" y="14391"/>
                  </a:lnTo>
                  <a:lnTo>
                    <a:pt x="221139" y="3706"/>
                  </a:lnTo>
                  <a:lnTo>
                    <a:pt x="269620" y="0"/>
                  </a:lnTo>
                  <a:lnTo>
                    <a:pt x="317903" y="3702"/>
                  </a:lnTo>
                  <a:lnTo>
                    <a:pt x="363737" y="14446"/>
                  </a:lnTo>
                  <a:lnTo>
                    <a:pt x="406214" y="31680"/>
                  </a:lnTo>
                  <a:lnTo>
                    <a:pt x="444426" y="54858"/>
                  </a:lnTo>
                  <a:lnTo>
                    <a:pt x="477464" y="83429"/>
                  </a:lnTo>
                  <a:lnTo>
                    <a:pt x="504419" y="116845"/>
                  </a:lnTo>
                  <a:lnTo>
                    <a:pt x="524382" y="154559"/>
                  </a:lnTo>
                  <a:lnTo>
                    <a:pt x="554101" y="154559"/>
                  </a:lnTo>
                  <a:lnTo>
                    <a:pt x="506349" y="229997"/>
                  </a:lnTo>
                  <a:lnTo>
                    <a:pt x="422655" y="154559"/>
                  </a:lnTo>
                  <a:lnTo>
                    <a:pt x="450722" y="154559"/>
                  </a:lnTo>
                  <a:lnTo>
                    <a:pt x="424475" y="123075"/>
                  </a:lnTo>
                  <a:lnTo>
                    <a:pt x="391139" y="98031"/>
                  </a:lnTo>
                  <a:lnTo>
                    <a:pt x="352365" y="79844"/>
                  </a:lnTo>
                  <a:lnTo>
                    <a:pt x="309802" y="68935"/>
                  </a:lnTo>
                  <a:lnTo>
                    <a:pt x="265103" y="65723"/>
                  </a:lnTo>
                  <a:lnTo>
                    <a:pt x="219916" y="70630"/>
                  </a:lnTo>
                  <a:lnTo>
                    <a:pt x="175894" y="84074"/>
                  </a:lnTo>
                  <a:lnTo>
                    <a:pt x="130113" y="110124"/>
                  </a:lnTo>
                  <a:lnTo>
                    <a:pt x="95392" y="144557"/>
                  </a:lnTo>
                  <a:lnTo>
                    <a:pt x="73364" y="185229"/>
                  </a:lnTo>
                  <a:lnTo>
                    <a:pt x="65658" y="229997"/>
                  </a:lnTo>
                  <a:lnTo>
                    <a:pt x="0" y="22999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669788" y="3512820"/>
              <a:ext cx="554355" cy="230504"/>
            </a:xfrm>
            <a:custGeom>
              <a:avLst/>
              <a:gdLst/>
              <a:ahLst/>
              <a:cxnLst/>
              <a:rect l="l" t="t" r="r" b="b"/>
              <a:pathLst>
                <a:path w="554354" h="230504">
                  <a:moveTo>
                    <a:pt x="554101" y="0"/>
                  </a:moveTo>
                  <a:lnTo>
                    <a:pt x="488441" y="0"/>
                  </a:lnTo>
                  <a:lnTo>
                    <a:pt x="480736" y="44767"/>
                  </a:lnTo>
                  <a:lnTo>
                    <a:pt x="458708" y="85439"/>
                  </a:lnTo>
                  <a:lnTo>
                    <a:pt x="423987" y="119872"/>
                  </a:lnTo>
                  <a:lnTo>
                    <a:pt x="378206" y="145922"/>
                  </a:lnTo>
                  <a:lnTo>
                    <a:pt x="334184" y="159366"/>
                  </a:lnTo>
                  <a:lnTo>
                    <a:pt x="288997" y="164273"/>
                  </a:lnTo>
                  <a:lnTo>
                    <a:pt x="244298" y="161061"/>
                  </a:lnTo>
                  <a:lnTo>
                    <a:pt x="201735" y="150152"/>
                  </a:lnTo>
                  <a:lnTo>
                    <a:pt x="162961" y="131965"/>
                  </a:lnTo>
                  <a:lnTo>
                    <a:pt x="129625" y="106921"/>
                  </a:lnTo>
                  <a:lnTo>
                    <a:pt x="103377" y="75437"/>
                  </a:lnTo>
                  <a:lnTo>
                    <a:pt x="131445" y="75437"/>
                  </a:lnTo>
                  <a:lnTo>
                    <a:pt x="47625" y="0"/>
                  </a:lnTo>
                  <a:lnTo>
                    <a:pt x="0" y="75437"/>
                  </a:lnTo>
                  <a:lnTo>
                    <a:pt x="29717" y="75437"/>
                  </a:lnTo>
                  <a:lnTo>
                    <a:pt x="49681" y="113151"/>
                  </a:lnTo>
                  <a:lnTo>
                    <a:pt x="76636" y="146567"/>
                  </a:lnTo>
                  <a:lnTo>
                    <a:pt x="109674" y="175138"/>
                  </a:lnTo>
                  <a:lnTo>
                    <a:pt x="147886" y="198316"/>
                  </a:lnTo>
                  <a:lnTo>
                    <a:pt x="190363" y="215550"/>
                  </a:lnTo>
                  <a:lnTo>
                    <a:pt x="236197" y="226294"/>
                  </a:lnTo>
                  <a:lnTo>
                    <a:pt x="284479" y="229996"/>
                  </a:lnTo>
                  <a:lnTo>
                    <a:pt x="332961" y="226290"/>
                  </a:lnTo>
                  <a:lnTo>
                    <a:pt x="378585" y="215605"/>
                  </a:lnTo>
                  <a:lnTo>
                    <a:pt x="420591" y="198590"/>
                  </a:lnTo>
                  <a:lnTo>
                    <a:pt x="458219" y="175896"/>
                  </a:lnTo>
                  <a:lnTo>
                    <a:pt x="490710" y="148174"/>
                  </a:lnTo>
                  <a:lnTo>
                    <a:pt x="517303" y="116073"/>
                  </a:lnTo>
                  <a:lnTo>
                    <a:pt x="537240" y="80243"/>
                  </a:lnTo>
                  <a:lnTo>
                    <a:pt x="549759" y="41335"/>
                  </a:lnTo>
                  <a:lnTo>
                    <a:pt x="554101" y="0"/>
                  </a:lnTo>
                  <a:close/>
                </a:path>
              </a:pathLst>
            </a:custGeom>
            <a:solidFill>
              <a:srgbClr val="CCDB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69788" y="3512820"/>
              <a:ext cx="554355" cy="230504"/>
            </a:xfrm>
            <a:custGeom>
              <a:avLst/>
              <a:gdLst/>
              <a:ahLst/>
              <a:cxnLst/>
              <a:rect l="l" t="t" r="r" b="b"/>
              <a:pathLst>
                <a:path w="554354" h="230504">
                  <a:moveTo>
                    <a:pt x="554101" y="0"/>
                  </a:moveTo>
                  <a:lnTo>
                    <a:pt x="549759" y="41335"/>
                  </a:lnTo>
                  <a:lnTo>
                    <a:pt x="537240" y="80243"/>
                  </a:lnTo>
                  <a:lnTo>
                    <a:pt x="517303" y="116073"/>
                  </a:lnTo>
                  <a:lnTo>
                    <a:pt x="490710" y="148174"/>
                  </a:lnTo>
                  <a:lnTo>
                    <a:pt x="458219" y="175896"/>
                  </a:lnTo>
                  <a:lnTo>
                    <a:pt x="420591" y="198590"/>
                  </a:lnTo>
                  <a:lnTo>
                    <a:pt x="378585" y="215605"/>
                  </a:lnTo>
                  <a:lnTo>
                    <a:pt x="332961" y="226290"/>
                  </a:lnTo>
                  <a:lnTo>
                    <a:pt x="284479" y="229996"/>
                  </a:lnTo>
                  <a:lnTo>
                    <a:pt x="236197" y="226294"/>
                  </a:lnTo>
                  <a:lnTo>
                    <a:pt x="190363" y="215550"/>
                  </a:lnTo>
                  <a:lnTo>
                    <a:pt x="147886" y="198316"/>
                  </a:lnTo>
                  <a:lnTo>
                    <a:pt x="109674" y="175138"/>
                  </a:lnTo>
                  <a:lnTo>
                    <a:pt x="76636" y="146567"/>
                  </a:lnTo>
                  <a:lnTo>
                    <a:pt x="49681" y="113151"/>
                  </a:lnTo>
                  <a:lnTo>
                    <a:pt x="29717" y="75437"/>
                  </a:lnTo>
                  <a:lnTo>
                    <a:pt x="0" y="75437"/>
                  </a:lnTo>
                  <a:lnTo>
                    <a:pt x="47625" y="0"/>
                  </a:lnTo>
                  <a:lnTo>
                    <a:pt x="131445" y="75437"/>
                  </a:lnTo>
                  <a:lnTo>
                    <a:pt x="103377" y="75437"/>
                  </a:lnTo>
                  <a:lnTo>
                    <a:pt x="129625" y="106921"/>
                  </a:lnTo>
                  <a:lnTo>
                    <a:pt x="162961" y="131965"/>
                  </a:lnTo>
                  <a:lnTo>
                    <a:pt x="201735" y="150152"/>
                  </a:lnTo>
                  <a:lnTo>
                    <a:pt x="244298" y="161061"/>
                  </a:lnTo>
                  <a:lnTo>
                    <a:pt x="288997" y="164273"/>
                  </a:lnTo>
                  <a:lnTo>
                    <a:pt x="334184" y="159366"/>
                  </a:lnTo>
                  <a:lnTo>
                    <a:pt x="378206" y="145922"/>
                  </a:lnTo>
                  <a:lnTo>
                    <a:pt x="423987" y="119872"/>
                  </a:lnTo>
                  <a:lnTo>
                    <a:pt x="458708" y="85439"/>
                  </a:lnTo>
                  <a:lnTo>
                    <a:pt x="480736" y="44767"/>
                  </a:lnTo>
                  <a:lnTo>
                    <a:pt x="488441" y="0"/>
                  </a:lnTo>
                  <a:lnTo>
                    <a:pt x="554101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240158" y="1847469"/>
              <a:ext cx="734695" cy="566420"/>
            </a:xfrm>
            <a:custGeom>
              <a:avLst/>
              <a:gdLst/>
              <a:ahLst/>
              <a:cxnLst/>
              <a:rect l="l" t="t" r="r" b="b"/>
              <a:pathLst>
                <a:path w="734695" h="566419">
                  <a:moveTo>
                    <a:pt x="703824" y="532891"/>
                  </a:moveTo>
                  <a:lnTo>
                    <a:pt x="696204" y="543051"/>
                  </a:lnTo>
                  <a:lnTo>
                    <a:pt x="726557" y="566038"/>
                  </a:lnTo>
                  <a:lnTo>
                    <a:pt x="734304" y="555878"/>
                  </a:lnTo>
                  <a:lnTo>
                    <a:pt x="703824" y="532891"/>
                  </a:lnTo>
                  <a:close/>
                </a:path>
                <a:path w="734695" h="566419">
                  <a:moveTo>
                    <a:pt x="663311" y="502284"/>
                  </a:moveTo>
                  <a:lnTo>
                    <a:pt x="655691" y="512444"/>
                  </a:lnTo>
                  <a:lnTo>
                    <a:pt x="686044" y="535304"/>
                  </a:lnTo>
                  <a:lnTo>
                    <a:pt x="693664" y="525271"/>
                  </a:lnTo>
                  <a:lnTo>
                    <a:pt x="663311" y="502284"/>
                  </a:lnTo>
                  <a:close/>
                </a:path>
                <a:path w="734695" h="566419">
                  <a:moveTo>
                    <a:pt x="622798" y="471677"/>
                  </a:moveTo>
                  <a:lnTo>
                    <a:pt x="615178" y="481838"/>
                  </a:lnTo>
                  <a:lnTo>
                    <a:pt x="645531" y="504697"/>
                  </a:lnTo>
                  <a:lnTo>
                    <a:pt x="653151" y="494664"/>
                  </a:lnTo>
                  <a:lnTo>
                    <a:pt x="622798" y="471677"/>
                  </a:lnTo>
                  <a:close/>
                </a:path>
                <a:path w="734695" h="566419">
                  <a:moveTo>
                    <a:pt x="582285" y="441070"/>
                  </a:moveTo>
                  <a:lnTo>
                    <a:pt x="574538" y="451103"/>
                  </a:lnTo>
                  <a:lnTo>
                    <a:pt x="605018" y="474090"/>
                  </a:lnTo>
                  <a:lnTo>
                    <a:pt x="612638" y="464057"/>
                  </a:lnTo>
                  <a:lnTo>
                    <a:pt x="582285" y="441070"/>
                  </a:lnTo>
                  <a:close/>
                </a:path>
                <a:path w="734695" h="566419">
                  <a:moveTo>
                    <a:pt x="541772" y="410463"/>
                  </a:moveTo>
                  <a:lnTo>
                    <a:pt x="534025" y="420496"/>
                  </a:lnTo>
                  <a:lnTo>
                    <a:pt x="564505" y="443483"/>
                  </a:lnTo>
                  <a:lnTo>
                    <a:pt x="572125" y="433323"/>
                  </a:lnTo>
                  <a:lnTo>
                    <a:pt x="541772" y="410463"/>
                  </a:lnTo>
                  <a:close/>
                </a:path>
                <a:path w="734695" h="566419">
                  <a:moveTo>
                    <a:pt x="501132" y="379856"/>
                  </a:moveTo>
                  <a:lnTo>
                    <a:pt x="493512" y="389889"/>
                  </a:lnTo>
                  <a:lnTo>
                    <a:pt x="523865" y="412876"/>
                  </a:lnTo>
                  <a:lnTo>
                    <a:pt x="531612" y="402716"/>
                  </a:lnTo>
                  <a:lnTo>
                    <a:pt x="501132" y="379856"/>
                  </a:lnTo>
                  <a:close/>
                </a:path>
                <a:path w="734695" h="566419">
                  <a:moveTo>
                    <a:pt x="460619" y="349122"/>
                  </a:moveTo>
                  <a:lnTo>
                    <a:pt x="452999" y="359282"/>
                  </a:lnTo>
                  <a:lnTo>
                    <a:pt x="483352" y="382269"/>
                  </a:lnTo>
                  <a:lnTo>
                    <a:pt x="491099" y="372109"/>
                  </a:lnTo>
                  <a:lnTo>
                    <a:pt x="460619" y="349122"/>
                  </a:lnTo>
                  <a:close/>
                </a:path>
                <a:path w="734695" h="566419">
                  <a:moveTo>
                    <a:pt x="420106" y="318515"/>
                  </a:moveTo>
                  <a:lnTo>
                    <a:pt x="412486" y="328675"/>
                  </a:lnTo>
                  <a:lnTo>
                    <a:pt x="442839" y="351663"/>
                  </a:lnTo>
                  <a:lnTo>
                    <a:pt x="450459" y="341502"/>
                  </a:lnTo>
                  <a:lnTo>
                    <a:pt x="420106" y="318515"/>
                  </a:lnTo>
                  <a:close/>
                </a:path>
                <a:path w="734695" h="566419">
                  <a:moveTo>
                    <a:pt x="379593" y="287908"/>
                  </a:moveTo>
                  <a:lnTo>
                    <a:pt x="371846" y="298068"/>
                  </a:lnTo>
                  <a:lnTo>
                    <a:pt x="402326" y="321055"/>
                  </a:lnTo>
                  <a:lnTo>
                    <a:pt x="409946" y="310895"/>
                  </a:lnTo>
                  <a:lnTo>
                    <a:pt x="379593" y="287908"/>
                  </a:lnTo>
                  <a:close/>
                </a:path>
                <a:path w="734695" h="566419">
                  <a:moveTo>
                    <a:pt x="339080" y="257301"/>
                  </a:moveTo>
                  <a:lnTo>
                    <a:pt x="331333" y="267461"/>
                  </a:lnTo>
                  <a:lnTo>
                    <a:pt x="361813" y="290448"/>
                  </a:lnTo>
                  <a:lnTo>
                    <a:pt x="369433" y="280288"/>
                  </a:lnTo>
                  <a:lnTo>
                    <a:pt x="339080" y="257301"/>
                  </a:lnTo>
                  <a:close/>
                </a:path>
                <a:path w="734695" h="566419">
                  <a:moveTo>
                    <a:pt x="298440" y="226694"/>
                  </a:moveTo>
                  <a:lnTo>
                    <a:pt x="290820" y="236854"/>
                  </a:lnTo>
                  <a:lnTo>
                    <a:pt x="321173" y="259841"/>
                  </a:lnTo>
                  <a:lnTo>
                    <a:pt x="328920" y="249681"/>
                  </a:lnTo>
                  <a:lnTo>
                    <a:pt x="298440" y="226694"/>
                  </a:lnTo>
                  <a:close/>
                </a:path>
                <a:path w="734695" h="566419">
                  <a:moveTo>
                    <a:pt x="257927" y="196087"/>
                  </a:moveTo>
                  <a:lnTo>
                    <a:pt x="250307" y="206247"/>
                  </a:lnTo>
                  <a:lnTo>
                    <a:pt x="280660" y="229234"/>
                  </a:lnTo>
                  <a:lnTo>
                    <a:pt x="288407" y="219075"/>
                  </a:lnTo>
                  <a:lnTo>
                    <a:pt x="257927" y="196087"/>
                  </a:lnTo>
                  <a:close/>
                </a:path>
                <a:path w="734695" h="566419">
                  <a:moveTo>
                    <a:pt x="217414" y="165480"/>
                  </a:moveTo>
                  <a:lnTo>
                    <a:pt x="209794" y="175640"/>
                  </a:lnTo>
                  <a:lnTo>
                    <a:pt x="240147" y="198627"/>
                  </a:lnTo>
                  <a:lnTo>
                    <a:pt x="247767" y="188467"/>
                  </a:lnTo>
                  <a:lnTo>
                    <a:pt x="217414" y="165480"/>
                  </a:lnTo>
                  <a:close/>
                </a:path>
                <a:path w="734695" h="566419">
                  <a:moveTo>
                    <a:pt x="176901" y="134873"/>
                  </a:moveTo>
                  <a:lnTo>
                    <a:pt x="169281" y="145033"/>
                  </a:lnTo>
                  <a:lnTo>
                    <a:pt x="199634" y="168020"/>
                  </a:lnTo>
                  <a:lnTo>
                    <a:pt x="207254" y="157860"/>
                  </a:lnTo>
                  <a:lnTo>
                    <a:pt x="176901" y="134873"/>
                  </a:lnTo>
                  <a:close/>
                </a:path>
                <a:path w="734695" h="566419">
                  <a:moveTo>
                    <a:pt x="136388" y="104266"/>
                  </a:moveTo>
                  <a:lnTo>
                    <a:pt x="128641" y="114426"/>
                  </a:lnTo>
                  <a:lnTo>
                    <a:pt x="159121" y="137286"/>
                  </a:lnTo>
                  <a:lnTo>
                    <a:pt x="166741" y="127253"/>
                  </a:lnTo>
                  <a:lnTo>
                    <a:pt x="136388" y="104266"/>
                  </a:lnTo>
                  <a:close/>
                </a:path>
                <a:path w="734695" h="566419">
                  <a:moveTo>
                    <a:pt x="95748" y="73659"/>
                  </a:moveTo>
                  <a:lnTo>
                    <a:pt x="88128" y="83819"/>
                  </a:lnTo>
                  <a:lnTo>
                    <a:pt x="118608" y="106679"/>
                  </a:lnTo>
                  <a:lnTo>
                    <a:pt x="126228" y="96646"/>
                  </a:lnTo>
                  <a:lnTo>
                    <a:pt x="95748" y="73659"/>
                  </a:lnTo>
                  <a:close/>
                </a:path>
                <a:path w="734695" h="566419">
                  <a:moveTo>
                    <a:pt x="70880" y="54851"/>
                  </a:moveTo>
                  <a:lnTo>
                    <a:pt x="68062" y="60705"/>
                  </a:lnTo>
                  <a:lnTo>
                    <a:pt x="63242" y="64982"/>
                  </a:lnTo>
                  <a:lnTo>
                    <a:pt x="77968" y="76072"/>
                  </a:lnTo>
                  <a:lnTo>
                    <a:pt x="85715" y="66039"/>
                  </a:lnTo>
                  <a:lnTo>
                    <a:pt x="70880" y="54851"/>
                  </a:lnTo>
                  <a:close/>
                </a:path>
                <a:path w="734695" h="566419">
                  <a:moveTo>
                    <a:pt x="32454" y="0"/>
                  </a:moveTo>
                  <a:lnTo>
                    <a:pt x="18637" y="4722"/>
                  </a:lnTo>
                  <a:lnTo>
                    <a:pt x="7356" y="14731"/>
                  </a:lnTo>
                  <a:lnTo>
                    <a:pt x="792" y="28370"/>
                  </a:lnTo>
                  <a:lnTo>
                    <a:pt x="0" y="42798"/>
                  </a:lnTo>
                  <a:lnTo>
                    <a:pt x="17" y="43052"/>
                  </a:lnTo>
                  <a:lnTo>
                    <a:pt x="4713" y="56790"/>
                  </a:lnTo>
                  <a:lnTo>
                    <a:pt x="14722" y="68071"/>
                  </a:lnTo>
                  <a:lnTo>
                    <a:pt x="28361" y="74636"/>
                  </a:lnTo>
                  <a:lnTo>
                    <a:pt x="42964" y="75437"/>
                  </a:lnTo>
                  <a:lnTo>
                    <a:pt x="56781" y="70715"/>
                  </a:lnTo>
                  <a:lnTo>
                    <a:pt x="63242" y="64982"/>
                  </a:lnTo>
                  <a:lnTo>
                    <a:pt x="47615" y="53212"/>
                  </a:lnTo>
                  <a:lnTo>
                    <a:pt x="53425" y="45465"/>
                  </a:lnTo>
                  <a:lnTo>
                    <a:pt x="37455" y="45465"/>
                  </a:lnTo>
                  <a:lnTo>
                    <a:pt x="33899" y="42798"/>
                  </a:lnTo>
                  <a:lnTo>
                    <a:pt x="41519" y="32638"/>
                  </a:lnTo>
                  <a:lnTo>
                    <a:pt x="75418" y="32638"/>
                  </a:lnTo>
                  <a:lnTo>
                    <a:pt x="75428" y="32464"/>
                  </a:lnTo>
                  <a:lnTo>
                    <a:pt x="70705" y="18647"/>
                  </a:lnTo>
                  <a:lnTo>
                    <a:pt x="60696" y="7365"/>
                  </a:lnTo>
                  <a:lnTo>
                    <a:pt x="47057" y="801"/>
                  </a:lnTo>
                  <a:lnTo>
                    <a:pt x="32454" y="0"/>
                  </a:lnTo>
                  <a:close/>
                </a:path>
                <a:path w="734695" h="566419">
                  <a:moveTo>
                    <a:pt x="55235" y="43052"/>
                  </a:moveTo>
                  <a:lnTo>
                    <a:pt x="47615" y="53212"/>
                  </a:lnTo>
                  <a:lnTo>
                    <a:pt x="63242" y="64982"/>
                  </a:lnTo>
                  <a:lnTo>
                    <a:pt x="68062" y="60705"/>
                  </a:lnTo>
                  <a:lnTo>
                    <a:pt x="70880" y="54851"/>
                  </a:lnTo>
                  <a:lnTo>
                    <a:pt x="55235" y="43052"/>
                  </a:lnTo>
                  <a:close/>
                </a:path>
                <a:path w="734695" h="566419">
                  <a:moveTo>
                    <a:pt x="74847" y="43052"/>
                  </a:moveTo>
                  <a:lnTo>
                    <a:pt x="55235" y="43052"/>
                  </a:lnTo>
                  <a:lnTo>
                    <a:pt x="70880" y="54851"/>
                  </a:lnTo>
                  <a:lnTo>
                    <a:pt x="74626" y="47067"/>
                  </a:lnTo>
                  <a:lnTo>
                    <a:pt x="74847" y="43052"/>
                  </a:lnTo>
                  <a:close/>
                </a:path>
                <a:path w="734695" h="566419">
                  <a:moveTo>
                    <a:pt x="41519" y="32638"/>
                  </a:moveTo>
                  <a:lnTo>
                    <a:pt x="33899" y="42798"/>
                  </a:lnTo>
                  <a:lnTo>
                    <a:pt x="37455" y="45465"/>
                  </a:lnTo>
                  <a:lnTo>
                    <a:pt x="45075" y="35305"/>
                  </a:lnTo>
                  <a:lnTo>
                    <a:pt x="41519" y="32638"/>
                  </a:lnTo>
                  <a:close/>
                </a:path>
                <a:path w="734695" h="566419">
                  <a:moveTo>
                    <a:pt x="75418" y="32638"/>
                  </a:moveTo>
                  <a:lnTo>
                    <a:pt x="41519" y="32638"/>
                  </a:lnTo>
                  <a:lnTo>
                    <a:pt x="45075" y="35305"/>
                  </a:lnTo>
                  <a:lnTo>
                    <a:pt x="37455" y="45465"/>
                  </a:lnTo>
                  <a:lnTo>
                    <a:pt x="53425" y="45465"/>
                  </a:lnTo>
                  <a:lnTo>
                    <a:pt x="55235" y="43052"/>
                  </a:lnTo>
                  <a:lnTo>
                    <a:pt x="74847" y="43052"/>
                  </a:lnTo>
                  <a:lnTo>
                    <a:pt x="75418" y="3263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93208" y="2552700"/>
              <a:ext cx="496824" cy="53797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947154" y="1847469"/>
              <a:ext cx="734695" cy="566420"/>
            </a:xfrm>
            <a:custGeom>
              <a:avLst/>
              <a:gdLst/>
              <a:ahLst/>
              <a:cxnLst/>
              <a:rect l="l" t="t" r="r" b="b"/>
              <a:pathLst>
                <a:path w="734695" h="566419">
                  <a:moveTo>
                    <a:pt x="30352" y="532891"/>
                  </a:moveTo>
                  <a:lnTo>
                    <a:pt x="0" y="555878"/>
                  </a:lnTo>
                  <a:lnTo>
                    <a:pt x="7620" y="566038"/>
                  </a:lnTo>
                  <a:lnTo>
                    <a:pt x="37973" y="543051"/>
                  </a:lnTo>
                  <a:lnTo>
                    <a:pt x="30352" y="532891"/>
                  </a:lnTo>
                  <a:close/>
                </a:path>
                <a:path w="734695" h="566419">
                  <a:moveTo>
                    <a:pt x="70866" y="502284"/>
                  </a:moveTo>
                  <a:lnTo>
                    <a:pt x="40513" y="525271"/>
                  </a:lnTo>
                  <a:lnTo>
                    <a:pt x="48132" y="535304"/>
                  </a:lnTo>
                  <a:lnTo>
                    <a:pt x="78613" y="512444"/>
                  </a:lnTo>
                  <a:lnTo>
                    <a:pt x="70866" y="502284"/>
                  </a:lnTo>
                  <a:close/>
                </a:path>
                <a:path w="734695" h="566419">
                  <a:moveTo>
                    <a:pt x="111505" y="471677"/>
                  </a:moveTo>
                  <a:lnTo>
                    <a:pt x="81025" y="494664"/>
                  </a:lnTo>
                  <a:lnTo>
                    <a:pt x="88646" y="504697"/>
                  </a:lnTo>
                  <a:lnTo>
                    <a:pt x="119125" y="481838"/>
                  </a:lnTo>
                  <a:lnTo>
                    <a:pt x="111505" y="471677"/>
                  </a:lnTo>
                  <a:close/>
                </a:path>
                <a:path w="734695" h="566419">
                  <a:moveTo>
                    <a:pt x="152019" y="441070"/>
                  </a:moveTo>
                  <a:lnTo>
                    <a:pt x="121539" y="464057"/>
                  </a:lnTo>
                  <a:lnTo>
                    <a:pt x="129286" y="474090"/>
                  </a:lnTo>
                  <a:lnTo>
                    <a:pt x="159639" y="451230"/>
                  </a:lnTo>
                  <a:lnTo>
                    <a:pt x="152019" y="441070"/>
                  </a:lnTo>
                  <a:close/>
                </a:path>
                <a:path w="734695" h="566419">
                  <a:moveTo>
                    <a:pt x="192531" y="410463"/>
                  </a:moveTo>
                  <a:lnTo>
                    <a:pt x="162178" y="433323"/>
                  </a:lnTo>
                  <a:lnTo>
                    <a:pt x="169799" y="443483"/>
                  </a:lnTo>
                  <a:lnTo>
                    <a:pt x="200151" y="420496"/>
                  </a:lnTo>
                  <a:lnTo>
                    <a:pt x="192531" y="410463"/>
                  </a:lnTo>
                  <a:close/>
                </a:path>
                <a:path w="734695" h="566419">
                  <a:moveTo>
                    <a:pt x="233045" y="379856"/>
                  </a:moveTo>
                  <a:lnTo>
                    <a:pt x="202692" y="402716"/>
                  </a:lnTo>
                  <a:lnTo>
                    <a:pt x="210312" y="412876"/>
                  </a:lnTo>
                  <a:lnTo>
                    <a:pt x="240665" y="389889"/>
                  </a:lnTo>
                  <a:lnTo>
                    <a:pt x="233045" y="379856"/>
                  </a:lnTo>
                  <a:close/>
                </a:path>
                <a:path w="734695" h="566419">
                  <a:moveTo>
                    <a:pt x="273557" y="349122"/>
                  </a:moveTo>
                  <a:lnTo>
                    <a:pt x="243204" y="372109"/>
                  </a:lnTo>
                  <a:lnTo>
                    <a:pt x="250825" y="382269"/>
                  </a:lnTo>
                  <a:lnTo>
                    <a:pt x="281304" y="359282"/>
                  </a:lnTo>
                  <a:lnTo>
                    <a:pt x="273557" y="349122"/>
                  </a:lnTo>
                  <a:close/>
                </a:path>
                <a:path w="734695" h="566419">
                  <a:moveTo>
                    <a:pt x="314198" y="318515"/>
                  </a:moveTo>
                  <a:lnTo>
                    <a:pt x="283718" y="341502"/>
                  </a:lnTo>
                  <a:lnTo>
                    <a:pt x="291338" y="351663"/>
                  </a:lnTo>
                  <a:lnTo>
                    <a:pt x="321818" y="328675"/>
                  </a:lnTo>
                  <a:lnTo>
                    <a:pt x="314198" y="318515"/>
                  </a:lnTo>
                  <a:close/>
                </a:path>
                <a:path w="734695" h="566419">
                  <a:moveTo>
                    <a:pt x="354711" y="287908"/>
                  </a:moveTo>
                  <a:lnTo>
                    <a:pt x="324230" y="310895"/>
                  </a:lnTo>
                  <a:lnTo>
                    <a:pt x="331977" y="321055"/>
                  </a:lnTo>
                  <a:lnTo>
                    <a:pt x="362330" y="298068"/>
                  </a:lnTo>
                  <a:lnTo>
                    <a:pt x="354711" y="287908"/>
                  </a:lnTo>
                  <a:close/>
                </a:path>
                <a:path w="734695" h="566419">
                  <a:moveTo>
                    <a:pt x="395224" y="257301"/>
                  </a:moveTo>
                  <a:lnTo>
                    <a:pt x="364871" y="280288"/>
                  </a:lnTo>
                  <a:lnTo>
                    <a:pt x="372491" y="290448"/>
                  </a:lnTo>
                  <a:lnTo>
                    <a:pt x="402844" y="267461"/>
                  </a:lnTo>
                  <a:lnTo>
                    <a:pt x="395224" y="257301"/>
                  </a:lnTo>
                  <a:close/>
                </a:path>
                <a:path w="734695" h="566419">
                  <a:moveTo>
                    <a:pt x="435737" y="226694"/>
                  </a:moveTo>
                  <a:lnTo>
                    <a:pt x="405384" y="249681"/>
                  </a:lnTo>
                  <a:lnTo>
                    <a:pt x="413003" y="259841"/>
                  </a:lnTo>
                  <a:lnTo>
                    <a:pt x="443356" y="236854"/>
                  </a:lnTo>
                  <a:lnTo>
                    <a:pt x="435737" y="226694"/>
                  </a:lnTo>
                  <a:close/>
                </a:path>
                <a:path w="734695" h="566419">
                  <a:moveTo>
                    <a:pt x="476250" y="196087"/>
                  </a:moveTo>
                  <a:lnTo>
                    <a:pt x="445897" y="219075"/>
                  </a:lnTo>
                  <a:lnTo>
                    <a:pt x="453517" y="229234"/>
                  </a:lnTo>
                  <a:lnTo>
                    <a:pt x="483997" y="206247"/>
                  </a:lnTo>
                  <a:lnTo>
                    <a:pt x="476250" y="196087"/>
                  </a:lnTo>
                  <a:close/>
                </a:path>
                <a:path w="734695" h="566419">
                  <a:moveTo>
                    <a:pt x="516890" y="165480"/>
                  </a:moveTo>
                  <a:lnTo>
                    <a:pt x="486410" y="188467"/>
                  </a:lnTo>
                  <a:lnTo>
                    <a:pt x="494029" y="198627"/>
                  </a:lnTo>
                  <a:lnTo>
                    <a:pt x="524510" y="175640"/>
                  </a:lnTo>
                  <a:lnTo>
                    <a:pt x="516890" y="165480"/>
                  </a:lnTo>
                  <a:close/>
                </a:path>
                <a:path w="734695" h="566419">
                  <a:moveTo>
                    <a:pt x="557402" y="134873"/>
                  </a:moveTo>
                  <a:lnTo>
                    <a:pt x="526923" y="157860"/>
                  </a:lnTo>
                  <a:lnTo>
                    <a:pt x="534670" y="168020"/>
                  </a:lnTo>
                  <a:lnTo>
                    <a:pt x="565023" y="145033"/>
                  </a:lnTo>
                  <a:lnTo>
                    <a:pt x="557402" y="134873"/>
                  </a:lnTo>
                  <a:close/>
                </a:path>
                <a:path w="734695" h="566419">
                  <a:moveTo>
                    <a:pt x="597916" y="104266"/>
                  </a:moveTo>
                  <a:lnTo>
                    <a:pt x="567563" y="127253"/>
                  </a:lnTo>
                  <a:lnTo>
                    <a:pt x="575182" y="137286"/>
                  </a:lnTo>
                  <a:lnTo>
                    <a:pt x="605536" y="114426"/>
                  </a:lnTo>
                  <a:lnTo>
                    <a:pt x="597916" y="104266"/>
                  </a:lnTo>
                  <a:close/>
                </a:path>
                <a:path w="734695" h="566419">
                  <a:moveTo>
                    <a:pt x="638428" y="73659"/>
                  </a:moveTo>
                  <a:lnTo>
                    <a:pt x="608076" y="96646"/>
                  </a:lnTo>
                  <a:lnTo>
                    <a:pt x="615696" y="106679"/>
                  </a:lnTo>
                  <a:lnTo>
                    <a:pt x="646049" y="83819"/>
                  </a:lnTo>
                  <a:lnTo>
                    <a:pt x="638428" y="73659"/>
                  </a:lnTo>
                  <a:close/>
                </a:path>
                <a:path w="734695" h="566419">
                  <a:moveTo>
                    <a:pt x="663315" y="54887"/>
                  </a:moveTo>
                  <a:lnTo>
                    <a:pt x="648589" y="66039"/>
                  </a:lnTo>
                  <a:lnTo>
                    <a:pt x="656209" y="76072"/>
                  </a:lnTo>
                  <a:lnTo>
                    <a:pt x="670975" y="64998"/>
                  </a:lnTo>
                  <a:lnTo>
                    <a:pt x="666115" y="60705"/>
                  </a:lnTo>
                  <a:lnTo>
                    <a:pt x="663315" y="54887"/>
                  </a:lnTo>
                  <a:close/>
                </a:path>
                <a:path w="734695" h="566419">
                  <a:moveTo>
                    <a:pt x="694912" y="43052"/>
                  </a:moveTo>
                  <a:lnTo>
                    <a:pt x="678942" y="43052"/>
                  </a:lnTo>
                  <a:lnTo>
                    <a:pt x="686689" y="53212"/>
                  </a:lnTo>
                  <a:lnTo>
                    <a:pt x="670975" y="64998"/>
                  </a:lnTo>
                  <a:lnTo>
                    <a:pt x="677449" y="70715"/>
                  </a:lnTo>
                  <a:lnTo>
                    <a:pt x="691261" y="75437"/>
                  </a:lnTo>
                  <a:lnTo>
                    <a:pt x="705834" y="74636"/>
                  </a:lnTo>
                  <a:lnTo>
                    <a:pt x="719454" y="68071"/>
                  </a:lnTo>
                  <a:lnTo>
                    <a:pt x="729537" y="56790"/>
                  </a:lnTo>
                  <a:lnTo>
                    <a:pt x="733439" y="45465"/>
                  </a:lnTo>
                  <a:lnTo>
                    <a:pt x="696722" y="45465"/>
                  </a:lnTo>
                  <a:lnTo>
                    <a:pt x="694912" y="43052"/>
                  </a:lnTo>
                  <a:close/>
                </a:path>
                <a:path w="734695" h="566419">
                  <a:moveTo>
                    <a:pt x="678942" y="43052"/>
                  </a:moveTo>
                  <a:lnTo>
                    <a:pt x="663315" y="54887"/>
                  </a:lnTo>
                  <a:lnTo>
                    <a:pt x="666115" y="60705"/>
                  </a:lnTo>
                  <a:lnTo>
                    <a:pt x="670975" y="64998"/>
                  </a:lnTo>
                  <a:lnTo>
                    <a:pt x="686689" y="53212"/>
                  </a:lnTo>
                  <a:lnTo>
                    <a:pt x="678942" y="43052"/>
                  </a:lnTo>
                  <a:close/>
                </a:path>
                <a:path w="734695" h="566419">
                  <a:moveTo>
                    <a:pt x="701801" y="0"/>
                  </a:moveTo>
                  <a:lnTo>
                    <a:pt x="687228" y="801"/>
                  </a:lnTo>
                  <a:lnTo>
                    <a:pt x="673607" y="7365"/>
                  </a:lnTo>
                  <a:lnTo>
                    <a:pt x="663525" y="18647"/>
                  </a:lnTo>
                  <a:lnTo>
                    <a:pt x="658764" y="32464"/>
                  </a:lnTo>
                  <a:lnTo>
                    <a:pt x="659552" y="47067"/>
                  </a:lnTo>
                  <a:lnTo>
                    <a:pt x="663315" y="54887"/>
                  </a:lnTo>
                  <a:lnTo>
                    <a:pt x="678942" y="43052"/>
                  </a:lnTo>
                  <a:lnTo>
                    <a:pt x="694912" y="43052"/>
                  </a:lnTo>
                  <a:lnTo>
                    <a:pt x="689101" y="35305"/>
                  </a:lnTo>
                  <a:lnTo>
                    <a:pt x="692657" y="32638"/>
                  </a:lnTo>
                  <a:lnTo>
                    <a:pt x="733740" y="32638"/>
                  </a:lnTo>
                  <a:lnTo>
                    <a:pt x="733510" y="28370"/>
                  </a:lnTo>
                  <a:lnTo>
                    <a:pt x="726948" y="14731"/>
                  </a:lnTo>
                  <a:lnTo>
                    <a:pt x="715613" y="4722"/>
                  </a:lnTo>
                  <a:lnTo>
                    <a:pt x="701801" y="0"/>
                  </a:lnTo>
                  <a:close/>
                </a:path>
                <a:path w="734695" h="566419">
                  <a:moveTo>
                    <a:pt x="692657" y="32638"/>
                  </a:moveTo>
                  <a:lnTo>
                    <a:pt x="689101" y="35305"/>
                  </a:lnTo>
                  <a:lnTo>
                    <a:pt x="696722" y="45465"/>
                  </a:lnTo>
                  <a:lnTo>
                    <a:pt x="700404" y="42798"/>
                  </a:lnTo>
                  <a:lnTo>
                    <a:pt x="692657" y="32638"/>
                  </a:lnTo>
                  <a:close/>
                </a:path>
                <a:path w="734695" h="566419">
                  <a:moveTo>
                    <a:pt x="733740" y="32638"/>
                  </a:moveTo>
                  <a:lnTo>
                    <a:pt x="692657" y="32638"/>
                  </a:lnTo>
                  <a:lnTo>
                    <a:pt x="700404" y="42798"/>
                  </a:lnTo>
                  <a:lnTo>
                    <a:pt x="696722" y="45465"/>
                  </a:lnTo>
                  <a:lnTo>
                    <a:pt x="733439" y="45465"/>
                  </a:lnTo>
                  <a:lnTo>
                    <a:pt x="734270" y="43052"/>
                  </a:lnTo>
                  <a:lnTo>
                    <a:pt x="734288" y="42798"/>
                  </a:lnTo>
                  <a:lnTo>
                    <a:pt x="733740" y="3263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53555" y="2581656"/>
              <a:ext cx="416051" cy="44196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240149" y="4086860"/>
              <a:ext cx="671830" cy="518795"/>
            </a:xfrm>
            <a:custGeom>
              <a:avLst/>
              <a:gdLst/>
              <a:ahLst/>
              <a:cxnLst/>
              <a:rect l="l" t="t" r="r" b="b"/>
              <a:pathLst>
                <a:path w="671829" h="518795">
                  <a:moveTo>
                    <a:pt x="663701" y="0"/>
                  </a:moveTo>
                  <a:lnTo>
                    <a:pt x="633222" y="22987"/>
                  </a:lnTo>
                  <a:lnTo>
                    <a:pt x="640841" y="33146"/>
                  </a:lnTo>
                  <a:lnTo>
                    <a:pt x="671322" y="10159"/>
                  </a:lnTo>
                  <a:lnTo>
                    <a:pt x="663701" y="0"/>
                  </a:lnTo>
                  <a:close/>
                </a:path>
                <a:path w="671829" h="518795">
                  <a:moveTo>
                    <a:pt x="623062" y="30606"/>
                  </a:moveTo>
                  <a:lnTo>
                    <a:pt x="592709" y="53593"/>
                  </a:lnTo>
                  <a:lnTo>
                    <a:pt x="600328" y="63753"/>
                  </a:lnTo>
                  <a:lnTo>
                    <a:pt x="630809" y="40766"/>
                  </a:lnTo>
                  <a:lnTo>
                    <a:pt x="623062" y="30606"/>
                  </a:lnTo>
                  <a:close/>
                </a:path>
                <a:path w="671829" h="518795">
                  <a:moveTo>
                    <a:pt x="582549" y="61213"/>
                  </a:moveTo>
                  <a:lnTo>
                    <a:pt x="552196" y="84200"/>
                  </a:lnTo>
                  <a:lnTo>
                    <a:pt x="559815" y="94360"/>
                  </a:lnTo>
                  <a:lnTo>
                    <a:pt x="590168" y="71373"/>
                  </a:lnTo>
                  <a:lnTo>
                    <a:pt x="582549" y="61213"/>
                  </a:lnTo>
                  <a:close/>
                </a:path>
                <a:path w="671829" h="518795">
                  <a:moveTo>
                    <a:pt x="542036" y="91820"/>
                  </a:moveTo>
                  <a:lnTo>
                    <a:pt x="511683" y="114807"/>
                  </a:lnTo>
                  <a:lnTo>
                    <a:pt x="519302" y="124967"/>
                  </a:lnTo>
                  <a:lnTo>
                    <a:pt x="549655" y="101981"/>
                  </a:lnTo>
                  <a:lnTo>
                    <a:pt x="542036" y="91820"/>
                  </a:lnTo>
                  <a:close/>
                </a:path>
                <a:path w="671829" h="518795">
                  <a:moveTo>
                    <a:pt x="501523" y="122427"/>
                  </a:moveTo>
                  <a:lnTo>
                    <a:pt x="471042" y="145414"/>
                  </a:lnTo>
                  <a:lnTo>
                    <a:pt x="478789" y="155575"/>
                  </a:lnTo>
                  <a:lnTo>
                    <a:pt x="509142" y="132587"/>
                  </a:lnTo>
                  <a:lnTo>
                    <a:pt x="501523" y="122427"/>
                  </a:lnTo>
                  <a:close/>
                </a:path>
                <a:path w="671829" h="518795">
                  <a:moveTo>
                    <a:pt x="461010" y="153034"/>
                  </a:moveTo>
                  <a:lnTo>
                    <a:pt x="430529" y="176021"/>
                  </a:lnTo>
                  <a:lnTo>
                    <a:pt x="438150" y="186181"/>
                  </a:lnTo>
                  <a:lnTo>
                    <a:pt x="468629" y="163194"/>
                  </a:lnTo>
                  <a:lnTo>
                    <a:pt x="461010" y="153034"/>
                  </a:lnTo>
                  <a:close/>
                </a:path>
                <a:path w="671829" h="518795">
                  <a:moveTo>
                    <a:pt x="420370" y="183769"/>
                  </a:moveTo>
                  <a:lnTo>
                    <a:pt x="390016" y="206628"/>
                  </a:lnTo>
                  <a:lnTo>
                    <a:pt x="397637" y="216788"/>
                  </a:lnTo>
                  <a:lnTo>
                    <a:pt x="428116" y="193801"/>
                  </a:lnTo>
                  <a:lnTo>
                    <a:pt x="420370" y="183769"/>
                  </a:lnTo>
                  <a:close/>
                </a:path>
                <a:path w="671829" h="518795">
                  <a:moveTo>
                    <a:pt x="379856" y="214375"/>
                  </a:moveTo>
                  <a:lnTo>
                    <a:pt x="349503" y="237235"/>
                  </a:lnTo>
                  <a:lnTo>
                    <a:pt x="357124" y="247395"/>
                  </a:lnTo>
                  <a:lnTo>
                    <a:pt x="387476" y="224408"/>
                  </a:lnTo>
                  <a:lnTo>
                    <a:pt x="379856" y="214375"/>
                  </a:lnTo>
                  <a:close/>
                </a:path>
                <a:path w="671829" h="518795">
                  <a:moveTo>
                    <a:pt x="339343" y="244982"/>
                  </a:moveTo>
                  <a:lnTo>
                    <a:pt x="308990" y="267842"/>
                  </a:lnTo>
                  <a:lnTo>
                    <a:pt x="316611" y="278002"/>
                  </a:lnTo>
                  <a:lnTo>
                    <a:pt x="346963" y="255015"/>
                  </a:lnTo>
                  <a:lnTo>
                    <a:pt x="339343" y="244982"/>
                  </a:lnTo>
                  <a:close/>
                </a:path>
                <a:path w="671829" h="518795">
                  <a:moveTo>
                    <a:pt x="298830" y="275589"/>
                  </a:moveTo>
                  <a:lnTo>
                    <a:pt x="268350" y="298576"/>
                  </a:lnTo>
                  <a:lnTo>
                    <a:pt x="276098" y="308609"/>
                  </a:lnTo>
                  <a:lnTo>
                    <a:pt x="306450" y="285750"/>
                  </a:lnTo>
                  <a:lnTo>
                    <a:pt x="298830" y="275589"/>
                  </a:lnTo>
                  <a:close/>
                </a:path>
                <a:path w="671829" h="518795">
                  <a:moveTo>
                    <a:pt x="258317" y="306196"/>
                  </a:moveTo>
                  <a:lnTo>
                    <a:pt x="227837" y="329183"/>
                  </a:lnTo>
                  <a:lnTo>
                    <a:pt x="235585" y="339216"/>
                  </a:lnTo>
                  <a:lnTo>
                    <a:pt x="265938" y="316356"/>
                  </a:lnTo>
                  <a:lnTo>
                    <a:pt x="258317" y="306196"/>
                  </a:lnTo>
                  <a:close/>
                </a:path>
                <a:path w="671829" h="518795">
                  <a:moveTo>
                    <a:pt x="217677" y="336803"/>
                  </a:moveTo>
                  <a:lnTo>
                    <a:pt x="187325" y="359790"/>
                  </a:lnTo>
                  <a:lnTo>
                    <a:pt x="194945" y="369950"/>
                  </a:lnTo>
                  <a:lnTo>
                    <a:pt x="225425" y="346963"/>
                  </a:lnTo>
                  <a:lnTo>
                    <a:pt x="217677" y="336803"/>
                  </a:lnTo>
                  <a:close/>
                </a:path>
                <a:path w="671829" h="518795">
                  <a:moveTo>
                    <a:pt x="177164" y="367410"/>
                  </a:moveTo>
                  <a:lnTo>
                    <a:pt x="146812" y="390397"/>
                  </a:lnTo>
                  <a:lnTo>
                    <a:pt x="154431" y="400557"/>
                  </a:lnTo>
                  <a:lnTo>
                    <a:pt x="184912" y="377570"/>
                  </a:lnTo>
                  <a:lnTo>
                    <a:pt x="177164" y="367410"/>
                  </a:lnTo>
                  <a:close/>
                </a:path>
                <a:path w="671829" h="518795">
                  <a:moveTo>
                    <a:pt x="136651" y="398017"/>
                  </a:moveTo>
                  <a:lnTo>
                    <a:pt x="106299" y="421004"/>
                  </a:lnTo>
                  <a:lnTo>
                    <a:pt x="113918" y="431164"/>
                  </a:lnTo>
                  <a:lnTo>
                    <a:pt x="144272" y="408177"/>
                  </a:lnTo>
                  <a:lnTo>
                    <a:pt x="136651" y="398017"/>
                  </a:lnTo>
                  <a:close/>
                </a:path>
                <a:path w="671829" h="518795">
                  <a:moveTo>
                    <a:pt x="42973" y="442975"/>
                  </a:moveTo>
                  <a:lnTo>
                    <a:pt x="28370" y="443777"/>
                  </a:lnTo>
                  <a:lnTo>
                    <a:pt x="14731" y="450341"/>
                  </a:lnTo>
                  <a:lnTo>
                    <a:pt x="4722" y="461676"/>
                  </a:lnTo>
                  <a:lnTo>
                    <a:pt x="0" y="475488"/>
                  </a:lnTo>
                  <a:lnTo>
                    <a:pt x="801" y="490061"/>
                  </a:lnTo>
                  <a:lnTo>
                    <a:pt x="7365" y="503681"/>
                  </a:lnTo>
                  <a:lnTo>
                    <a:pt x="18647" y="513693"/>
                  </a:lnTo>
                  <a:lnTo>
                    <a:pt x="32464" y="518429"/>
                  </a:lnTo>
                  <a:lnTo>
                    <a:pt x="47067" y="517665"/>
                  </a:lnTo>
                  <a:lnTo>
                    <a:pt x="60705" y="511175"/>
                  </a:lnTo>
                  <a:lnTo>
                    <a:pt x="70715" y="499838"/>
                  </a:lnTo>
                  <a:lnTo>
                    <a:pt x="75437" y="486013"/>
                  </a:lnTo>
                  <a:lnTo>
                    <a:pt x="75424" y="485775"/>
                  </a:lnTo>
                  <a:lnTo>
                    <a:pt x="41528" y="485775"/>
                  </a:lnTo>
                  <a:lnTo>
                    <a:pt x="33909" y="475614"/>
                  </a:lnTo>
                  <a:lnTo>
                    <a:pt x="55625" y="459231"/>
                  </a:lnTo>
                  <a:lnTo>
                    <a:pt x="68802" y="459231"/>
                  </a:lnTo>
                  <a:lnTo>
                    <a:pt x="68072" y="457707"/>
                  </a:lnTo>
                  <a:lnTo>
                    <a:pt x="56790" y="447698"/>
                  </a:lnTo>
                  <a:lnTo>
                    <a:pt x="42973" y="442975"/>
                  </a:lnTo>
                  <a:close/>
                </a:path>
                <a:path w="671829" h="518795">
                  <a:moveTo>
                    <a:pt x="55625" y="459231"/>
                  </a:moveTo>
                  <a:lnTo>
                    <a:pt x="33909" y="475614"/>
                  </a:lnTo>
                  <a:lnTo>
                    <a:pt x="41528" y="485775"/>
                  </a:lnTo>
                  <a:lnTo>
                    <a:pt x="63246" y="469391"/>
                  </a:lnTo>
                  <a:lnTo>
                    <a:pt x="55625" y="459231"/>
                  </a:lnTo>
                  <a:close/>
                </a:path>
                <a:path w="671829" h="518795">
                  <a:moveTo>
                    <a:pt x="68802" y="459231"/>
                  </a:moveTo>
                  <a:lnTo>
                    <a:pt x="55625" y="459231"/>
                  </a:lnTo>
                  <a:lnTo>
                    <a:pt x="63246" y="469391"/>
                  </a:lnTo>
                  <a:lnTo>
                    <a:pt x="41528" y="485775"/>
                  </a:lnTo>
                  <a:lnTo>
                    <a:pt x="75424" y="485775"/>
                  </a:lnTo>
                  <a:lnTo>
                    <a:pt x="74636" y="471402"/>
                  </a:lnTo>
                  <a:lnTo>
                    <a:pt x="68802" y="459231"/>
                  </a:lnTo>
                  <a:close/>
                </a:path>
                <a:path w="671829" h="518795">
                  <a:moveTo>
                    <a:pt x="96138" y="428625"/>
                  </a:moveTo>
                  <a:lnTo>
                    <a:pt x="65659" y="451612"/>
                  </a:lnTo>
                  <a:lnTo>
                    <a:pt x="73405" y="461771"/>
                  </a:lnTo>
                  <a:lnTo>
                    <a:pt x="103759" y="438784"/>
                  </a:lnTo>
                  <a:lnTo>
                    <a:pt x="96138" y="428625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51120" y="3907536"/>
              <a:ext cx="519684" cy="531876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6995922" y="4086860"/>
              <a:ext cx="671830" cy="518795"/>
            </a:xfrm>
            <a:custGeom>
              <a:avLst/>
              <a:gdLst/>
              <a:ahLst/>
              <a:cxnLst/>
              <a:rect l="l" t="t" r="r" b="b"/>
              <a:pathLst>
                <a:path w="671829" h="518795">
                  <a:moveTo>
                    <a:pt x="7620" y="0"/>
                  </a:moveTo>
                  <a:lnTo>
                    <a:pt x="0" y="10159"/>
                  </a:lnTo>
                  <a:lnTo>
                    <a:pt x="30352" y="33146"/>
                  </a:lnTo>
                  <a:lnTo>
                    <a:pt x="38100" y="22987"/>
                  </a:lnTo>
                  <a:lnTo>
                    <a:pt x="7620" y="0"/>
                  </a:lnTo>
                  <a:close/>
                </a:path>
                <a:path w="671829" h="518795">
                  <a:moveTo>
                    <a:pt x="48132" y="30606"/>
                  </a:moveTo>
                  <a:lnTo>
                    <a:pt x="40512" y="40766"/>
                  </a:lnTo>
                  <a:lnTo>
                    <a:pt x="70866" y="63753"/>
                  </a:lnTo>
                  <a:lnTo>
                    <a:pt x="78612" y="53593"/>
                  </a:lnTo>
                  <a:lnTo>
                    <a:pt x="48132" y="30606"/>
                  </a:lnTo>
                  <a:close/>
                </a:path>
                <a:path w="671829" h="518795">
                  <a:moveTo>
                    <a:pt x="88773" y="61213"/>
                  </a:moveTo>
                  <a:lnTo>
                    <a:pt x="81025" y="71373"/>
                  </a:lnTo>
                  <a:lnTo>
                    <a:pt x="111505" y="94360"/>
                  </a:lnTo>
                  <a:lnTo>
                    <a:pt x="119125" y="84200"/>
                  </a:lnTo>
                  <a:lnTo>
                    <a:pt x="88773" y="61213"/>
                  </a:lnTo>
                  <a:close/>
                </a:path>
                <a:path w="671829" h="518795">
                  <a:moveTo>
                    <a:pt x="129285" y="91820"/>
                  </a:moveTo>
                  <a:lnTo>
                    <a:pt x="121538" y="101981"/>
                  </a:lnTo>
                  <a:lnTo>
                    <a:pt x="152019" y="124967"/>
                  </a:lnTo>
                  <a:lnTo>
                    <a:pt x="159638" y="114807"/>
                  </a:lnTo>
                  <a:lnTo>
                    <a:pt x="129285" y="91820"/>
                  </a:lnTo>
                  <a:close/>
                </a:path>
                <a:path w="671829" h="518795">
                  <a:moveTo>
                    <a:pt x="169799" y="122427"/>
                  </a:moveTo>
                  <a:lnTo>
                    <a:pt x="162178" y="132587"/>
                  </a:lnTo>
                  <a:lnTo>
                    <a:pt x="192531" y="155575"/>
                  </a:lnTo>
                  <a:lnTo>
                    <a:pt x="200151" y="145414"/>
                  </a:lnTo>
                  <a:lnTo>
                    <a:pt x="169799" y="122427"/>
                  </a:lnTo>
                  <a:close/>
                </a:path>
                <a:path w="671829" h="518795">
                  <a:moveTo>
                    <a:pt x="210311" y="153034"/>
                  </a:moveTo>
                  <a:lnTo>
                    <a:pt x="202692" y="163194"/>
                  </a:lnTo>
                  <a:lnTo>
                    <a:pt x="233045" y="186181"/>
                  </a:lnTo>
                  <a:lnTo>
                    <a:pt x="240664" y="176021"/>
                  </a:lnTo>
                  <a:lnTo>
                    <a:pt x="210311" y="153034"/>
                  </a:lnTo>
                  <a:close/>
                </a:path>
                <a:path w="671829" h="518795">
                  <a:moveTo>
                    <a:pt x="250825" y="183769"/>
                  </a:moveTo>
                  <a:lnTo>
                    <a:pt x="243204" y="193801"/>
                  </a:lnTo>
                  <a:lnTo>
                    <a:pt x="273557" y="216788"/>
                  </a:lnTo>
                  <a:lnTo>
                    <a:pt x="281304" y="206628"/>
                  </a:lnTo>
                  <a:lnTo>
                    <a:pt x="250825" y="183769"/>
                  </a:lnTo>
                  <a:close/>
                </a:path>
                <a:path w="671829" h="518795">
                  <a:moveTo>
                    <a:pt x="291337" y="214375"/>
                  </a:moveTo>
                  <a:lnTo>
                    <a:pt x="283718" y="224408"/>
                  </a:lnTo>
                  <a:lnTo>
                    <a:pt x="314198" y="247395"/>
                  </a:lnTo>
                  <a:lnTo>
                    <a:pt x="321818" y="237235"/>
                  </a:lnTo>
                  <a:lnTo>
                    <a:pt x="291337" y="214375"/>
                  </a:lnTo>
                  <a:close/>
                </a:path>
                <a:path w="671829" h="518795">
                  <a:moveTo>
                    <a:pt x="331977" y="244982"/>
                  </a:moveTo>
                  <a:lnTo>
                    <a:pt x="324230" y="255015"/>
                  </a:lnTo>
                  <a:lnTo>
                    <a:pt x="354710" y="278002"/>
                  </a:lnTo>
                  <a:lnTo>
                    <a:pt x="362330" y="267842"/>
                  </a:lnTo>
                  <a:lnTo>
                    <a:pt x="331977" y="244982"/>
                  </a:lnTo>
                  <a:close/>
                </a:path>
                <a:path w="671829" h="518795">
                  <a:moveTo>
                    <a:pt x="372491" y="275589"/>
                  </a:moveTo>
                  <a:lnTo>
                    <a:pt x="364871" y="285750"/>
                  </a:lnTo>
                  <a:lnTo>
                    <a:pt x="395224" y="308609"/>
                  </a:lnTo>
                  <a:lnTo>
                    <a:pt x="402844" y="298576"/>
                  </a:lnTo>
                  <a:lnTo>
                    <a:pt x="372491" y="275589"/>
                  </a:lnTo>
                  <a:close/>
                </a:path>
                <a:path w="671829" h="518795">
                  <a:moveTo>
                    <a:pt x="413003" y="306196"/>
                  </a:moveTo>
                  <a:lnTo>
                    <a:pt x="405383" y="316356"/>
                  </a:lnTo>
                  <a:lnTo>
                    <a:pt x="435736" y="339216"/>
                  </a:lnTo>
                  <a:lnTo>
                    <a:pt x="443356" y="329183"/>
                  </a:lnTo>
                  <a:lnTo>
                    <a:pt x="413003" y="306196"/>
                  </a:lnTo>
                  <a:close/>
                </a:path>
                <a:path w="671829" h="518795">
                  <a:moveTo>
                    <a:pt x="453517" y="336803"/>
                  </a:moveTo>
                  <a:lnTo>
                    <a:pt x="445897" y="346963"/>
                  </a:lnTo>
                  <a:lnTo>
                    <a:pt x="476250" y="369950"/>
                  </a:lnTo>
                  <a:lnTo>
                    <a:pt x="483997" y="359790"/>
                  </a:lnTo>
                  <a:lnTo>
                    <a:pt x="453517" y="336803"/>
                  </a:lnTo>
                  <a:close/>
                </a:path>
                <a:path w="671829" h="518795">
                  <a:moveTo>
                    <a:pt x="494029" y="367410"/>
                  </a:moveTo>
                  <a:lnTo>
                    <a:pt x="486409" y="377570"/>
                  </a:lnTo>
                  <a:lnTo>
                    <a:pt x="516889" y="400557"/>
                  </a:lnTo>
                  <a:lnTo>
                    <a:pt x="524509" y="390397"/>
                  </a:lnTo>
                  <a:lnTo>
                    <a:pt x="494029" y="367410"/>
                  </a:lnTo>
                  <a:close/>
                </a:path>
                <a:path w="671829" h="518795">
                  <a:moveTo>
                    <a:pt x="534670" y="398017"/>
                  </a:moveTo>
                  <a:lnTo>
                    <a:pt x="526923" y="408177"/>
                  </a:lnTo>
                  <a:lnTo>
                    <a:pt x="557402" y="431164"/>
                  </a:lnTo>
                  <a:lnTo>
                    <a:pt x="565023" y="421004"/>
                  </a:lnTo>
                  <a:lnTo>
                    <a:pt x="534670" y="398017"/>
                  </a:lnTo>
                  <a:close/>
                </a:path>
                <a:path w="671829" h="518795">
                  <a:moveTo>
                    <a:pt x="628269" y="442975"/>
                  </a:moveTo>
                  <a:lnTo>
                    <a:pt x="614457" y="447698"/>
                  </a:lnTo>
                  <a:lnTo>
                    <a:pt x="603123" y="457707"/>
                  </a:lnTo>
                  <a:lnTo>
                    <a:pt x="596578" y="471402"/>
                  </a:lnTo>
                  <a:lnTo>
                    <a:pt x="595820" y="486013"/>
                  </a:lnTo>
                  <a:lnTo>
                    <a:pt x="600586" y="499838"/>
                  </a:lnTo>
                  <a:lnTo>
                    <a:pt x="610616" y="511175"/>
                  </a:lnTo>
                  <a:lnTo>
                    <a:pt x="624236" y="517665"/>
                  </a:lnTo>
                  <a:lnTo>
                    <a:pt x="638809" y="518429"/>
                  </a:lnTo>
                  <a:lnTo>
                    <a:pt x="652621" y="513693"/>
                  </a:lnTo>
                  <a:lnTo>
                    <a:pt x="663955" y="503681"/>
                  </a:lnTo>
                  <a:lnTo>
                    <a:pt x="670518" y="490061"/>
                  </a:lnTo>
                  <a:lnTo>
                    <a:pt x="670750" y="485775"/>
                  </a:lnTo>
                  <a:lnTo>
                    <a:pt x="629793" y="485775"/>
                  </a:lnTo>
                  <a:lnTo>
                    <a:pt x="608076" y="469391"/>
                  </a:lnTo>
                  <a:lnTo>
                    <a:pt x="615696" y="459231"/>
                  </a:lnTo>
                  <a:lnTo>
                    <a:pt x="664370" y="459231"/>
                  </a:lnTo>
                  <a:lnTo>
                    <a:pt x="656462" y="450341"/>
                  </a:lnTo>
                  <a:lnTo>
                    <a:pt x="642842" y="443777"/>
                  </a:lnTo>
                  <a:lnTo>
                    <a:pt x="628269" y="442975"/>
                  </a:lnTo>
                  <a:close/>
                </a:path>
                <a:path w="671829" h="518795">
                  <a:moveTo>
                    <a:pt x="615696" y="459231"/>
                  </a:moveTo>
                  <a:lnTo>
                    <a:pt x="608076" y="469391"/>
                  </a:lnTo>
                  <a:lnTo>
                    <a:pt x="629793" y="485775"/>
                  </a:lnTo>
                  <a:lnTo>
                    <a:pt x="637412" y="475614"/>
                  </a:lnTo>
                  <a:lnTo>
                    <a:pt x="615696" y="459231"/>
                  </a:lnTo>
                  <a:close/>
                </a:path>
                <a:path w="671829" h="518795">
                  <a:moveTo>
                    <a:pt x="664370" y="459231"/>
                  </a:moveTo>
                  <a:lnTo>
                    <a:pt x="615696" y="459231"/>
                  </a:lnTo>
                  <a:lnTo>
                    <a:pt x="637412" y="475614"/>
                  </a:lnTo>
                  <a:lnTo>
                    <a:pt x="629793" y="485775"/>
                  </a:lnTo>
                  <a:lnTo>
                    <a:pt x="670750" y="485775"/>
                  </a:lnTo>
                  <a:lnTo>
                    <a:pt x="671306" y="475488"/>
                  </a:lnTo>
                  <a:lnTo>
                    <a:pt x="666545" y="461676"/>
                  </a:lnTo>
                  <a:lnTo>
                    <a:pt x="664370" y="459231"/>
                  </a:lnTo>
                  <a:close/>
                </a:path>
                <a:path w="671829" h="518795">
                  <a:moveTo>
                    <a:pt x="575182" y="428625"/>
                  </a:moveTo>
                  <a:lnTo>
                    <a:pt x="567562" y="438784"/>
                  </a:lnTo>
                  <a:lnTo>
                    <a:pt x="597916" y="461771"/>
                  </a:lnTo>
                  <a:lnTo>
                    <a:pt x="605535" y="451612"/>
                  </a:lnTo>
                  <a:lnTo>
                    <a:pt x="575182" y="428625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64224" y="3916679"/>
              <a:ext cx="490727" cy="46786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80332" y="4710683"/>
              <a:ext cx="3790188" cy="201168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01540" y="4797602"/>
              <a:ext cx="2563367" cy="1601673"/>
            </a:xfrm>
            <a:prstGeom prst="rect">
              <a:avLst/>
            </a:prstGeom>
          </p:spPr>
        </p:pic>
      </p:grpSp>
      <p:pic>
        <p:nvPicPr>
          <p:cNvPr id="31" name="object 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56730" y="1378437"/>
            <a:ext cx="661742" cy="661457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1845310" y="1624075"/>
            <a:ext cx="11690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Calibri"/>
                <a:cs typeface="Calibri"/>
                <a:hlinkClick r:id="rId11"/>
              </a:rPr>
              <a:t>Industry</a:t>
            </a:r>
            <a:r>
              <a:rPr sz="1600" b="1" u="sng" spc="-5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Calibri"/>
                <a:cs typeface="Calibri"/>
                <a:hlinkClick r:id="rId11"/>
              </a:rPr>
              <a:t> </a:t>
            </a:r>
            <a:r>
              <a:rPr sz="1600" b="1" u="sng" spc="-2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Calibri"/>
                <a:cs typeface="Calibri"/>
                <a:hlinkClick r:id="rId11"/>
              </a:rPr>
              <a:t>Data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94663" y="2085594"/>
            <a:ext cx="2863850" cy="8331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055" indent="-173355">
              <a:lnSpc>
                <a:spcPct val="100000"/>
              </a:lnSpc>
              <a:spcBef>
                <a:spcPts val="100"/>
              </a:spcBef>
              <a:buClr>
                <a:srgbClr val="00DEA4"/>
              </a:buClr>
              <a:buFont typeface="Arial MT"/>
              <a:buChar char="•"/>
              <a:tabLst>
                <a:tab pos="186055" algn="l"/>
              </a:tabLst>
            </a:pPr>
            <a:r>
              <a:rPr sz="1200" b="1" dirty="0">
                <a:solidFill>
                  <a:srgbClr val="2E273A"/>
                </a:solidFill>
                <a:latin typeface="Calibri"/>
                <a:cs typeface="Calibri"/>
              </a:rPr>
              <a:t>6000+</a:t>
            </a:r>
            <a:r>
              <a:rPr sz="1200" b="1" spc="-10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E273A"/>
                </a:solidFill>
                <a:latin typeface="Calibri"/>
                <a:cs typeface="Calibri"/>
              </a:rPr>
              <a:t>Industry</a:t>
            </a:r>
            <a:r>
              <a:rPr sz="1200" spc="-45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E273A"/>
                </a:solidFill>
                <a:latin typeface="Calibri"/>
                <a:cs typeface="Calibri"/>
              </a:rPr>
              <a:t>Profiles</a:t>
            </a:r>
            <a:r>
              <a:rPr sz="1200" spc="-25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E273A"/>
                </a:solidFill>
                <a:latin typeface="Calibri"/>
                <a:cs typeface="Calibri"/>
              </a:rPr>
              <a:t>including</a:t>
            </a:r>
            <a:r>
              <a:rPr sz="1200" spc="-45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E273A"/>
                </a:solidFill>
                <a:latin typeface="Calibri"/>
                <a:cs typeface="Calibri"/>
              </a:rPr>
              <a:t>Porter’s</a:t>
            </a:r>
            <a:endParaRPr sz="120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</a:pPr>
            <a:r>
              <a:rPr sz="1200" dirty="0">
                <a:solidFill>
                  <a:srgbClr val="2E273A"/>
                </a:solidFill>
                <a:latin typeface="Calibri"/>
                <a:cs typeface="Calibri"/>
              </a:rPr>
              <a:t>Five</a:t>
            </a:r>
            <a:r>
              <a:rPr sz="1200" spc="-45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E273A"/>
                </a:solidFill>
                <a:latin typeface="Calibri"/>
                <a:cs typeface="Calibri"/>
              </a:rPr>
              <a:t>Forces</a:t>
            </a:r>
            <a:r>
              <a:rPr sz="1200" spc="-35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E273A"/>
                </a:solidFill>
                <a:latin typeface="Calibri"/>
                <a:cs typeface="Calibri"/>
              </a:rPr>
              <a:t>Analysis</a:t>
            </a:r>
            <a:endParaRPr sz="1200">
              <a:latin typeface="Calibri"/>
              <a:cs typeface="Calibri"/>
            </a:endParaRPr>
          </a:p>
          <a:p>
            <a:pPr marL="184785" marR="5080" indent="-172720">
              <a:lnSpc>
                <a:spcPct val="100000"/>
              </a:lnSpc>
              <a:spcBef>
                <a:spcPts val="600"/>
              </a:spcBef>
              <a:buClr>
                <a:srgbClr val="00DEA4"/>
              </a:buClr>
              <a:buFont typeface="Arial MT"/>
              <a:buChar char="•"/>
              <a:tabLst>
                <a:tab pos="184785" algn="l"/>
              </a:tabLst>
            </a:pPr>
            <a:r>
              <a:rPr sz="1200" dirty="0">
                <a:solidFill>
                  <a:srgbClr val="2E273A"/>
                </a:solidFill>
                <a:latin typeface="Calibri"/>
                <a:cs typeface="Calibri"/>
              </a:rPr>
              <a:t>Market</a:t>
            </a:r>
            <a:r>
              <a:rPr sz="1200" spc="-35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E273A"/>
                </a:solidFill>
                <a:latin typeface="Calibri"/>
                <a:cs typeface="Calibri"/>
              </a:rPr>
              <a:t>values,</a:t>
            </a:r>
            <a:r>
              <a:rPr sz="1200" spc="-35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E273A"/>
                </a:solidFill>
                <a:latin typeface="Calibri"/>
                <a:cs typeface="Calibri"/>
              </a:rPr>
              <a:t>volumes,</a:t>
            </a:r>
            <a:r>
              <a:rPr sz="1200" spc="-35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E273A"/>
                </a:solidFill>
                <a:latin typeface="Calibri"/>
                <a:cs typeface="Calibri"/>
              </a:rPr>
              <a:t>and</a:t>
            </a:r>
            <a:r>
              <a:rPr sz="1200" spc="-30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E273A"/>
                </a:solidFill>
                <a:latin typeface="Calibri"/>
                <a:cs typeface="Calibri"/>
              </a:rPr>
              <a:t>forecasts</a:t>
            </a:r>
            <a:r>
              <a:rPr sz="1200" spc="-40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2E273A"/>
                </a:solidFill>
                <a:latin typeface="Calibri"/>
                <a:cs typeface="Calibri"/>
              </a:rPr>
              <a:t>for </a:t>
            </a:r>
            <a:r>
              <a:rPr sz="1200" dirty="0">
                <a:solidFill>
                  <a:srgbClr val="2E273A"/>
                </a:solidFill>
                <a:latin typeface="Calibri"/>
                <a:cs typeface="Calibri"/>
              </a:rPr>
              <a:t>over</a:t>
            </a:r>
            <a:r>
              <a:rPr sz="1200" spc="-25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2E273A"/>
                </a:solidFill>
                <a:latin typeface="Calibri"/>
                <a:cs typeface="Calibri"/>
              </a:rPr>
              <a:t>120</a:t>
            </a:r>
            <a:r>
              <a:rPr sz="1200" b="1" spc="-20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2E273A"/>
                </a:solidFill>
                <a:latin typeface="Calibri"/>
                <a:cs typeface="Calibri"/>
              </a:rPr>
              <a:t>industry</a:t>
            </a:r>
            <a:r>
              <a:rPr sz="1200" b="1" spc="-30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2E273A"/>
                </a:solidFill>
                <a:latin typeface="Calibri"/>
                <a:cs typeface="Calibri"/>
              </a:rPr>
              <a:t>sectors</a:t>
            </a:r>
            <a:r>
              <a:rPr sz="1200" b="1" spc="-40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E273A"/>
                </a:solidFill>
                <a:latin typeface="Calibri"/>
                <a:cs typeface="Calibri"/>
              </a:rPr>
              <a:t>and</a:t>
            </a:r>
            <a:r>
              <a:rPr sz="1200" spc="-35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2E273A"/>
                </a:solidFill>
                <a:latin typeface="Calibri"/>
                <a:cs typeface="Calibri"/>
              </a:rPr>
              <a:t>50</a:t>
            </a:r>
            <a:r>
              <a:rPr sz="1200" b="1" spc="-15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2E273A"/>
                </a:solidFill>
                <a:latin typeface="Calibri"/>
                <a:cs typeface="Calibri"/>
              </a:rPr>
              <a:t>countries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4" name="object 3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033004" y="1375751"/>
            <a:ext cx="914400" cy="714072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8899652" y="1602181"/>
            <a:ext cx="12630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  <a:hlinkClick r:id="rId13"/>
              </a:rPr>
              <a:t>Company</a:t>
            </a:r>
            <a:r>
              <a:rPr sz="1600" b="1" u="sng" spc="-8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  <a:hlinkClick r:id="rId13"/>
              </a:rPr>
              <a:t> </a:t>
            </a:r>
            <a:r>
              <a:rPr sz="1600" b="1" u="sng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  <a:hlinkClick r:id="rId13"/>
              </a:rPr>
              <a:t>Data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177530" y="2088007"/>
            <a:ext cx="3366135" cy="1610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055" indent="-173355">
              <a:lnSpc>
                <a:spcPct val="100000"/>
              </a:lnSpc>
              <a:spcBef>
                <a:spcPts val="100"/>
              </a:spcBef>
              <a:buClr>
                <a:srgbClr val="00DEA4"/>
              </a:buClr>
              <a:buFont typeface="Arial MT"/>
              <a:buChar char="•"/>
              <a:tabLst>
                <a:tab pos="186055" algn="l"/>
              </a:tabLst>
            </a:pPr>
            <a:r>
              <a:rPr sz="1200" b="1" dirty="0">
                <a:solidFill>
                  <a:srgbClr val="2E273A"/>
                </a:solidFill>
                <a:latin typeface="Calibri"/>
                <a:cs typeface="Calibri"/>
              </a:rPr>
              <a:t>500,000+</a:t>
            </a:r>
            <a:r>
              <a:rPr sz="1200" b="1" spc="-30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E273A"/>
                </a:solidFill>
                <a:latin typeface="Calibri"/>
                <a:cs typeface="Calibri"/>
              </a:rPr>
              <a:t>Company</a:t>
            </a:r>
            <a:r>
              <a:rPr sz="1200" spc="-50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E273A"/>
                </a:solidFill>
                <a:latin typeface="Calibri"/>
                <a:cs typeface="Calibri"/>
              </a:rPr>
              <a:t>Database</a:t>
            </a:r>
            <a:endParaRPr sz="1200">
              <a:latin typeface="Calibri"/>
              <a:cs typeface="Calibri"/>
            </a:endParaRPr>
          </a:p>
          <a:p>
            <a:pPr marL="185420" indent="-172720">
              <a:lnSpc>
                <a:spcPct val="100000"/>
              </a:lnSpc>
              <a:spcBef>
                <a:spcPts val="885"/>
              </a:spcBef>
              <a:buClr>
                <a:srgbClr val="00DEA4"/>
              </a:buClr>
              <a:buFont typeface="Arial MT"/>
              <a:buChar char="•"/>
              <a:tabLst>
                <a:tab pos="185420" algn="l"/>
              </a:tabLst>
            </a:pPr>
            <a:r>
              <a:rPr sz="1200" b="1" dirty="0">
                <a:solidFill>
                  <a:srgbClr val="2E273A"/>
                </a:solidFill>
                <a:latin typeface="Calibri"/>
                <a:cs typeface="Calibri"/>
              </a:rPr>
              <a:t>100,000+</a:t>
            </a:r>
            <a:r>
              <a:rPr sz="1200" b="1" spc="-35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E273A"/>
                </a:solidFill>
                <a:latin typeface="Calibri"/>
                <a:cs typeface="Calibri"/>
              </a:rPr>
              <a:t>Company</a:t>
            </a:r>
            <a:r>
              <a:rPr sz="1200" spc="-60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E273A"/>
                </a:solidFill>
                <a:latin typeface="Calibri"/>
                <a:cs typeface="Calibri"/>
              </a:rPr>
              <a:t>Profiles</a:t>
            </a:r>
            <a:endParaRPr sz="1200">
              <a:latin typeface="Calibri"/>
              <a:cs typeface="Calibri"/>
            </a:endParaRPr>
          </a:p>
          <a:p>
            <a:pPr marL="186055" indent="-173355">
              <a:lnSpc>
                <a:spcPct val="100000"/>
              </a:lnSpc>
              <a:spcBef>
                <a:spcPts val="890"/>
              </a:spcBef>
              <a:buClr>
                <a:srgbClr val="00DEA4"/>
              </a:buClr>
              <a:buFont typeface="Arial MT"/>
              <a:buChar char="•"/>
              <a:tabLst>
                <a:tab pos="186055" algn="l"/>
              </a:tabLst>
            </a:pPr>
            <a:r>
              <a:rPr sz="1200" b="1" dirty="0">
                <a:solidFill>
                  <a:srgbClr val="2E273A"/>
                </a:solidFill>
                <a:latin typeface="Calibri"/>
                <a:cs typeface="Calibri"/>
              </a:rPr>
              <a:t>12,000</a:t>
            </a:r>
            <a:r>
              <a:rPr sz="1200" b="1" spc="-20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2E273A"/>
                </a:solidFill>
                <a:latin typeface="Calibri"/>
                <a:cs typeface="Calibri"/>
              </a:rPr>
              <a:t>SWOT</a:t>
            </a:r>
            <a:r>
              <a:rPr sz="1200" b="1" spc="-30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2E273A"/>
                </a:solidFill>
                <a:latin typeface="Calibri"/>
                <a:cs typeface="Calibri"/>
              </a:rPr>
              <a:t>Analyses</a:t>
            </a:r>
            <a:endParaRPr sz="1200">
              <a:latin typeface="Calibri"/>
              <a:cs typeface="Calibri"/>
            </a:endParaRPr>
          </a:p>
          <a:p>
            <a:pPr marL="186055" indent="-173355">
              <a:lnSpc>
                <a:spcPct val="100000"/>
              </a:lnSpc>
              <a:spcBef>
                <a:spcPts val="890"/>
              </a:spcBef>
              <a:buClr>
                <a:srgbClr val="00DEA4"/>
              </a:buClr>
              <a:buFont typeface="Arial MT"/>
              <a:buChar char="•"/>
              <a:tabLst>
                <a:tab pos="186055" algn="l"/>
              </a:tabLst>
            </a:pPr>
            <a:r>
              <a:rPr sz="1200" b="1" dirty="0">
                <a:solidFill>
                  <a:srgbClr val="2E273A"/>
                </a:solidFill>
                <a:latin typeface="Calibri"/>
                <a:cs typeface="Calibri"/>
              </a:rPr>
              <a:t>450+</a:t>
            </a:r>
            <a:r>
              <a:rPr sz="1200" b="1" spc="-5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E273A"/>
                </a:solidFill>
                <a:latin typeface="Calibri"/>
                <a:cs typeface="Calibri"/>
              </a:rPr>
              <a:t>Case Studies</a:t>
            </a:r>
            <a:r>
              <a:rPr sz="1200" spc="-50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E273A"/>
                </a:solidFill>
                <a:latin typeface="Calibri"/>
                <a:cs typeface="Calibri"/>
              </a:rPr>
              <a:t>highlight</a:t>
            </a:r>
            <a:r>
              <a:rPr sz="1200" spc="-55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E273A"/>
                </a:solidFill>
                <a:latin typeface="Calibri"/>
                <a:cs typeface="Calibri"/>
              </a:rPr>
              <a:t>best</a:t>
            </a:r>
            <a:r>
              <a:rPr sz="1200" spc="-20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E273A"/>
                </a:solidFill>
                <a:latin typeface="Calibri"/>
                <a:cs typeface="Calibri"/>
              </a:rPr>
              <a:t>and</a:t>
            </a:r>
            <a:r>
              <a:rPr sz="1200" spc="-35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E273A"/>
                </a:solidFill>
                <a:latin typeface="Calibri"/>
                <a:cs typeface="Calibri"/>
              </a:rPr>
              <a:t>worst</a:t>
            </a:r>
            <a:r>
              <a:rPr sz="1200" spc="5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E273A"/>
                </a:solidFill>
                <a:latin typeface="Calibri"/>
                <a:cs typeface="Calibri"/>
              </a:rPr>
              <a:t>practice</a:t>
            </a:r>
            <a:endParaRPr sz="1200">
              <a:latin typeface="Calibri"/>
              <a:cs typeface="Calibri"/>
            </a:endParaRPr>
          </a:p>
          <a:p>
            <a:pPr marL="184785" marR="212725" indent="-172720">
              <a:lnSpc>
                <a:spcPct val="120000"/>
              </a:lnSpc>
              <a:spcBef>
                <a:spcPts val="600"/>
              </a:spcBef>
              <a:buClr>
                <a:srgbClr val="00DEA4"/>
              </a:buClr>
              <a:buFont typeface="Arial MT"/>
              <a:buChar char="•"/>
              <a:tabLst>
                <a:tab pos="184785" algn="l"/>
              </a:tabLst>
            </a:pPr>
            <a:r>
              <a:rPr sz="1200" b="1" dirty="0">
                <a:solidFill>
                  <a:srgbClr val="2E273A"/>
                </a:solidFill>
                <a:latin typeface="Calibri"/>
                <a:cs typeface="Calibri"/>
              </a:rPr>
              <a:t>Company</a:t>
            </a:r>
            <a:r>
              <a:rPr sz="1200" b="1" spc="-15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2E273A"/>
                </a:solidFill>
                <a:latin typeface="Calibri"/>
                <a:cs typeface="Calibri"/>
              </a:rPr>
              <a:t>News</a:t>
            </a:r>
            <a:r>
              <a:rPr sz="1200" b="1" spc="-25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E273A"/>
                </a:solidFill>
                <a:latin typeface="Calibri"/>
                <a:cs typeface="Calibri"/>
              </a:rPr>
              <a:t>and</a:t>
            </a:r>
            <a:r>
              <a:rPr sz="1200" spc="-35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E273A"/>
                </a:solidFill>
                <a:latin typeface="Calibri"/>
                <a:cs typeface="Calibri"/>
              </a:rPr>
              <a:t>Financial</a:t>
            </a:r>
            <a:r>
              <a:rPr sz="1200" spc="-40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E273A"/>
                </a:solidFill>
                <a:latin typeface="Calibri"/>
                <a:cs typeface="Calibri"/>
              </a:rPr>
              <a:t>Deals</a:t>
            </a:r>
            <a:r>
              <a:rPr sz="1200" spc="-25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E273A"/>
                </a:solidFill>
                <a:latin typeface="Calibri"/>
                <a:cs typeface="Calibri"/>
              </a:rPr>
              <a:t>tracked</a:t>
            </a:r>
            <a:r>
              <a:rPr sz="1200" spc="-25" dirty="0">
                <a:solidFill>
                  <a:srgbClr val="2E273A"/>
                </a:solidFill>
                <a:latin typeface="Calibri"/>
                <a:cs typeface="Calibri"/>
              </a:rPr>
              <a:t> and </a:t>
            </a:r>
            <a:r>
              <a:rPr sz="1200" spc="-10" dirty="0">
                <a:solidFill>
                  <a:srgbClr val="2E273A"/>
                </a:solidFill>
                <a:latin typeface="Calibri"/>
                <a:cs typeface="Calibri"/>
              </a:rPr>
              <a:t>updated</a:t>
            </a:r>
            <a:r>
              <a:rPr sz="1200" spc="-20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E273A"/>
                </a:solidFill>
                <a:latin typeface="Calibri"/>
                <a:cs typeface="Calibri"/>
              </a:rPr>
              <a:t>daily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7" name="object 3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82980" y="3870959"/>
            <a:ext cx="688848" cy="688848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1794129" y="4133469"/>
            <a:ext cx="11296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  <a:hlinkClick r:id="rId15"/>
              </a:rPr>
              <a:t>Product</a:t>
            </a:r>
            <a:r>
              <a:rPr sz="1600" b="1" u="sng" spc="-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  <a:hlinkClick r:id="rId15"/>
              </a:rPr>
              <a:t> </a:t>
            </a:r>
            <a:r>
              <a:rPr sz="1600" b="1" u="sng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  <a:hlinkClick r:id="rId15"/>
              </a:rPr>
              <a:t>Data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85519" y="4588255"/>
            <a:ext cx="2964180" cy="903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>
              <a:lnSpc>
                <a:spcPct val="120000"/>
              </a:lnSpc>
              <a:spcBef>
                <a:spcPts val="100"/>
              </a:spcBef>
              <a:buClr>
                <a:srgbClr val="00DEA4"/>
              </a:buClr>
              <a:buFont typeface="Arial MT"/>
              <a:buChar char="•"/>
              <a:tabLst>
                <a:tab pos="184785" algn="l"/>
              </a:tabLst>
            </a:pPr>
            <a:r>
              <a:rPr sz="1200" dirty="0">
                <a:solidFill>
                  <a:srgbClr val="2E273A"/>
                </a:solidFill>
                <a:latin typeface="Calibri"/>
                <a:cs typeface="Calibri"/>
              </a:rPr>
              <a:t>Screen</a:t>
            </a:r>
            <a:r>
              <a:rPr sz="1200" spc="-30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E273A"/>
                </a:solidFill>
                <a:latin typeface="Calibri"/>
                <a:cs typeface="Calibri"/>
              </a:rPr>
              <a:t>companies</a:t>
            </a:r>
            <a:r>
              <a:rPr sz="1200" spc="-25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E273A"/>
                </a:solidFill>
                <a:latin typeface="Calibri"/>
                <a:cs typeface="Calibri"/>
              </a:rPr>
              <a:t>and</a:t>
            </a:r>
            <a:r>
              <a:rPr sz="1200" spc="-35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E273A"/>
                </a:solidFill>
                <a:latin typeface="Calibri"/>
                <a:cs typeface="Calibri"/>
              </a:rPr>
              <a:t>build</a:t>
            </a:r>
            <a:r>
              <a:rPr sz="1200" spc="-45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E273A"/>
                </a:solidFill>
                <a:latin typeface="Calibri"/>
                <a:cs typeface="Calibri"/>
              </a:rPr>
              <a:t>lists</a:t>
            </a:r>
            <a:r>
              <a:rPr sz="1200" spc="-20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E273A"/>
                </a:solidFill>
                <a:latin typeface="Calibri"/>
                <a:cs typeface="Calibri"/>
              </a:rPr>
              <a:t>of</a:t>
            </a:r>
            <a:r>
              <a:rPr sz="1200" spc="-15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E273A"/>
                </a:solidFill>
                <a:latin typeface="Calibri"/>
                <a:cs typeface="Calibri"/>
              </a:rPr>
              <a:t>potential </a:t>
            </a:r>
            <a:r>
              <a:rPr sz="1200" dirty="0">
                <a:solidFill>
                  <a:srgbClr val="2E273A"/>
                </a:solidFill>
                <a:latin typeface="Calibri"/>
                <a:cs typeface="Calibri"/>
              </a:rPr>
              <a:t>business</a:t>
            </a:r>
            <a:r>
              <a:rPr sz="1200" spc="-30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E273A"/>
                </a:solidFill>
                <a:latin typeface="Calibri"/>
                <a:cs typeface="Calibri"/>
              </a:rPr>
              <a:t>partners,</a:t>
            </a:r>
            <a:r>
              <a:rPr sz="1200" spc="-40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E273A"/>
                </a:solidFill>
                <a:latin typeface="Calibri"/>
                <a:cs typeface="Calibri"/>
              </a:rPr>
              <a:t>clients,</a:t>
            </a:r>
            <a:r>
              <a:rPr sz="1200" spc="-30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E273A"/>
                </a:solidFill>
                <a:latin typeface="Calibri"/>
                <a:cs typeface="Calibri"/>
              </a:rPr>
              <a:t>and</a:t>
            </a:r>
            <a:r>
              <a:rPr sz="1200" spc="-35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E273A"/>
                </a:solidFill>
                <a:latin typeface="Calibri"/>
                <a:cs typeface="Calibri"/>
              </a:rPr>
              <a:t>investment targets</a:t>
            </a:r>
            <a:r>
              <a:rPr sz="1200" spc="-40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E273A"/>
                </a:solidFill>
                <a:latin typeface="Calibri"/>
                <a:cs typeface="Calibri"/>
              </a:rPr>
              <a:t>from</a:t>
            </a:r>
            <a:r>
              <a:rPr sz="1200" spc="-15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E273A"/>
                </a:solidFill>
                <a:latin typeface="Calibri"/>
                <a:cs typeface="Calibri"/>
              </a:rPr>
              <a:t>our</a:t>
            </a:r>
            <a:r>
              <a:rPr sz="1200" spc="-35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E273A"/>
                </a:solidFill>
                <a:latin typeface="Calibri"/>
                <a:cs typeface="Calibri"/>
              </a:rPr>
              <a:t>database</a:t>
            </a:r>
            <a:r>
              <a:rPr sz="1200" spc="-35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E273A"/>
                </a:solidFill>
                <a:latin typeface="Calibri"/>
                <a:cs typeface="Calibri"/>
              </a:rPr>
              <a:t>of</a:t>
            </a:r>
            <a:r>
              <a:rPr sz="1200" spc="-30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2E273A"/>
                </a:solidFill>
                <a:latin typeface="Calibri"/>
                <a:cs typeface="Calibri"/>
              </a:rPr>
              <a:t>over</a:t>
            </a:r>
            <a:r>
              <a:rPr sz="1200" b="1" spc="-20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2E273A"/>
                </a:solidFill>
                <a:latin typeface="Calibri"/>
                <a:cs typeface="Calibri"/>
              </a:rPr>
              <a:t>500,000 companies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85519" y="5541657"/>
            <a:ext cx="2922270" cy="685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>
              <a:lnSpc>
                <a:spcPct val="120100"/>
              </a:lnSpc>
              <a:spcBef>
                <a:spcPts val="100"/>
              </a:spcBef>
              <a:buClr>
                <a:srgbClr val="00DEA4"/>
              </a:buClr>
              <a:buFont typeface="Arial MT"/>
              <a:buChar char="•"/>
              <a:tabLst>
                <a:tab pos="184785" algn="l"/>
              </a:tabLst>
            </a:pPr>
            <a:r>
              <a:rPr sz="1200" dirty="0">
                <a:solidFill>
                  <a:srgbClr val="2E273A"/>
                </a:solidFill>
                <a:latin typeface="Calibri"/>
                <a:cs typeface="Calibri"/>
              </a:rPr>
              <a:t>Stay</a:t>
            </a:r>
            <a:r>
              <a:rPr sz="1200" spc="-25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E273A"/>
                </a:solidFill>
                <a:latin typeface="Calibri"/>
                <a:cs typeface="Calibri"/>
              </a:rPr>
              <a:t>informed</a:t>
            </a:r>
            <a:r>
              <a:rPr sz="1200" spc="-40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E273A"/>
                </a:solidFill>
                <a:latin typeface="Calibri"/>
                <a:cs typeface="Calibri"/>
              </a:rPr>
              <a:t>of</a:t>
            </a:r>
            <a:r>
              <a:rPr sz="1200" spc="-15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E273A"/>
                </a:solidFill>
                <a:latin typeface="Calibri"/>
                <a:cs typeface="Calibri"/>
              </a:rPr>
              <a:t>market</a:t>
            </a:r>
            <a:r>
              <a:rPr sz="1200" spc="-5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E273A"/>
                </a:solidFill>
                <a:latin typeface="Calibri"/>
                <a:cs typeface="Calibri"/>
              </a:rPr>
              <a:t>developments</a:t>
            </a:r>
            <a:r>
              <a:rPr sz="1200" spc="-35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2E273A"/>
                </a:solidFill>
                <a:latin typeface="Calibri"/>
                <a:cs typeface="Calibri"/>
              </a:rPr>
              <a:t>with </a:t>
            </a:r>
            <a:r>
              <a:rPr sz="1200" dirty="0">
                <a:solidFill>
                  <a:srgbClr val="2E273A"/>
                </a:solidFill>
                <a:latin typeface="Calibri"/>
                <a:cs typeface="Calibri"/>
              </a:rPr>
              <a:t>over</a:t>
            </a:r>
            <a:r>
              <a:rPr sz="1200" spc="-40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2E273A"/>
                </a:solidFill>
                <a:latin typeface="Calibri"/>
                <a:cs typeface="Calibri"/>
              </a:rPr>
              <a:t>600,000</a:t>
            </a:r>
            <a:r>
              <a:rPr sz="1200" b="1" spc="-20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E273A"/>
                </a:solidFill>
                <a:latin typeface="Calibri"/>
                <a:cs typeface="Calibri"/>
              </a:rPr>
              <a:t>Company</a:t>
            </a:r>
            <a:r>
              <a:rPr sz="1200" spc="-50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E273A"/>
                </a:solidFill>
                <a:latin typeface="Calibri"/>
                <a:cs typeface="Calibri"/>
              </a:rPr>
              <a:t>News</a:t>
            </a:r>
            <a:r>
              <a:rPr sz="1200" spc="229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E273A"/>
                </a:solidFill>
                <a:latin typeface="Calibri"/>
                <a:cs typeface="Calibri"/>
              </a:rPr>
              <a:t>articles</a:t>
            </a:r>
            <a:r>
              <a:rPr sz="1200" spc="-30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2E273A"/>
                </a:solidFill>
                <a:latin typeface="Calibri"/>
                <a:cs typeface="Calibri"/>
              </a:rPr>
              <a:t>and </a:t>
            </a:r>
            <a:r>
              <a:rPr sz="1200" b="1" dirty="0">
                <a:solidFill>
                  <a:srgbClr val="2E273A"/>
                </a:solidFill>
                <a:latin typeface="Calibri"/>
                <a:cs typeface="Calibri"/>
              </a:rPr>
              <a:t>400,000</a:t>
            </a:r>
            <a:r>
              <a:rPr sz="1200" b="1" spc="-20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E273A"/>
                </a:solidFill>
                <a:latin typeface="Calibri"/>
                <a:cs typeface="Calibri"/>
              </a:rPr>
              <a:t>Financial</a:t>
            </a:r>
            <a:r>
              <a:rPr sz="1200" spc="-30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E273A"/>
                </a:solidFill>
                <a:latin typeface="Calibri"/>
                <a:cs typeface="Calibri"/>
              </a:rPr>
              <a:t>Deals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1" name="object 4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834883" y="3973067"/>
            <a:ext cx="669035" cy="669036"/>
          </a:xfrm>
          <a:prstGeom prst="rect">
            <a:avLst/>
          </a:prstGeom>
        </p:spPr>
      </p:pic>
      <p:sp>
        <p:nvSpPr>
          <p:cNvPr id="42" name="object 42"/>
          <p:cNvSpPr txBox="1"/>
          <p:nvPr/>
        </p:nvSpPr>
        <p:spPr>
          <a:xfrm>
            <a:off x="8584438" y="4145660"/>
            <a:ext cx="14592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spc="-1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Calibri"/>
                <a:cs typeface="Calibri"/>
                <a:hlinkClick r:id="rId17"/>
              </a:rPr>
              <a:t>Macroeconomics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999856" y="4776406"/>
            <a:ext cx="2922905" cy="46545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72720" indent="-172720" algn="ctr">
              <a:lnSpc>
                <a:spcPct val="100000"/>
              </a:lnSpc>
              <a:spcBef>
                <a:spcPts val="390"/>
              </a:spcBef>
              <a:buClr>
                <a:srgbClr val="00DEA4"/>
              </a:buClr>
              <a:buFont typeface="Arial MT"/>
              <a:buChar char="•"/>
              <a:tabLst>
                <a:tab pos="172720" algn="l"/>
              </a:tabLst>
            </a:pPr>
            <a:r>
              <a:rPr sz="1200" dirty="0">
                <a:solidFill>
                  <a:srgbClr val="2E273A"/>
                </a:solidFill>
                <a:latin typeface="Calibri"/>
                <a:cs typeface="Calibri"/>
              </a:rPr>
              <a:t>Key</a:t>
            </a:r>
            <a:r>
              <a:rPr sz="1200" spc="-15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E273A"/>
                </a:solidFill>
                <a:latin typeface="Calibri"/>
                <a:cs typeface="Calibri"/>
              </a:rPr>
              <a:t>socio</a:t>
            </a:r>
            <a:r>
              <a:rPr sz="1200" spc="20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E273A"/>
                </a:solidFill>
                <a:latin typeface="Calibri"/>
                <a:cs typeface="Calibri"/>
              </a:rPr>
              <a:t>and</a:t>
            </a:r>
            <a:r>
              <a:rPr sz="1200" spc="-30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E273A"/>
                </a:solidFill>
                <a:latin typeface="Calibri"/>
                <a:cs typeface="Calibri"/>
              </a:rPr>
              <a:t>macroeconomic</a:t>
            </a:r>
            <a:r>
              <a:rPr sz="1200" spc="5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E273A"/>
                </a:solidFill>
                <a:latin typeface="Calibri"/>
                <a:cs typeface="Calibri"/>
              </a:rPr>
              <a:t>indicators</a:t>
            </a:r>
            <a:r>
              <a:rPr sz="1200" spc="-20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2E273A"/>
                </a:solidFill>
                <a:latin typeface="Calibri"/>
                <a:cs typeface="Calibri"/>
              </a:rPr>
              <a:t>for</a:t>
            </a:r>
            <a:endParaRPr sz="12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290"/>
              </a:spcBef>
            </a:pPr>
            <a:r>
              <a:rPr sz="1200" dirty="0">
                <a:solidFill>
                  <a:srgbClr val="2E273A"/>
                </a:solidFill>
                <a:latin typeface="Calibri"/>
                <a:cs typeface="Calibri"/>
              </a:rPr>
              <a:t>more</a:t>
            </a:r>
            <a:r>
              <a:rPr sz="1200" spc="-25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E273A"/>
                </a:solidFill>
                <a:latin typeface="Calibri"/>
                <a:cs typeface="Calibri"/>
              </a:rPr>
              <a:t>than</a:t>
            </a:r>
            <a:r>
              <a:rPr sz="1200" spc="235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2E273A"/>
                </a:solidFill>
                <a:latin typeface="Calibri"/>
                <a:cs typeface="Calibri"/>
              </a:rPr>
              <a:t>200</a:t>
            </a:r>
            <a:r>
              <a:rPr sz="1200" b="1" spc="-15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2E273A"/>
                </a:solidFill>
                <a:latin typeface="Calibri"/>
                <a:cs typeface="Calibri"/>
              </a:rPr>
              <a:t>countries</a:t>
            </a:r>
            <a:r>
              <a:rPr sz="1200" b="1" spc="-30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E273A"/>
                </a:solidFill>
                <a:latin typeface="Calibri"/>
                <a:cs typeface="Calibri"/>
              </a:rPr>
              <a:t>and</a:t>
            </a:r>
            <a:r>
              <a:rPr sz="1200" spc="-30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2E273A"/>
                </a:solidFill>
                <a:latin typeface="Calibri"/>
                <a:cs typeface="Calibri"/>
              </a:rPr>
              <a:t>1950</a:t>
            </a:r>
            <a:r>
              <a:rPr sz="1200" b="1" spc="-15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2E273A"/>
                </a:solidFill>
                <a:latin typeface="Calibri"/>
                <a:cs typeface="Calibri"/>
              </a:rPr>
              <a:t>cities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999856" y="5292344"/>
            <a:ext cx="2895600" cy="903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>
              <a:lnSpc>
                <a:spcPct val="120000"/>
              </a:lnSpc>
              <a:spcBef>
                <a:spcPts val="100"/>
              </a:spcBef>
              <a:buClr>
                <a:srgbClr val="00DEA4"/>
              </a:buClr>
              <a:buFont typeface="Arial MT"/>
              <a:buChar char="•"/>
              <a:tabLst>
                <a:tab pos="184785" algn="l"/>
              </a:tabLst>
            </a:pPr>
            <a:r>
              <a:rPr sz="1200" dirty="0">
                <a:solidFill>
                  <a:srgbClr val="2E273A"/>
                </a:solidFill>
                <a:latin typeface="Calibri"/>
                <a:cs typeface="Calibri"/>
              </a:rPr>
              <a:t>Country</a:t>
            </a:r>
            <a:r>
              <a:rPr sz="1200" spc="-60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E273A"/>
                </a:solidFill>
                <a:latin typeface="Calibri"/>
                <a:cs typeface="Calibri"/>
              </a:rPr>
              <a:t>Profiles</a:t>
            </a:r>
            <a:r>
              <a:rPr sz="1200" spc="-30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E273A"/>
                </a:solidFill>
                <a:latin typeface="Calibri"/>
                <a:cs typeface="Calibri"/>
              </a:rPr>
              <a:t>and</a:t>
            </a:r>
            <a:r>
              <a:rPr sz="1200" spc="-40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E273A"/>
                </a:solidFill>
                <a:latin typeface="Calibri"/>
                <a:cs typeface="Calibri"/>
              </a:rPr>
              <a:t>City</a:t>
            </a:r>
            <a:r>
              <a:rPr sz="1200" spc="-40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E273A"/>
                </a:solidFill>
                <a:latin typeface="Calibri"/>
                <a:cs typeface="Calibri"/>
              </a:rPr>
              <a:t>Profiles</a:t>
            </a:r>
            <a:r>
              <a:rPr sz="1200" spc="-25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E273A"/>
                </a:solidFill>
                <a:latin typeface="Calibri"/>
                <a:cs typeface="Calibri"/>
              </a:rPr>
              <a:t>evaluating Political,</a:t>
            </a:r>
            <a:r>
              <a:rPr sz="1200" spc="5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E273A"/>
                </a:solidFill>
                <a:latin typeface="Calibri"/>
                <a:cs typeface="Calibri"/>
              </a:rPr>
              <a:t>Economic,</a:t>
            </a:r>
            <a:r>
              <a:rPr sz="1200" spc="5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E273A"/>
                </a:solidFill>
                <a:latin typeface="Calibri"/>
                <a:cs typeface="Calibri"/>
              </a:rPr>
              <a:t>Social,</a:t>
            </a:r>
            <a:r>
              <a:rPr sz="1200" spc="20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E273A"/>
                </a:solidFill>
                <a:latin typeface="Calibri"/>
                <a:cs typeface="Calibri"/>
              </a:rPr>
              <a:t>Technological, </a:t>
            </a:r>
            <a:r>
              <a:rPr sz="1200" dirty="0">
                <a:solidFill>
                  <a:srgbClr val="2E273A"/>
                </a:solidFill>
                <a:latin typeface="Calibri"/>
                <a:cs typeface="Calibri"/>
              </a:rPr>
              <a:t>Legal,</a:t>
            </a:r>
            <a:r>
              <a:rPr sz="1200" spc="-10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E273A"/>
                </a:solidFill>
                <a:latin typeface="Calibri"/>
                <a:cs typeface="Calibri"/>
              </a:rPr>
              <a:t>and</a:t>
            </a:r>
            <a:r>
              <a:rPr sz="1200" spc="-15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E273A"/>
                </a:solidFill>
                <a:latin typeface="Calibri"/>
                <a:cs typeface="Calibri"/>
              </a:rPr>
              <a:t>Environmental</a:t>
            </a:r>
            <a:r>
              <a:rPr sz="1200" spc="-25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E273A"/>
                </a:solidFill>
                <a:latin typeface="Calibri"/>
                <a:cs typeface="Calibri"/>
              </a:rPr>
              <a:t>Factors</a:t>
            </a:r>
            <a:r>
              <a:rPr sz="1200" spc="5" dirty="0">
                <a:solidFill>
                  <a:srgbClr val="2E273A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2E273A"/>
                </a:solidFill>
                <a:latin typeface="Calibri"/>
                <a:cs typeface="Calibri"/>
              </a:rPr>
              <a:t>(PESTLE insights)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1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7703" y="317957"/>
            <a:ext cx="75177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Comprehensive</a:t>
            </a:r>
            <a:r>
              <a:rPr spc="-140" dirty="0"/>
              <a:t> </a:t>
            </a:r>
            <a:r>
              <a:rPr dirty="0"/>
              <a:t>Industry</a:t>
            </a:r>
            <a:r>
              <a:rPr spc="-120" dirty="0"/>
              <a:t> </a:t>
            </a:r>
            <a:r>
              <a:rPr spc="-10" dirty="0"/>
              <a:t>Analysis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81286" y="720978"/>
            <a:ext cx="2406650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Hover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over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Databases,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then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Industry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access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Industry</a:t>
            </a:r>
            <a:r>
              <a:rPr sz="20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Statistics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Industry</a:t>
            </a:r>
            <a:r>
              <a:rPr sz="20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39268" y="1352550"/>
            <a:ext cx="9180830" cy="5289550"/>
            <a:chOff x="239268" y="1352550"/>
            <a:chExt cx="9180830" cy="528955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9268" y="2147316"/>
              <a:ext cx="9180576" cy="449427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278373" y="1352550"/>
              <a:ext cx="3928745" cy="1226185"/>
            </a:xfrm>
            <a:custGeom>
              <a:avLst/>
              <a:gdLst/>
              <a:ahLst/>
              <a:cxnLst/>
              <a:rect l="l" t="t" r="r" b="b"/>
              <a:pathLst>
                <a:path w="3928745" h="1226185">
                  <a:moveTo>
                    <a:pt x="69468" y="1143889"/>
                  </a:moveTo>
                  <a:lnTo>
                    <a:pt x="0" y="1209802"/>
                  </a:lnTo>
                  <a:lnTo>
                    <a:pt x="94487" y="1225930"/>
                  </a:lnTo>
                  <a:lnTo>
                    <a:pt x="87400" y="1202689"/>
                  </a:lnTo>
                  <a:lnTo>
                    <a:pt x="72516" y="1202689"/>
                  </a:lnTo>
                  <a:lnTo>
                    <a:pt x="64135" y="1175385"/>
                  </a:lnTo>
                  <a:lnTo>
                    <a:pt x="77803" y="1171218"/>
                  </a:lnTo>
                  <a:lnTo>
                    <a:pt x="69468" y="1143889"/>
                  </a:lnTo>
                  <a:close/>
                </a:path>
                <a:path w="3928745" h="1226185">
                  <a:moveTo>
                    <a:pt x="77803" y="1171218"/>
                  </a:moveTo>
                  <a:lnTo>
                    <a:pt x="64135" y="1175385"/>
                  </a:lnTo>
                  <a:lnTo>
                    <a:pt x="72516" y="1202689"/>
                  </a:lnTo>
                  <a:lnTo>
                    <a:pt x="86134" y="1198539"/>
                  </a:lnTo>
                  <a:lnTo>
                    <a:pt x="77803" y="1171218"/>
                  </a:lnTo>
                  <a:close/>
                </a:path>
                <a:path w="3928745" h="1226185">
                  <a:moveTo>
                    <a:pt x="86134" y="1198539"/>
                  </a:moveTo>
                  <a:lnTo>
                    <a:pt x="72516" y="1202689"/>
                  </a:lnTo>
                  <a:lnTo>
                    <a:pt x="87400" y="1202689"/>
                  </a:lnTo>
                  <a:lnTo>
                    <a:pt x="86134" y="1198539"/>
                  </a:lnTo>
                  <a:close/>
                </a:path>
                <a:path w="3928745" h="1226185">
                  <a:moveTo>
                    <a:pt x="3920235" y="0"/>
                  </a:moveTo>
                  <a:lnTo>
                    <a:pt x="77803" y="1171218"/>
                  </a:lnTo>
                  <a:lnTo>
                    <a:pt x="86134" y="1198539"/>
                  </a:lnTo>
                  <a:lnTo>
                    <a:pt x="3928618" y="27432"/>
                  </a:lnTo>
                  <a:lnTo>
                    <a:pt x="392023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1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22882" y="342646"/>
            <a:ext cx="16617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2"/>
              </a:rPr>
              <a:t>Industry</a:t>
            </a:r>
            <a:r>
              <a:rPr sz="1800" u="sng" spc="-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8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2"/>
              </a:rPr>
              <a:t>Statistics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347" y="790955"/>
            <a:ext cx="5370576" cy="328269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17347" y="742187"/>
            <a:ext cx="11936095" cy="6022975"/>
            <a:chOff x="117347" y="742187"/>
            <a:chExt cx="11936095" cy="602297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71388" y="742187"/>
              <a:ext cx="6281927" cy="45567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7347" y="4171186"/>
              <a:ext cx="5370576" cy="259384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193797" y="4259326"/>
              <a:ext cx="4056379" cy="1609725"/>
            </a:xfrm>
            <a:custGeom>
              <a:avLst/>
              <a:gdLst/>
              <a:ahLst/>
              <a:cxnLst/>
              <a:rect l="l" t="t" r="r" b="b"/>
              <a:pathLst>
                <a:path w="4056379" h="1609725">
                  <a:moveTo>
                    <a:pt x="85061" y="26549"/>
                  </a:moveTo>
                  <a:lnTo>
                    <a:pt x="74582" y="53194"/>
                  </a:lnTo>
                  <a:lnTo>
                    <a:pt x="4045712" y="1609140"/>
                  </a:lnTo>
                  <a:lnTo>
                    <a:pt x="4056126" y="1582534"/>
                  </a:lnTo>
                  <a:lnTo>
                    <a:pt x="85061" y="26549"/>
                  </a:lnTo>
                  <a:close/>
                </a:path>
                <a:path w="4056379" h="1609725">
                  <a:moveTo>
                    <a:pt x="95503" y="0"/>
                  </a:moveTo>
                  <a:lnTo>
                    <a:pt x="0" y="8636"/>
                  </a:lnTo>
                  <a:lnTo>
                    <a:pt x="64134" y="79756"/>
                  </a:lnTo>
                  <a:lnTo>
                    <a:pt x="74582" y="53194"/>
                  </a:lnTo>
                  <a:lnTo>
                    <a:pt x="61340" y="48006"/>
                  </a:lnTo>
                  <a:lnTo>
                    <a:pt x="71754" y="21336"/>
                  </a:lnTo>
                  <a:lnTo>
                    <a:pt x="87112" y="21336"/>
                  </a:lnTo>
                  <a:lnTo>
                    <a:pt x="95503" y="0"/>
                  </a:lnTo>
                  <a:close/>
                </a:path>
                <a:path w="4056379" h="1609725">
                  <a:moveTo>
                    <a:pt x="71754" y="21336"/>
                  </a:moveTo>
                  <a:lnTo>
                    <a:pt x="61340" y="48006"/>
                  </a:lnTo>
                  <a:lnTo>
                    <a:pt x="74582" y="53194"/>
                  </a:lnTo>
                  <a:lnTo>
                    <a:pt x="85061" y="26549"/>
                  </a:lnTo>
                  <a:lnTo>
                    <a:pt x="71754" y="21336"/>
                  </a:lnTo>
                  <a:close/>
                </a:path>
                <a:path w="4056379" h="1609725">
                  <a:moveTo>
                    <a:pt x="87112" y="21336"/>
                  </a:moveTo>
                  <a:lnTo>
                    <a:pt x="71754" y="21336"/>
                  </a:lnTo>
                  <a:lnTo>
                    <a:pt x="85061" y="26549"/>
                  </a:lnTo>
                  <a:lnTo>
                    <a:pt x="87112" y="2133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277606" y="301497"/>
            <a:ext cx="1274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6"/>
              </a:rPr>
              <a:t>Industry</a:t>
            </a:r>
            <a:r>
              <a:rPr sz="1800" u="sng" spc="-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1800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6"/>
              </a:rPr>
              <a:t>Data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23203" y="5701995"/>
            <a:ext cx="5204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find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7"/>
              </a:rPr>
              <a:t>Industry</a:t>
            </a:r>
            <a:r>
              <a:rPr sz="1800" u="sng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18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7"/>
              </a:rPr>
              <a:t>Profiles</a:t>
            </a:r>
            <a:r>
              <a:rPr sz="1800" u="sng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under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Analysis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tab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7703" y="322529"/>
            <a:ext cx="7037070" cy="1245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00AFEF"/>
                </a:solidFill>
                <a:latin typeface="Calibri"/>
                <a:cs typeface="Calibri"/>
              </a:rPr>
              <a:t>Companies:</a:t>
            </a:r>
            <a:r>
              <a:rPr sz="4000" spc="-12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0AFEF"/>
                </a:solidFill>
                <a:latin typeface="Calibri"/>
                <a:cs typeface="Calibri"/>
              </a:rPr>
              <a:t>Narrow</a:t>
            </a:r>
            <a:r>
              <a:rPr sz="4000" spc="-114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0AFEF"/>
                </a:solidFill>
                <a:latin typeface="Calibri"/>
                <a:cs typeface="Calibri"/>
              </a:rPr>
              <a:t>Down</a:t>
            </a:r>
            <a:r>
              <a:rPr sz="4000" spc="-13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0AFEF"/>
                </a:solidFill>
                <a:latin typeface="Calibri"/>
                <a:cs typeface="Calibri"/>
              </a:rPr>
              <a:t>to</a:t>
            </a:r>
            <a:r>
              <a:rPr sz="4000" spc="-12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4000" spc="-20" dirty="0">
                <a:solidFill>
                  <a:srgbClr val="00AFEF"/>
                </a:solidFill>
                <a:latin typeface="Calibri"/>
                <a:cs typeface="Calibri"/>
              </a:rPr>
              <a:t>your </a:t>
            </a:r>
            <a:r>
              <a:rPr sz="4000" spc="-55" dirty="0">
                <a:solidFill>
                  <a:srgbClr val="00AFEF"/>
                </a:solidFill>
                <a:latin typeface="Calibri"/>
                <a:cs typeface="Calibri"/>
              </a:rPr>
              <a:t>Target</a:t>
            </a:r>
            <a:r>
              <a:rPr sz="4000" spc="-17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4000" spc="-20" dirty="0">
                <a:solidFill>
                  <a:srgbClr val="00AFEF"/>
                </a:solidFill>
                <a:latin typeface="Calibri"/>
                <a:cs typeface="Calibri"/>
              </a:rPr>
              <a:t>List</a:t>
            </a:r>
            <a:endParaRPr sz="4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9060" y="1919223"/>
            <a:ext cx="11797665" cy="4852035"/>
            <a:chOff x="99060" y="1919223"/>
            <a:chExt cx="11797665" cy="48520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060" y="2305810"/>
              <a:ext cx="9304020" cy="446531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68501" y="1919223"/>
              <a:ext cx="7196455" cy="1630680"/>
            </a:xfrm>
            <a:custGeom>
              <a:avLst/>
              <a:gdLst/>
              <a:ahLst/>
              <a:cxnLst/>
              <a:rect l="l" t="t" r="r" b="b"/>
              <a:pathLst>
                <a:path w="7196455" h="1630679">
                  <a:moveTo>
                    <a:pt x="74434" y="1546352"/>
                  </a:moveTo>
                  <a:lnTo>
                    <a:pt x="0" y="1606803"/>
                  </a:lnTo>
                  <a:lnTo>
                    <a:pt x="92963" y="1630172"/>
                  </a:lnTo>
                  <a:lnTo>
                    <a:pt x="87461" y="1605279"/>
                  </a:lnTo>
                  <a:lnTo>
                    <a:pt x="72821" y="1605279"/>
                  </a:lnTo>
                  <a:lnTo>
                    <a:pt x="66649" y="1577339"/>
                  </a:lnTo>
                  <a:lnTo>
                    <a:pt x="80601" y="1574250"/>
                  </a:lnTo>
                  <a:lnTo>
                    <a:pt x="74434" y="1546352"/>
                  </a:lnTo>
                  <a:close/>
                </a:path>
                <a:path w="7196455" h="1630679">
                  <a:moveTo>
                    <a:pt x="80601" y="1574250"/>
                  </a:moveTo>
                  <a:lnTo>
                    <a:pt x="66649" y="1577339"/>
                  </a:lnTo>
                  <a:lnTo>
                    <a:pt x="72821" y="1605279"/>
                  </a:lnTo>
                  <a:lnTo>
                    <a:pt x="86778" y="1602189"/>
                  </a:lnTo>
                  <a:lnTo>
                    <a:pt x="80601" y="1574250"/>
                  </a:lnTo>
                  <a:close/>
                </a:path>
                <a:path w="7196455" h="1630679">
                  <a:moveTo>
                    <a:pt x="86778" y="1602189"/>
                  </a:moveTo>
                  <a:lnTo>
                    <a:pt x="72821" y="1605279"/>
                  </a:lnTo>
                  <a:lnTo>
                    <a:pt x="87461" y="1605279"/>
                  </a:lnTo>
                  <a:lnTo>
                    <a:pt x="86778" y="1602189"/>
                  </a:lnTo>
                  <a:close/>
                </a:path>
                <a:path w="7196455" h="1630679">
                  <a:moveTo>
                    <a:pt x="7190358" y="0"/>
                  </a:moveTo>
                  <a:lnTo>
                    <a:pt x="80601" y="1574250"/>
                  </a:lnTo>
                  <a:lnTo>
                    <a:pt x="86778" y="1602189"/>
                  </a:lnTo>
                  <a:lnTo>
                    <a:pt x="7196455" y="27939"/>
                  </a:lnTo>
                  <a:lnTo>
                    <a:pt x="719035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32931" y="3898391"/>
              <a:ext cx="5963412" cy="272948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653908" y="245745"/>
            <a:ext cx="3554095" cy="155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</a:rPr>
              <a:t>Click</a:t>
            </a:r>
            <a:r>
              <a:rPr sz="2000" spc="-30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on</a:t>
            </a:r>
            <a:r>
              <a:rPr sz="2000" spc="-40" dirty="0">
                <a:solidFill>
                  <a:srgbClr val="FFFFFF"/>
                </a:solidFill>
              </a:rPr>
              <a:t> </a:t>
            </a:r>
            <a:r>
              <a:rPr sz="2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hlinkClick r:id="rId4"/>
              </a:rPr>
              <a:t>Companies</a:t>
            </a:r>
            <a:r>
              <a:rPr sz="2000" spc="-35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tab</a:t>
            </a:r>
            <a:r>
              <a:rPr sz="2000" spc="-25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at</a:t>
            </a:r>
            <a:r>
              <a:rPr sz="2000" spc="-30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the</a:t>
            </a:r>
            <a:r>
              <a:rPr sz="2000" spc="-30" dirty="0">
                <a:solidFill>
                  <a:srgbClr val="FFFFFF"/>
                </a:solidFill>
              </a:rPr>
              <a:t> </a:t>
            </a:r>
            <a:r>
              <a:rPr sz="2000" spc="-25" dirty="0">
                <a:solidFill>
                  <a:srgbClr val="FFFFFF"/>
                </a:solidFill>
              </a:rPr>
              <a:t>top </a:t>
            </a:r>
            <a:r>
              <a:rPr sz="2000" dirty="0">
                <a:solidFill>
                  <a:srgbClr val="FFFFFF"/>
                </a:solidFill>
              </a:rPr>
              <a:t>to</a:t>
            </a:r>
            <a:r>
              <a:rPr sz="2000" spc="-40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access</a:t>
            </a:r>
            <a:r>
              <a:rPr sz="2000" spc="-30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over</a:t>
            </a:r>
            <a:r>
              <a:rPr sz="2000" spc="-40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100000</a:t>
            </a:r>
            <a:r>
              <a:rPr sz="2000" spc="-75" dirty="0">
                <a:solidFill>
                  <a:srgbClr val="FFFFFF"/>
                </a:solidFill>
              </a:rPr>
              <a:t> </a:t>
            </a:r>
            <a:r>
              <a:rPr sz="2000" spc="-10" dirty="0">
                <a:solidFill>
                  <a:srgbClr val="FFFFFF"/>
                </a:solidFill>
              </a:rPr>
              <a:t>company </a:t>
            </a:r>
            <a:r>
              <a:rPr sz="2000" dirty="0">
                <a:solidFill>
                  <a:srgbClr val="FFFFFF"/>
                </a:solidFill>
              </a:rPr>
              <a:t>profiles</a:t>
            </a:r>
            <a:r>
              <a:rPr sz="2000" spc="-25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and</a:t>
            </a:r>
            <a:r>
              <a:rPr sz="2000" spc="-30" dirty="0">
                <a:solidFill>
                  <a:srgbClr val="FFFFFF"/>
                </a:solidFill>
              </a:rPr>
              <a:t> </a:t>
            </a:r>
            <a:r>
              <a:rPr sz="2000" spc="-20" dirty="0">
                <a:solidFill>
                  <a:srgbClr val="FFFFFF"/>
                </a:solidFill>
              </a:rPr>
              <a:t>pre-</a:t>
            </a:r>
            <a:r>
              <a:rPr sz="2000" dirty="0">
                <a:solidFill>
                  <a:srgbClr val="FFFFFF"/>
                </a:solidFill>
              </a:rPr>
              <a:t>made</a:t>
            </a:r>
            <a:r>
              <a:rPr sz="2000" spc="-30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lists.</a:t>
            </a:r>
            <a:r>
              <a:rPr sz="2000" spc="-15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Go</a:t>
            </a:r>
            <a:r>
              <a:rPr sz="2000" spc="-35" dirty="0">
                <a:solidFill>
                  <a:srgbClr val="FFFFFF"/>
                </a:solidFill>
              </a:rPr>
              <a:t> </a:t>
            </a:r>
            <a:r>
              <a:rPr sz="2000" spc="-25" dirty="0">
                <a:solidFill>
                  <a:srgbClr val="FFFFFF"/>
                </a:solidFill>
              </a:rPr>
              <a:t>to </a:t>
            </a:r>
            <a:r>
              <a:rPr sz="2000" spc="-10" dirty="0">
                <a:solidFill>
                  <a:srgbClr val="FFFFFF"/>
                </a:solidFill>
              </a:rPr>
              <a:t>navigation</a:t>
            </a:r>
            <a:r>
              <a:rPr sz="2000" spc="-35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bar</a:t>
            </a:r>
            <a:r>
              <a:rPr sz="2000" spc="-25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on</a:t>
            </a:r>
            <a:r>
              <a:rPr sz="2000" spc="-25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left</a:t>
            </a:r>
            <a:r>
              <a:rPr sz="2000" spc="-25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hand</a:t>
            </a:r>
            <a:r>
              <a:rPr sz="2000" spc="-35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side</a:t>
            </a:r>
            <a:r>
              <a:rPr sz="2000" spc="-25" dirty="0">
                <a:solidFill>
                  <a:srgbClr val="FFFFFF"/>
                </a:solidFill>
              </a:rPr>
              <a:t> to </a:t>
            </a:r>
            <a:r>
              <a:rPr sz="2000" dirty="0">
                <a:solidFill>
                  <a:srgbClr val="FFFFFF"/>
                </a:solidFill>
              </a:rPr>
              <a:t>refine</a:t>
            </a:r>
            <a:r>
              <a:rPr sz="2000" spc="-60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your</a:t>
            </a:r>
            <a:r>
              <a:rPr sz="2000" spc="-75" dirty="0">
                <a:solidFill>
                  <a:srgbClr val="FFFFFF"/>
                </a:solidFill>
              </a:rPr>
              <a:t> </a:t>
            </a:r>
            <a:r>
              <a:rPr sz="2000" spc="-10" dirty="0">
                <a:solidFill>
                  <a:srgbClr val="FFFFFF"/>
                </a:solidFill>
              </a:rPr>
              <a:t>search.</a:t>
            </a:r>
            <a:endParaRPr sz="2000"/>
          </a:p>
        </p:txBody>
      </p:sp>
      <p:sp>
        <p:nvSpPr>
          <p:cNvPr id="8" name="object 8"/>
          <p:cNvSpPr txBox="1"/>
          <p:nvPr/>
        </p:nvSpPr>
        <p:spPr>
          <a:xfrm>
            <a:off x="9586341" y="2073655"/>
            <a:ext cx="211899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Company</a:t>
            </a:r>
            <a:r>
              <a:rPr sz="1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Screener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Enables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Addition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Wide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Range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Criteria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Narrow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Down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List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Most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Relevant Companies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Sector</a:t>
            </a:r>
            <a:r>
              <a:rPr sz="4000" spc="-130" dirty="0"/>
              <a:t> </a:t>
            </a:r>
            <a:r>
              <a:rPr sz="4000" dirty="0"/>
              <a:t>Analysis:</a:t>
            </a:r>
            <a:r>
              <a:rPr sz="4000" spc="-120" dirty="0"/>
              <a:t> </a:t>
            </a:r>
            <a:r>
              <a:rPr sz="4000" dirty="0"/>
              <a:t>Answering</a:t>
            </a:r>
            <a:r>
              <a:rPr sz="4000" spc="-100" dirty="0"/>
              <a:t> </a:t>
            </a:r>
            <a:r>
              <a:rPr sz="4000" dirty="0"/>
              <a:t>Key</a:t>
            </a:r>
            <a:r>
              <a:rPr sz="4000" spc="-125" dirty="0"/>
              <a:t> </a:t>
            </a:r>
            <a:r>
              <a:rPr sz="4000" spc="-10" dirty="0"/>
              <a:t>Questions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2113788" y="2270632"/>
            <a:ext cx="9822180" cy="4344035"/>
            <a:chOff x="2113788" y="2270632"/>
            <a:chExt cx="9822180" cy="43440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13788" y="2863595"/>
              <a:ext cx="9822179" cy="375056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310890" y="2270632"/>
              <a:ext cx="962660" cy="711835"/>
            </a:xfrm>
            <a:custGeom>
              <a:avLst/>
              <a:gdLst/>
              <a:ahLst/>
              <a:cxnLst/>
              <a:rect l="l" t="t" r="r" b="b"/>
              <a:pathLst>
                <a:path w="962660" h="711835">
                  <a:moveTo>
                    <a:pt x="43814" y="626363"/>
                  </a:moveTo>
                  <a:lnTo>
                    <a:pt x="0" y="711580"/>
                  </a:lnTo>
                  <a:lnTo>
                    <a:pt x="94487" y="695451"/>
                  </a:lnTo>
                  <a:lnTo>
                    <a:pt x="83775" y="680846"/>
                  </a:lnTo>
                  <a:lnTo>
                    <a:pt x="66039" y="680846"/>
                  </a:lnTo>
                  <a:lnTo>
                    <a:pt x="49149" y="657859"/>
                  </a:lnTo>
                  <a:lnTo>
                    <a:pt x="60699" y="649384"/>
                  </a:lnTo>
                  <a:lnTo>
                    <a:pt x="43814" y="626363"/>
                  </a:lnTo>
                  <a:close/>
                </a:path>
                <a:path w="962660" h="711835">
                  <a:moveTo>
                    <a:pt x="60699" y="649384"/>
                  </a:moveTo>
                  <a:lnTo>
                    <a:pt x="49149" y="657859"/>
                  </a:lnTo>
                  <a:lnTo>
                    <a:pt x="66039" y="680846"/>
                  </a:lnTo>
                  <a:lnTo>
                    <a:pt x="77570" y="672387"/>
                  </a:lnTo>
                  <a:lnTo>
                    <a:pt x="60699" y="649384"/>
                  </a:lnTo>
                  <a:close/>
                </a:path>
                <a:path w="962660" h="711835">
                  <a:moveTo>
                    <a:pt x="77570" y="672387"/>
                  </a:moveTo>
                  <a:lnTo>
                    <a:pt x="66039" y="680846"/>
                  </a:lnTo>
                  <a:lnTo>
                    <a:pt x="83775" y="680846"/>
                  </a:lnTo>
                  <a:lnTo>
                    <a:pt x="77570" y="672387"/>
                  </a:lnTo>
                  <a:close/>
                </a:path>
                <a:path w="962660" h="711835">
                  <a:moveTo>
                    <a:pt x="945642" y="0"/>
                  </a:moveTo>
                  <a:lnTo>
                    <a:pt x="60699" y="649384"/>
                  </a:lnTo>
                  <a:lnTo>
                    <a:pt x="77570" y="672387"/>
                  </a:lnTo>
                  <a:lnTo>
                    <a:pt x="962533" y="23113"/>
                  </a:lnTo>
                  <a:lnTo>
                    <a:pt x="94564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343146" y="1439926"/>
            <a:ext cx="221742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Choose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Sector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drop-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down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menu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click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view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full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list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Country</a:t>
            </a:r>
            <a:r>
              <a:rPr spc="-50" dirty="0"/>
              <a:t> </a:t>
            </a:r>
            <a:r>
              <a:rPr dirty="0"/>
              <a:t>and</a:t>
            </a:r>
            <a:r>
              <a:rPr spc="-25" dirty="0"/>
              <a:t> </a:t>
            </a:r>
            <a:r>
              <a:rPr dirty="0"/>
              <a:t>City</a:t>
            </a:r>
            <a:r>
              <a:rPr spc="-25" dirty="0"/>
              <a:t> </a:t>
            </a:r>
            <a:r>
              <a:rPr spc="-10" dirty="0"/>
              <a:t>Analysis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98142" y="1227582"/>
            <a:ext cx="1510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2"/>
              </a:rPr>
              <a:t>Country</a:t>
            </a:r>
            <a:r>
              <a:rPr sz="1800" u="sng" spc="-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8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2"/>
              </a:rPr>
              <a:t>Profiles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0395" y="1210055"/>
            <a:ext cx="11920855" cy="5554980"/>
            <a:chOff x="120395" y="1210055"/>
            <a:chExt cx="11920855" cy="55549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395" y="1789174"/>
              <a:ext cx="5823204" cy="497585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5999" y="1210055"/>
              <a:ext cx="5945124" cy="380695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048762" y="3274313"/>
              <a:ext cx="3056890" cy="2322195"/>
            </a:xfrm>
            <a:custGeom>
              <a:avLst/>
              <a:gdLst/>
              <a:ahLst/>
              <a:cxnLst/>
              <a:rect l="l" t="t" r="r" b="b"/>
              <a:pathLst>
                <a:path w="3056890" h="2322195">
                  <a:moveTo>
                    <a:pt x="76968" y="40419"/>
                  </a:moveTo>
                  <a:lnTo>
                    <a:pt x="59716" y="63168"/>
                  </a:lnTo>
                  <a:lnTo>
                    <a:pt x="3039364" y="2321966"/>
                  </a:lnTo>
                  <a:lnTo>
                    <a:pt x="3056636" y="2299208"/>
                  </a:lnTo>
                  <a:lnTo>
                    <a:pt x="76968" y="40419"/>
                  </a:lnTo>
                  <a:close/>
                </a:path>
                <a:path w="3056890" h="2322195">
                  <a:moveTo>
                    <a:pt x="0" y="0"/>
                  </a:moveTo>
                  <a:lnTo>
                    <a:pt x="42418" y="85978"/>
                  </a:lnTo>
                  <a:lnTo>
                    <a:pt x="59716" y="63168"/>
                  </a:lnTo>
                  <a:lnTo>
                    <a:pt x="48260" y="54483"/>
                  </a:lnTo>
                  <a:lnTo>
                    <a:pt x="65531" y="31750"/>
                  </a:lnTo>
                  <a:lnTo>
                    <a:pt x="83543" y="31750"/>
                  </a:lnTo>
                  <a:lnTo>
                    <a:pt x="94233" y="17652"/>
                  </a:lnTo>
                  <a:lnTo>
                    <a:pt x="0" y="0"/>
                  </a:lnTo>
                  <a:close/>
                </a:path>
                <a:path w="3056890" h="2322195">
                  <a:moveTo>
                    <a:pt x="65531" y="31750"/>
                  </a:moveTo>
                  <a:lnTo>
                    <a:pt x="48260" y="54483"/>
                  </a:lnTo>
                  <a:lnTo>
                    <a:pt x="59716" y="63168"/>
                  </a:lnTo>
                  <a:lnTo>
                    <a:pt x="76968" y="40419"/>
                  </a:lnTo>
                  <a:lnTo>
                    <a:pt x="65531" y="31750"/>
                  </a:lnTo>
                  <a:close/>
                </a:path>
                <a:path w="3056890" h="2322195">
                  <a:moveTo>
                    <a:pt x="83543" y="31750"/>
                  </a:moveTo>
                  <a:lnTo>
                    <a:pt x="65531" y="31750"/>
                  </a:lnTo>
                  <a:lnTo>
                    <a:pt x="76968" y="40419"/>
                  </a:lnTo>
                  <a:lnTo>
                    <a:pt x="83543" y="3175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175628" y="5005988"/>
            <a:ext cx="3540125" cy="153733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295"/>
              </a:spcBef>
            </a:pPr>
            <a:r>
              <a:rPr sz="18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/>
              </a:rPr>
              <a:t>City</a:t>
            </a:r>
            <a:r>
              <a:rPr sz="1800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8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/>
              </a:rPr>
              <a:t>Profiles</a:t>
            </a:r>
            <a:endParaRPr sz="1800">
              <a:latin typeface="Calibri"/>
              <a:cs typeface="Calibri"/>
            </a:endParaRPr>
          </a:p>
          <a:p>
            <a:pPr marL="12700" marR="1009015">
              <a:lnSpc>
                <a:spcPct val="100000"/>
              </a:lnSpc>
              <a:spcBef>
                <a:spcPts val="1340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Navigate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Analysis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drop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down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menu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find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Countries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Cities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7CB2674E5CEB4F94A3A5B47C056DE2" ma:contentTypeVersion="14" ma:contentTypeDescription="Create a new document." ma:contentTypeScope="" ma:versionID="c912d2b66e6540b74ba6a148bea743ea">
  <xsd:schema xmlns:xsd="http://www.w3.org/2001/XMLSchema" xmlns:xs="http://www.w3.org/2001/XMLSchema" xmlns:p="http://schemas.microsoft.com/office/2006/metadata/properties" xmlns:ns2="9d6eeb7d-a84e-4ae3-b7fa-7434155b6e68" xmlns:ns3="46a70163-99ec-4910-a90d-c8184ba67f2e" targetNamespace="http://schemas.microsoft.com/office/2006/metadata/properties" ma:root="true" ma:fieldsID="95548667f6519d302378790601bf2e06" ns2:_="" ns3:_="">
    <xsd:import namespace="9d6eeb7d-a84e-4ae3-b7fa-7434155b6e68"/>
    <xsd:import namespace="46a70163-99ec-4910-a90d-c8184ba67f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6eeb7d-a84e-4ae3-b7fa-7434155b6e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5a0bbf5-8daf-4e96-8eff-5d92986914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a70163-99ec-4910-a90d-c8184ba67f2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F25362-AAFC-4688-BA80-77A223B19B5E}"/>
</file>

<file path=customXml/itemProps2.xml><?xml version="1.0" encoding="utf-8"?>
<ds:datastoreItem xmlns:ds="http://schemas.openxmlformats.org/officeDocument/2006/customXml" ds:itemID="{965742DB-9959-4EC9-AFFB-E3E14F5C0BB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531</Words>
  <Application>Microsoft Office PowerPoint</Application>
  <PresentationFormat>Widescreen</PresentationFormat>
  <Paragraphs>77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 MT</vt:lpstr>
      <vt:lpstr>Calibri</vt:lpstr>
      <vt:lpstr>Times New Roman</vt:lpstr>
      <vt:lpstr>Office Theme</vt:lpstr>
      <vt:lpstr>PowerPoint Presentation</vt:lpstr>
      <vt:lpstr>About GlobalData Plc</vt:lpstr>
      <vt:lpstr>MarketLine is a Provider of Industry Research covering 19 Industries</vt:lpstr>
      <vt:lpstr>About MarketLine</vt:lpstr>
      <vt:lpstr>Comprehensive Industry Analysis</vt:lpstr>
      <vt:lpstr>PowerPoint Presentation</vt:lpstr>
      <vt:lpstr>Click on Companies tab at the top to access over 100000 company profiles and pre-made lists. Go to navigation bar on left hand side to refine your search.</vt:lpstr>
      <vt:lpstr>Sector Analysis: Answering Key Questions</vt:lpstr>
      <vt:lpstr>Country and City Analysis</vt:lpstr>
      <vt:lpstr>Deals: Zero in on companies that have raised</vt:lpstr>
      <vt:lpstr>News: Identify your Target based on various events</vt:lpstr>
      <vt:lpstr>Social Media Analytics: Identify and Evaluate Trending Companies on</vt:lpstr>
      <vt:lpstr>Training Resources &amp; Queries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Hardinges</dc:creator>
  <cp:lastModifiedBy>Huyna Miranda Vergara</cp:lastModifiedBy>
  <cp:revision>1</cp:revision>
  <dcterms:created xsi:type="dcterms:W3CDTF">2024-05-20T17:15:42Z</dcterms:created>
  <dcterms:modified xsi:type="dcterms:W3CDTF">2024-05-20T17:22:11Z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2023-07-26T00:00:00Z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2024-05-20T00:00:00Z</vt:filetime>
  </property>
  <property fmtid="{D5CDD505-2E9C-101B-9397-08002B2CF9AE}" pid="5" name="Producer">
    <vt:lpwstr>Microsoft® PowerPoint® for Microsoft 365</vt:lpwstr>
  </property>
</Properties>
</file>